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notesSlides/notesSlide15.xml" ContentType="application/vnd.openxmlformats-officedocument.presentationml.notesSlide+xml"/>
  <Override PartName="/ppt/tags/tag2.xml" ContentType="application/vnd.openxmlformats-officedocument.presentationml.tags+xml"/>
  <Override PartName="/ppt/notesSlides/notesSlide16.xml" ContentType="application/vnd.openxmlformats-officedocument.presentationml.notesSlide+xml"/>
  <Override PartName="/ppt/tags/tag3.xml" ContentType="application/vnd.openxmlformats-officedocument.presentationml.tags+xml"/>
  <Override PartName="/ppt/notesSlides/notesSlide17.xml" ContentType="application/vnd.openxmlformats-officedocument.presentationml.notesSlide+xml"/>
  <Override PartName="/ppt/tags/tag4.xml" ContentType="application/vnd.openxmlformats-officedocument.presentationml.tags+xml"/>
  <Override PartName="/ppt/notesSlides/notesSlide18.xml" ContentType="application/vnd.openxmlformats-officedocument.presentationml.notesSlide+xml"/>
  <Override PartName="/ppt/tags/tag5.xml" ContentType="application/vnd.openxmlformats-officedocument.presentationml.tags+xml"/>
  <Override PartName="/ppt/notesSlides/notesSlide19.xml" ContentType="application/vnd.openxmlformats-officedocument.presentationml.notesSlide+xml"/>
  <Override PartName="/ppt/tags/tag6.xml" ContentType="application/vnd.openxmlformats-officedocument.presentationml.tags+xml"/>
  <Override PartName="/ppt/notesSlides/notesSlide20.xml" ContentType="application/vnd.openxmlformats-officedocument.presentationml.notesSlide+xml"/>
  <Override PartName="/ppt/tags/tag7.xml" ContentType="application/vnd.openxmlformats-officedocument.presentationml.tags+xml"/>
  <Override PartName="/ppt/notesSlides/notesSlide21.xml" ContentType="application/vnd.openxmlformats-officedocument.presentationml.notesSlide+xml"/>
  <Override PartName="/ppt/tags/tag8.xml" ContentType="application/vnd.openxmlformats-officedocument.presentationml.tags+xml"/>
  <Override PartName="/ppt/notesSlides/notesSlide22.xml" ContentType="application/vnd.openxmlformats-officedocument.presentationml.notesSlide+xml"/>
  <Override PartName="/ppt/tags/tag9.xml" ContentType="application/vnd.openxmlformats-officedocument.presentationml.tags+xml"/>
  <Override PartName="/ppt/notesSlides/notesSlide23.xml" ContentType="application/vnd.openxmlformats-officedocument.presentationml.notesSlide+xml"/>
  <Override PartName="/ppt/tags/tag10.xml" ContentType="application/vnd.openxmlformats-officedocument.presentationml.tags+xml"/>
  <Override PartName="/ppt/notesSlides/notesSlide24.xml" ContentType="application/vnd.openxmlformats-officedocument.presentationml.notesSlide+xml"/>
  <Override PartName="/ppt/tags/tag11.xml" ContentType="application/vnd.openxmlformats-officedocument.presentationml.tags+xml"/>
  <Override PartName="/ppt/notesSlides/notesSlide25.xml" ContentType="application/vnd.openxmlformats-officedocument.presentationml.notesSlide+xml"/>
  <Override PartName="/ppt/tags/tag12.xml" ContentType="application/vnd.openxmlformats-officedocument.presentationml.tags+xml"/>
  <Override PartName="/ppt/notesSlides/notesSlide26.xml" ContentType="application/vnd.openxmlformats-officedocument.presentationml.notesSlide+xml"/>
  <Override PartName="/ppt/tags/tag13.xml" ContentType="application/vnd.openxmlformats-officedocument.presentationml.tags+xml"/>
  <Override PartName="/ppt/notesSlides/notesSlide27.xml" ContentType="application/vnd.openxmlformats-officedocument.presentationml.notesSlide+xml"/>
  <Override PartName="/ppt/tags/tag14.xml" ContentType="application/vnd.openxmlformats-officedocument.presentationml.tags+xml"/>
  <Override PartName="/ppt/notesSlides/notesSlide28.xml" ContentType="application/vnd.openxmlformats-officedocument.presentationml.notesSlide+xml"/>
  <Override PartName="/ppt/tags/tag15.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37"/>
  </p:notesMasterIdLst>
  <p:sldIdLst>
    <p:sldId id="256" r:id="rId2"/>
    <p:sldId id="258" r:id="rId3"/>
    <p:sldId id="486" r:id="rId4"/>
    <p:sldId id="488" r:id="rId5"/>
    <p:sldId id="489" r:id="rId6"/>
    <p:sldId id="490" r:id="rId7"/>
    <p:sldId id="260" r:id="rId8"/>
    <p:sldId id="491" r:id="rId9"/>
    <p:sldId id="497" r:id="rId10"/>
    <p:sldId id="498" r:id="rId11"/>
    <p:sldId id="261" r:id="rId12"/>
    <p:sldId id="263" r:id="rId13"/>
    <p:sldId id="265" r:id="rId14"/>
    <p:sldId id="266" r:id="rId15"/>
    <p:sldId id="267" r:id="rId16"/>
    <p:sldId id="268" r:id="rId17"/>
    <p:sldId id="270" r:id="rId18"/>
    <p:sldId id="271" r:id="rId19"/>
    <p:sldId id="492" r:id="rId20"/>
    <p:sldId id="365" r:id="rId21"/>
    <p:sldId id="375" r:id="rId22"/>
    <p:sldId id="376" r:id="rId23"/>
    <p:sldId id="358" r:id="rId24"/>
    <p:sldId id="378" r:id="rId25"/>
    <p:sldId id="420" r:id="rId26"/>
    <p:sldId id="421" r:id="rId27"/>
    <p:sldId id="411" r:id="rId28"/>
    <p:sldId id="412" r:id="rId29"/>
    <p:sldId id="361" r:id="rId30"/>
    <p:sldId id="360" r:id="rId31"/>
    <p:sldId id="400" r:id="rId32"/>
    <p:sldId id="362" r:id="rId33"/>
    <p:sldId id="364" r:id="rId34"/>
    <p:sldId id="413" r:id="rId35"/>
    <p:sldId id="357"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0204" autoAdjust="0"/>
  </p:normalViewPr>
  <p:slideViewPr>
    <p:cSldViewPr snapToGrid="0">
      <p:cViewPr varScale="1">
        <p:scale>
          <a:sx n="74" d="100"/>
          <a:sy n="74" d="100"/>
        </p:scale>
        <p:origin x="2536" y="176"/>
      </p:cViewPr>
      <p:guideLst/>
    </p:cSldViewPr>
  </p:slideViewPr>
  <p:notesTextViewPr>
    <p:cViewPr>
      <p:scale>
        <a:sx n="1" d="1"/>
        <a:sy n="1" d="1"/>
      </p:scale>
      <p:origin x="0" y="0"/>
    </p:cViewPr>
  </p:notesTextViewPr>
  <p:sorterViewPr>
    <p:cViewPr>
      <p:scale>
        <a:sx n="100" d="100"/>
        <a:sy n="100" d="100"/>
      </p:scale>
      <p:origin x="0" y="-20298"/>
    </p:cViewPr>
  </p:sorter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100AC0-A96C-468C-81F0-86E3401DFBF6}" type="datetimeFigureOut">
              <a:rPr lang="en-GB" smtClean="0"/>
              <a:t>05/11/2019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FB4167-11F9-407C-ACA9-CA585E815A48}" type="slidenum">
              <a:rPr lang="en-GB" smtClean="0"/>
              <a:t>‹#›</a:t>
            </a:fld>
            <a:endParaRPr lang="en-GB"/>
          </a:p>
        </p:txBody>
      </p:sp>
    </p:spTree>
    <p:extLst>
      <p:ext uri="{BB962C8B-B14F-4D97-AF65-F5344CB8AC3E}">
        <p14:creationId xmlns:p14="http://schemas.microsoft.com/office/powerpoint/2010/main" val="2497923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en.wikipedia.org/wiki/Set_(mathematics)"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medium.com/@urvashilluniya/why-data-normalization-is-necessary-for-machine-learning-models-681b65a05029"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BEFB4167-11F9-407C-ACA9-CA585E815A48}" type="slidenum">
              <a:rPr lang="en-GB" smtClean="0"/>
              <a:t>1</a:t>
            </a:fld>
            <a:endParaRPr lang="en-GB"/>
          </a:p>
        </p:txBody>
      </p:sp>
    </p:spTree>
    <p:extLst>
      <p:ext uri="{BB962C8B-B14F-4D97-AF65-F5344CB8AC3E}">
        <p14:creationId xmlns:p14="http://schemas.microsoft.com/office/powerpoint/2010/main" val="29349094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Shape 353"/>
          <p:cNvSpPr>
            <a:spLocks noGrp="1" noRot="1" noChangeAspect="1"/>
          </p:cNvSpPr>
          <p:nvPr>
            <p:ph type="sldImg"/>
          </p:nvPr>
        </p:nvSpPr>
        <p:spPr>
          <a:prstGeom prst="rect">
            <a:avLst/>
          </a:prstGeom>
        </p:spPr>
        <p:txBody>
          <a:bodyPr/>
          <a:lstStyle/>
          <a:p>
            <a:endParaRPr/>
          </a:p>
        </p:txBody>
      </p:sp>
      <p:sp>
        <p:nvSpPr>
          <p:cNvPr id="354" name="Shape 35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377831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hape 187"/>
          <p:cNvSpPr>
            <a:spLocks noGrp="1" noRot="1" noChangeAspect="1"/>
          </p:cNvSpPr>
          <p:nvPr>
            <p:ph type="sldImg"/>
          </p:nvPr>
        </p:nvSpPr>
        <p:spPr>
          <a:prstGeom prst="rect">
            <a:avLst/>
          </a:prstGeom>
        </p:spPr>
        <p:txBody>
          <a:bodyPr/>
          <a:lstStyle/>
          <a:p>
            <a:endParaRPr/>
          </a:p>
        </p:txBody>
      </p:sp>
      <p:sp>
        <p:nvSpPr>
          <p:cNvPr id="188" name="Shape 188"/>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EFB4167-11F9-407C-ACA9-CA585E815A48}" type="slidenum">
              <a:rPr lang="en-GB" smtClean="0"/>
              <a:t>12</a:t>
            </a:fld>
            <a:endParaRPr lang="en-GB"/>
          </a:p>
        </p:txBody>
      </p:sp>
    </p:spTree>
    <p:extLst>
      <p:ext uri="{BB962C8B-B14F-4D97-AF65-F5344CB8AC3E}">
        <p14:creationId xmlns:p14="http://schemas.microsoft.com/office/powerpoint/2010/main" val="29634381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hape 269"/>
          <p:cNvSpPr>
            <a:spLocks noGrp="1" noRot="1" noChangeAspect="1"/>
          </p:cNvSpPr>
          <p:nvPr>
            <p:ph type="sldImg"/>
          </p:nvPr>
        </p:nvSpPr>
        <p:spPr>
          <a:prstGeom prst="rect">
            <a:avLst/>
          </a:prstGeom>
        </p:spPr>
        <p:txBody>
          <a:bodyPr/>
          <a:lstStyle/>
          <a:p>
            <a:endParaRPr/>
          </a:p>
        </p:txBody>
      </p:sp>
      <p:sp>
        <p:nvSpPr>
          <p:cNvPr id="270" name="Shape 270"/>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p:sp>
        <p:nvSpPr>
          <p:cNvPr id="1007" name="PlaceHolder 2"/>
          <p:cNvSpPr>
            <a:spLocks noGrp="1"/>
          </p:cNvSpPr>
          <p:nvPr>
            <p:ph type="body"/>
          </p:nvPr>
        </p:nvSpPr>
        <p:spPr>
          <a:xfrm>
            <a:off x="685800" y="4343400"/>
            <a:ext cx="5486040" cy="4114440"/>
          </a:xfrm>
          <a:prstGeom prst="rect">
            <a:avLst/>
          </a:prstGeom>
        </p:spPr>
        <p:txBody>
          <a:bodyPr tIns="91440" bIns="91440"/>
          <a:lstStyle/>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endParaRPr lang="en-GB" sz="1200" b="0"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720857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p:sp>
        <p:nvSpPr>
          <p:cNvPr id="1007" name="PlaceHolder 2"/>
          <p:cNvSpPr>
            <a:spLocks noGrp="1"/>
          </p:cNvSpPr>
          <p:nvPr>
            <p:ph type="body"/>
          </p:nvPr>
        </p:nvSpPr>
        <p:spPr>
          <a:xfrm>
            <a:off x="685800" y="4343400"/>
            <a:ext cx="5486040" cy="4114440"/>
          </a:xfrm>
          <a:prstGeom prst="rect">
            <a:avLst/>
          </a:prstGeom>
        </p:spPr>
        <p:txBody>
          <a:bodyPr tIns="91440" bIns="91440"/>
          <a:lstStyle/>
          <a:p>
            <a:pPr>
              <a:lnSpc>
                <a:spcPct val="100000"/>
              </a:lnSpc>
            </a:pPr>
            <a:r>
              <a:rPr lang="en-GB" b="0" strike="noStrike" spc="-1" dirty="0">
                <a:latin typeface="Arial"/>
              </a:rPr>
              <a:t>We hear a great deal about artificial intelligence these days. These a great deal of hype, and we often find exaggerations of what such technologies can do at present in the media. But what exactly is Artificial Intelligence (A. I.). Well, it is a field of study concerned with reproducing, or replicating as closely as possible, human intelligence.</a:t>
            </a:r>
          </a:p>
          <a:p>
            <a:pPr>
              <a:lnSpc>
                <a:spcPct val="100000"/>
              </a:lnSpc>
            </a:pPr>
            <a:endParaRPr lang="en-GB" b="0" strike="noStrike" spc="-1" dirty="0">
              <a:latin typeface="Arial"/>
            </a:endParaRPr>
          </a:p>
          <a:p>
            <a:pPr>
              <a:lnSpc>
                <a:spcPct val="100000"/>
              </a:lnSpc>
            </a:pPr>
            <a:endParaRPr lang="en-GB" b="0" strike="noStrike" spc="-1" dirty="0">
              <a:latin typeface="Arial"/>
            </a:endParaRPr>
          </a:p>
          <a:p>
            <a:pPr>
              <a:lnSpc>
                <a:spcPct val="100000"/>
              </a:lnSpc>
            </a:pPr>
            <a:r>
              <a:rPr lang="en-GB" b="0" strike="noStrike" spc="-1" dirty="0">
                <a:latin typeface="Arial"/>
              </a:rPr>
              <a:t>A.I. is actually an umbrella term – it is comprised of many sub-fields of study. These focus upon replicating,</a:t>
            </a:r>
          </a:p>
          <a:p>
            <a:pPr>
              <a:lnSpc>
                <a:spcPct val="100000"/>
              </a:lnSpc>
            </a:pPr>
            <a:endParaRPr lang="en-GB" b="0" strike="noStrike" spc="-1" dirty="0">
              <a:latin typeface="Arial"/>
            </a:endParaRPr>
          </a:p>
          <a:p>
            <a:pPr>
              <a:lnSpc>
                <a:spcPct val="100000"/>
              </a:lnSpc>
            </a:pPr>
            <a:endParaRPr lang="en-GB" b="0" strike="noStrike" spc="-1" dirty="0">
              <a:latin typeface="Arial"/>
            </a:endParaRPr>
          </a:p>
          <a:p>
            <a:pPr marL="0" indent="0">
              <a:lnSpc>
                <a:spcPct val="100000"/>
              </a:lnSpc>
              <a:buFont typeface="Arial" panose="020B0604020202020204" pitchFamily="34" charset="0"/>
              <a:buNone/>
            </a:pPr>
            <a:r>
              <a:rPr lang="en-GB" b="0" strike="noStrike" spc="-1" dirty="0">
                <a:latin typeface="Arial"/>
              </a:rPr>
              <a:t>Our capacity for speech.</a:t>
            </a:r>
          </a:p>
          <a:p>
            <a:pPr marL="0" indent="0">
              <a:lnSpc>
                <a:spcPct val="100000"/>
              </a:lnSpc>
              <a:buFont typeface="Arial" panose="020B0604020202020204" pitchFamily="34" charset="0"/>
              <a:buNone/>
            </a:pPr>
            <a:endParaRPr lang="en-GB" b="0" strike="noStrike" spc="-1" dirty="0">
              <a:latin typeface="Arial"/>
            </a:endParaRPr>
          </a:p>
          <a:p>
            <a:pPr marL="0" indent="0">
              <a:lnSpc>
                <a:spcPct val="100000"/>
              </a:lnSpc>
              <a:buFont typeface="Arial" panose="020B0604020202020204" pitchFamily="34" charset="0"/>
              <a:buNone/>
            </a:pPr>
            <a:endParaRPr lang="en-GB" b="0" strike="noStrike" spc="-1" dirty="0">
              <a:latin typeface="Arial"/>
            </a:endParaRPr>
          </a:p>
          <a:p>
            <a:pPr marL="0" indent="0">
              <a:lnSpc>
                <a:spcPct val="100000"/>
              </a:lnSpc>
              <a:buFont typeface="Arial" panose="020B0604020202020204" pitchFamily="34" charset="0"/>
              <a:buNone/>
            </a:pPr>
            <a:r>
              <a:rPr lang="en-GB" b="0" strike="noStrike" spc="-1" dirty="0">
                <a:latin typeface="Arial"/>
              </a:rPr>
              <a:t>Our ability to see. Humans have a complex visual cortex that provides us with exceptional vision. Despite this complexity, we are able to process visual information with ease, which is remarkable.</a:t>
            </a:r>
          </a:p>
          <a:p>
            <a:pPr marL="0" indent="0">
              <a:lnSpc>
                <a:spcPct val="100000"/>
              </a:lnSpc>
              <a:buFont typeface="Arial" panose="020B0604020202020204" pitchFamily="34" charset="0"/>
              <a:buNone/>
            </a:pPr>
            <a:endParaRPr lang="en-GB" b="0" strike="noStrike" spc="-1" dirty="0">
              <a:latin typeface="Arial"/>
            </a:endParaRPr>
          </a:p>
          <a:p>
            <a:pPr marL="0" indent="0">
              <a:lnSpc>
                <a:spcPct val="100000"/>
              </a:lnSpc>
              <a:buFont typeface="Arial" panose="020B0604020202020204" pitchFamily="34" charset="0"/>
              <a:buNone/>
            </a:pPr>
            <a:endParaRPr lang="en-GB" b="0" strike="noStrike" spc="-1" dirty="0">
              <a:latin typeface="Arial"/>
            </a:endParaRPr>
          </a:p>
          <a:p>
            <a:pPr marL="0" indent="0">
              <a:lnSpc>
                <a:spcPct val="100000"/>
              </a:lnSpc>
              <a:buFont typeface="Arial" panose="020B0604020202020204" pitchFamily="34" charset="0"/>
              <a:buNone/>
            </a:pPr>
            <a:r>
              <a:rPr lang="en-GB" b="0" strike="noStrike" spc="-1" dirty="0">
                <a:latin typeface="Arial"/>
              </a:rPr>
              <a:t>Our ability to process complex auditory information.</a:t>
            </a:r>
          </a:p>
          <a:p>
            <a:pPr marL="0" indent="0">
              <a:lnSpc>
                <a:spcPct val="100000"/>
              </a:lnSpc>
              <a:buFont typeface="Arial" panose="020B0604020202020204" pitchFamily="34" charset="0"/>
              <a:buNone/>
            </a:pPr>
            <a:endParaRPr lang="en-GB" b="0" strike="noStrike" spc="-1" dirty="0">
              <a:latin typeface="Arial"/>
            </a:endParaRPr>
          </a:p>
          <a:p>
            <a:pPr marL="0" indent="0">
              <a:lnSpc>
                <a:spcPct val="100000"/>
              </a:lnSpc>
              <a:buFont typeface="Arial" panose="020B0604020202020204" pitchFamily="34" charset="0"/>
              <a:buNone/>
            </a:pPr>
            <a:endParaRPr lang="en-GB" b="0" strike="noStrike" spc="-1" dirty="0">
              <a:latin typeface="Arial"/>
            </a:endParaRPr>
          </a:p>
          <a:p>
            <a:pPr marL="0" indent="0">
              <a:lnSpc>
                <a:spcPct val="100000"/>
              </a:lnSpc>
              <a:buFont typeface="Arial" panose="020B0604020202020204" pitchFamily="34" charset="0"/>
              <a:buNone/>
            </a:pPr>
            <a:r>
              <a:rPr lang="en-GB" b="0" strike="noStrike" spc="-1" dirty="0">
                <a:latin typeface="Arial"/>
              </a:rPr>
              <a:t>Our innate reasoning abilities, that is, our capacity to infer and deduce knowledge from available information.</a:t>
            </a:r>
          </a:p>
          <a:p>
            <a:pPr marL="0" indent="0">
              <a:lnSpc>
                <a:spcPct val="100000"/>
              </a:lnSpc>
              <a:buFont typeface="Arial" panose="020B0604020202020204" pitchFamily="34" charset="0"/>
              <a:buNone/>
            </a:pPr>
            <a:endParaRPr lang="en-GB" b="0" strike="noStrike" spc="-1" dirty="0">
              <a:latin typeface="Arial"/>
            </a:endParaRPr>
          </a:p>
          <a:p>
            <a:pPr marL="0" indent="0">
              <a:lnSpc>
                <a:spcPct val="100000"/>
              </a:lnSpc>
              <a:buFont typeface="Arial" panose="020B0604020202020204" pitchFamily="34" charset="0"/>
              <a:buNone/>
            </a:pPr>
            <a:endParaRPr lang="en-GB" b="0" strike="noStrike" spc="-1" dirty="0">
              <a:latin typeface="Arial"/>
            </a:endParaRPr>
          </a:p>
          <a:p>
            <a:pPr marL="0" indent="0">
              <a:lnSpc>
                <a:spcPct val="100000"/>
              </a:lnSpc>
              <a:buFont typeface="Arial" panose="020B0604020202020204" pitchFamily="34" charset="0"/>
              <a:buNone/>
            </a:pPr>
            <a:r>
              <a:rPr lang="en-GB" b="0" strike="noStrike" spc="-1" dirty="0">
                <a:latin typeface="Arial"/>
              </a:rPr>
              <a:t>Our ability to learn from information provided to us, to make decisions.</a:t>
            </a:r>
          </a:p>
          <a:p>
            <a:pPr marL="0" indent="0">
              <a:lnSpc>
                <a:spcPct val="100000"/>
              </a:lnSpc>
              <a:buFont typeface="Arial" panose="020B0604020202020204" pitchFamily="34" charset="0"/>
              <a:buNone/>
            </a:pPr>
            <a:endParaRPr lang="en-GB" b="0" strike="noStrike" spc="-1" dirty="0">
              <a:latin typeface="Arial"/>
            </a:endParaRPr>
          </a:p>
          <a:p>
            <a:pPr marL="0" indent="0">
              <a:lnSpc>
                <a:spcPct val="100000"/>
              </a:lnSpc>
              <a:buFont typeface="Arial" panose="020B0604020202020204" pitchFamily="34" charset="0"/>
              <a:buNone/>
            </a:pPr>
            <a:endParaRPr lang="en-GB" b="0" strike="noStrike" spc="-1" dirty="0">
              <a:latin typeface="Arial"/>
            </a:endParaRPr>
          </a:p>
          <a:p>
            <a:pPr marL="0" indent="0">
              <a:lnSpc>
                <a:spcPct val="100000"/>
              </a:lnSpc>
              <a:buFont typeface="Arial" panose="020B0604020202020204" pitchFamily="34" charset="0"/>
              <a:buNone/>
            </a:pPr>
            <a:r>
              <a:rPr lang="en-GB" b="0" strike="noStrike" spc="-1" dirty="0">
                <a:latin typeface="Arial"/>
              </a:rPr>
              <a:t>Our natural ability to interpret language, whether written, spoken, or understood via touch (braille).</a:t>
            </a:r>
          </a:p>
          <a:p>
            <a:pPr marL="0" indent="0">
              <a:lnSpc>
                <a:spcPct val="100000"/>
              </a:lnSpc>
              <a:buFont typeface="Arial" panose="020B0604020202020204" pitchFamily="34" charset="0"/>
              <a:buNone/>
            </a:pPr>
            <a:endParaRPr lang="en-GB" b="0" strike="noStrike" spc="-1" dirty="0">
              <a:latin typeface="Arial"/>
            </a:endParaRPr>
          </a:p>
          <a:p>
            <a:pPr marL="0" indent="0">
              <a:lnSpc>
                <a:spcPct val="100000"/>
              </a:lnSpc>
              <a:buFont typeface="Arial" panose="020B0604020202020204" pitchFamily="34" charset="0"/>
              <a:buNone/>
            </a:pPr>
            <a:endParaRPr lang="en-GB" b="0" strike="noStrike" spc="-1" dirty="0">
              <a:latin typeface="Arial"/>
            </a:endParaRPr>
          </a:p>
          <a:p>
            <a:pPr marL="0" indent="0">
              <a:lnSpc>
                <a:spcPct val="100000"/>
              </a:lnSpc>
              <a:buFont typeface="Arial" panose="020B0604020202020204" pitchFamily="34" charset="0"/>
              <a:buNone/>
            </a:pPr>
            <a:r>
              <a:rPr lang="en-GB" b="0" strike="noStrike" spc="-1" dirty="0">
                <a:latin typeface="Arial"/>
              </a:rPr>
              <a:t>Our ability to move our sophisticated bodies around with precision, lift objects, exert fine motor control.</a:t>
            </a:r>
          </a:p>
          <a:p>
            <a:pPr marL="0" indent="0">
              <a:lnSpc>
                <a:spcPct val="100000"/>
              </a:lnSpc>
              <a:buFont typeface="Arial" panose="020B0604020202020204" pitchFamily="34" charset="0"/>
              <a:buNone/>
            </a:pPr>
            <a:endParaRPr lang="en-GB" b="0" strike="noStrike" spc="-1" dirty="0">
              <a:latin typeface="Arial"/>
            </a:endParaRPr>
          </a:p>
          <a:p>
            <a:pPr marL="0" indent="0">
              <a:lnSpc>
                <a:spcPct val="100000"/>
              </a:lnSpc>
              <a:buFont typeface="Arial" panose="020B0604020202020204" pitchFamily="34" charset="0"/>
              <a:buNone/>
            </a:pPr>
            <a:endParaRPr lang="en-GB" b="0" strike="noStrike" spc="-1" dirty="0">
              <a:latin typeface="Arial"/>
            </a:endParaRPr>
          </a:p>
          <a:p>
            <a:pPr marL="0" indent="0">
              <a:lnSpc>
                <a:spcPct val="100000"/>
              </a:lnSpc>
              <a:buFont typeface="Arial" panose="020B0604020202020204" pitchFamily="34" charset="0"/>
              <a:buNone/>
            </a:pPr>
            <a:r>
              <a:rPr lang="en-GB" b="0" strike="noStrike" spc="-1" dirty="0">
                <a:latin typeface="Arial"/>
              </a:rPr>
              <a:t>Our consciousness. This is somewhat contentious as it is difficult to define consciousness. Nonetheless, some are trying to replicate this in machines.</a:t>
            </a:r>
          </a:p>
          <a:p>
            <a:pPr marL="0" indent="0">
              <a:lnSpc>
                <a:spcPct val="100000"/>
              </a:lnSpc>
              <a:buFont typeface="Arial" panose="020B0604020202020204" pitchFamily="34" charset="0"/>
              <a:buNone/>
            </a:pPr>
            <a:endParaRPr lang="en-GB" b="0" strike="noStrike" spc="-1" dirty="0">
              <a:latin typeface="Arial"/>
            </a:endParaRPr>
          </a:p>
          <a:p>
            <a:pPr marL="0" indent="0">
              <a:lnSpc>
                <a:spcPct val="100000"/>
              </a:lnSpc>
              <a:buFont typeface="Arial" panose="020B0604020202020204" pitchFamily="34" charset="0"/>
              <a:buNone/>
            </a:pPr>
            <a:endParaRPr lang="en-GB" b="0" strike="noStrike" spc="-1" dirty="0">
              <a:latin typeface="Arial"/>
            </a:endParaRPr>
          </a:p>
          <a:p>
            <a:pPr marL="0" indent="0">
              <a:lnSpc>
                <a:spcPct val="100000"/>
              </a:lnSpc>
              <a:buFont typeface="Arial" panose="020B0604020202020204" pitchFamily="34" charset="0"/>
              <a:buNone/>
            </a:pPr>
            <a:r>
              <a:rPr lang="en-GB" b="0" strike="noStrike" spc="-1" dirty="0">
                <a:solidFill>
                  <a:srgbClr val="FFFF00"/>
                </a:solidFill>
                <a:latin typeface="Calibri"/>
              </a:rPr>
              <a:t>Here we’ll talk about replicating the human capacity for learning.</a:t>
            </a:r>
          </a:p>
          <a:p>
            <a:pPr marL="0" indent="0">
              <a:lnSpc>
                <a:spcPct val="100000"/>
              </a:lnSpc>
              <a:buFont typeface="Arial" panose="020B0604020202020204" pitchFamily="34" charset="0"/>
              <a:buNone/>
            </a:pPr>
            <a:endParaRPr lang="en-GB" b="0" strike="noStrike" spc="-1" dirty="0">
              <a:solidFill>
                <a:srgbClr val="FFFF00"/>
              </a:solidFill>
              <a:latin typeface="Calibri"/>
            </a:endParaRPr>
          </a:p>
          <a:p>
            <a:pPr marL="0" indent="0">
              <a:lnSpc>
                <a:spcPct val="100000"/>
              </a:lnSpc>
              <a:buFont typeface="Arial" panose="020B0604020202020204" pitchFamily="34" charset="0"/>
              <a:buNone/>
            </a:pPr>
            <a:endParaRPr lang="en-GB" b="0" strike="noStrike" spc="-1" dirty="0">
              <a:solidFill>
                <a:srgbClr val="FFFF00"/>
              </a:solidFill>
              <a:latin typeface="Calibri"/>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pc="-1" dirty="0">
                <a:solidFill>
                  <a:srgbClr val="FFFF00"/>
                </a:solidFill>
                <a:latin typeface="Calibri"/>
              </a:rPr>
              <a:t>This field is known more generally as “Machine Learning”.</a:t>
            </a:r>
            <a:endParaRPr lang="en-GB" b="0" strike="noStrike" spc="-1" dirty="0">
              <a:latin typeface="+mn-lt"/>
            </a:endParaRPr>
          </a:p>
          <a:p>
            <a:pPr marL="0" indent="0">
              <a:lnSpc>
                <a:spcPct val="100000"/>
              </a:lnSpc>
              <a:buFont typeface="Arial" panose="020B0604020202020204" pitchFamily="34" charset="0"/>
              <a:buNone/>
            </a:pPr>
            <a:endParaRPr lang="en-GB" b="0" strike="noStrike" spc="-1" dirty="0">
              <a:latin typeface="Arial"/>
            </a:endParaRPr>
          </a:p>
          <a:p>
            <a:pPr marL="0" indent="0">
              <a:lnSpc>
                <a:spcPct val="100000"/>
              </a:lnSpc>
              <a:buFont typeface="Arial" panose="020B0604020202020204" pitchFamily="34" charset="0"/>
              <a:buNone/>
            </a:pPr>
            <a:endParaRPr lang="en-GB" b="0" strike="noStrike" spc="-1" dirty="0">
              <a:latin typeface="Arial"/>
            </a:endParaRPr>
          </a:p>
        </p:txBody>
      </p:sp>
    </p:spTree>
    <p:extLst>
      <p:ext uri="{BB962C8B-B14F-4D97-AF65-F5344CB8AC3E}">
        <p14:creationId xmlns:p14="http://schemas.microsoft.com/office/powerpoint/2010/main" val="26613579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p:sp>
        <p:nvSpPr>
          <p:cNvPr id="1007" name="PlaceHolder 2"/>
          <p:cNvSpPr>
            <a:spLocks noGrp="1"/>
          </p:cNvSpPr>
          <p:nvPr>
            <p:ph type="body"/>
          </p:nvPr>
        </p:nvSpPr>
        <p:spPr>
          <a:xfrm>
            <a:off x="608682" y="2184093"/>
            <a:ext cx="5486040" cy="4114440"/>
          </a:xfrm>
          <a:prstGeom prst="rect">
            <a:avLst/>
          </a:prstGeom>
        </p:spPr>
        <p:txBody>
          <a:bodyPr tIns="91440" bIns="91440"/>
          <a:lstStyle/>
          <a:p>
            <a:pPr>
              <a:lnSpc>
                <a:spcPct val="100000"/>
              </a:lnSpc>
            </a:pPr>
            <a:r>
              <a:rPr lang="en-GB" b="0" strike="noStrike" spc="-1" dirty="0">
                <a:latin typeface="+mn-lt"/>
              </a:rPr>
              <a:t>Here we focus on replicating our capacity for learning. This means we’ll be introducing a field of study known more generally as Machine Learning (M.L.). Machine Learning is a fascinating subject.  It combines insights from Statistics, Logic, Psychology and even Neuroscience. These are brought together to create automated systems capable of ”learning” by themselves.</a:t>
            </a:r>
          </a:p>
          <a:p>
            <a:pPr>
              <a:lnSpc>
                <a:spcPct val="100000"/>
              </a:lnSpc>
            </a:pPr>
            <a:endParaRPr lang="en-GB" b="0" strike="noStrike" spc="-1" dirty="0">
              <a:latin typeface="+mn-lt"/>
            </a:endParaRPr>
          </a:p>
          <a:p>
            <a:pPr>
              <a:lnSpc>
                <a:spcPct val="100000"/>
              </a:lnSpc>
            </a:pPr>
            <a:endParaRPr lang="en-GB" b="0" strike="noStrike" spc="-1" dirty="0">
              <a:latin typeface="+mn-lt"/>
            </a:endParaRPr>
          </a:p>
          <a:p>
            <a:pPr>
              <a:lnSpc>
                <a:spcPct val="100000"/>
              </a:lnSpc>
            </a:pPr>
            <a:r>
              <a:rPr lang="en-GB" b="0" strike="noStrike" spc="-1" dirty="0">
                <a:latin typeface="+mn-lt"/>
              </a:rPr>
              <a:t>Machine Learning isn’t concerned with replicating exactly how humans learn. This is because our learning capabilities are subject to some problems, bias for instance. This makes human decision making flawed. There are countless examples of human decision making leading to bad outcomes.</a:t>
            </a:r>
          </a:p>
          <a:p>
            <a:pPr>
              <a:lnSpc>
                <a:spcPct val="100000"/>
              </a:lnSpc>
            </a:pPr>
            <a:endParaRPr lang="en-GB" b="0" strike="noStrike" spc="-1" dirty="0">
              <a:latin typeface="+mn-lt"/>
            </a:endParaRPr>
          </a:p>
          <a:p>
            <a:pPr>
              <a:lnSpc>
                <a:spcPct val="100000"/>
              </a:lnSpc>
            </a:pPr>
            <a:endParaRPr lang="en-GB" b="0" strike="noStrike" spc="-1" dirty="0">
              <a:latin typeface="+mn-lt"/>
            </a:endParaRPr>
          </a:p>
          <a:p>
            <a:r>
              <a:rPr lang="en-GB" kern="1200" dirty="0">
                <a:solidFill>
                  <a:schemeClr val="tx1"/>
                </a:solidFill>
                <a:effectLst/>
                <a:latin typeface="+mn-lt"/>
                <a:ea typeface="+mn-ea"/>
                <a:cs typeface="+mn-cs"/>
              </a:rPr>
              <a:t>Thus M.L. attempts to replicate the best aspects of human learning, improving upon them to yield better decision making. To do this machine learning focuses on using available information to make optimal decisions/predictions. What this means in practice will become clear as we progress.</a:t>
            </a:r>
          </a:p>
          <a:p>
            <a:pPr>
              <a:lnSpc>
                <a:spcPct val="100000"/>
              </a:lnSpc>
            </a:pPr>
            <a:endParaRPr lang="en-GB" b="0" strike="noStrike" spc="-1" dirty="0">
              <a:latin typeface="+mn-lt"/>
            </a:endParaRPr>
          </a:p>
          <a:p>
            <a:pPr>
              <a:lnSpc>
                <a:spcPct val="100000"/>
              </a:lnSpc>
            </a:pPr>
            <a:endParaRPr lang="en-GB" b="0" strike="noStrike" spc="-1" dirty="0">
              <a:latin typeface="+mn-lt"/>
            </a:endParaRPr>
          </a:p>
          <a:p>
            <a:r>
              <a:rPr lang="en-GB" kern="1200" dirty="0">
                <a:solidFill>
                  <a:schemeClr val="tx1"/>
                </a:solidFill>
                <a:effectLst/>
                <a:latin typeface="+mn-lt"/>
                <a:ea typeface="+mn-ea"/>
                <a:cs typeface="+mn-cs"/>
              </a:rPr>
              <a:t>As we progress, you’ll acquire an understanding of M.L. that will allow you to apply it for yourself moving forward.</a:t>
            </a:r>
          </a:p>
          <a:p>
            <a:pPr>
              <a:lnSpc>
                <a:spcPct val="100000"/>
              </a:lnSpc>
            </a:pPr>
            <a:endParaRPr lang="en-GB" b="0" strike="noStrike" spc="-1" dirty="0">
              <a:latin typeface="+mn-lt"/>
            </a:endParaRPr>
          </a:p>
          <a:p>
            <a:pPr>
              <a:lnSpc>
                <a:spcPct val="100000"/>
              </a:lnSpc>
            </a:pPr>
            <a:endParaRPr lang="en-GB" b="0" strike="noStrike" spc="-1" dirty="0">
              <a:latin typeface="Arial"/>
            </a:endParaRPr>
          </a:p>
        </p:txBody>
      </p:sp>
    </p:spTree>
    <p:extLst>
      <p:ext uri="{BB962C8B-B14F-4D97-AF65-F5344CB8AC3E}">
        <p14:creationId xmlns:p14="http://schemas.microsoft.com/office/powerpoint/2010/main" val="1268610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128588" y="-1038225"/>
            <a:ext cx="7124700" cy="4008438"/>
          </a:xfrm>
          <a:prstGeom prst="rect">
            <a:avLst/>
          </a:prstGeom>
        </p:spPr>
      </p:sp>
      <p:sp>
        <p:nvSpPr>
          <p:cNvPr id="1007" name="PlaceHolder 2"/>
          <p:cNvSpPr>
            <a:spLocks noGrp="1"/>
          </p:cNvSpPr>
          <p:nvPr>
            <p:ph type="body"/>
          </p:nvPr>
        </p:nvSpPr>
        <p:spPr>
          <a:xfrm>
            <a:off x="487497" y="2059348"/>
            <a:ext cx="5486040" cy="4114440"/>
          </a:xfrm>
          <a:prstGeom prst="rect">
            <a:avLst/>
          </a:prstGeom>
        </p:spPr>
        <p:txBody>
          <a:bodyPr tIns="91440" bIns="91440"/>
          <a:lstStyle/>
          <a:p>
            <a:pPr>
              <a:lnSpc>
                <a:spcPct val="100000"/>
              </a:lnSpc>
            </a:pPr>
            <a:r>
              <a:rPr lang="en-GB" b="0" strike="noStrike" spc="-1" dirty="0">
                <a:latin typeface="Arial"/>
              </a:rPr>
              <a:t>You may wonder about the types of problems you can apply machine learning to. Well, here are some examples:</a:t>
            </a:r>
          </a:p>
          <a:p>
            <a:pPr>
              <a:lnSpc>
                <a:spcPct val="100000"/>
              </a:lnSpc>
            </a:pPr>
            <a:endParaRPr lang="en-GB" b="0" strike="noStrike" spc="-1" dirty="0">
              <a:latin typeface="Arial"/>
            </a:endParaRPr>
          </a:p>
          <a:p>
            <a:pPr>
              <a:lnSpc>
                <a:spcPct val="100000"/>
              </a:lnSpc>
            </a:pPr>
            <a:r>
              <a:rPr lang="en-GB" b="0" strike="noStrike" spc="-1" dirty="0">
                <a:latin typeface="Arial"/>
              </a:rPr>
              <a:t>In my work I apply machine learning algorithms to help look for rare types of star, using large radio telescopes. Here ML algorithms look for patterns in astronomical data that are unusual in some way.</a:t>
            </a:r>
          </a:p>
          <a:p>
            <a:pPr>
              <a:lnSpc>
                <a:spcPct val="100000"/>
              </a:lnSpc>
            </a:pPr>
            <a:endParaRPr lang="en-GB" b="0" strike="noStrike" spc="-1" dirty="0">
              <a:latin typeface="Arial"/>
            </a:endParaRPr>
          </a:p>
          <a:p>
            <a:pPr>
              <a:lnSpc>
                <a:spcPct val="100000"/>
              </a:lnSpc>
            </a:pPr>
            <a:endParaRPr lang="en-GB" b="0" strike="noStrike" spc="-1" dirty="0">
              <a:latin typeface="Arial"/>
            </a:endParaRPr>
          </a:p>
          <a:p>
            <a:pPr>
              <a:lnSpc>
                <a:spcPct val="100000"/>
              </a:lnSpc>
            </a:pPr>
            <a:r>
              <a:rPr lang="en-GB" b="0" strike="noStrike" spc="-1" dirty="0">
                <a:latin typeface="Arial"/>
              </a:rPr>
              <a:t>We can use ML to try and predict weather patterns, very important for various industries. </a:t>
            </a:r>
          </a:p>
          <a:p>
            <a:pPr>
              <a:lnSpc>
                <a:spcPct val="100000"/>
              </a:lnSpc>
            </a:pPr>
            <a:endParaRPr lang="en-GB" b="0" strike="noStrike" spc="-1" dirty="0">
              <a:latin typeface="Arial"/>
            </a:endParaRPr>
          </a:p>
          <a:p>
            <a:pPr>
              <a:lnSpc>
                <a:spcPct val="100000"/>
              </a:lnSpc>
            </a:pPr>
            <a:r>
              <a:rPr lang="en-GB" b="0" strike="noStrike" spc="-1" dirty="0">
                <a:latin typeface="Arial"/>
              </a:rPr>
              <a:t>M.L. is now being adopted by medical professionals, who aim to solve a variety of problems. From identifying regions characteristic of disease in medical images, to personalising radiotherapy doses for individual patients. </a:t>
            </a:r>
          </a:p>
          <a:p>
            <a:pPr>
              <a:lnSpc>
                <a:spcPct val="100000"/>
              </a:lnSpc>
            </a:pPr>
            <a:endParaRPr lang="en-GB" b="0" strike="noStrike" spc="-1" dirty="0">
              <a:latin typeface="Arial"/>
            </a:endParaRPr>
          </a:p>
          <a:p>
            <a:pPr>
              <a:lnSpc>
                <a:spcPct val="100000"/>
              </a:lnSpc>
            </a:pPr>
            <a:r>
              <a:rPr lang="en-GB" b="0" strike="noStrike" spc="-1" dirty="0">
                <a:latin typeface="Arial"/>
              </a:rPr>
              <a:t>M.L. is applied to solve various voice recognition tasks. Such systems can help those with physical impairments, but also can make life easier for all of us via use of tools such as Apple’s Siri or Amazon’s Alexa.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strike="noStrike" spc="-1" dirty="0">
                <a:latin typeface="+mn-lt"/>
              </a:rPr>
              <a:t>M.L. is being widely applied for face recognition tasks. Your perhaps most familiar with the capabilities of Apple Phones, which can be unlocked upon seeing your face without the need for a passcode.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strike="noStrike" spc="-1" dirty="0">
                <a:latin typeface="+mn-lt"/>
              </a:rPr>
              <a:t>There are many more domains where machine learning is applied. These examples represent only the tip of a very large proverbial iceberg.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a:p>
            <a:pPr>
              <a:lnSpc>
                <a:spcPct val="100000"/>
              </a:lnSpc>
            </a:pPr>
            <a:endParaRPr lang="en-GB" b="0" strike="noStrike" spc="-1" dirty="0">
              <a:latin typeface="Arial"/>
            </a:endParaRPr>
          </a:p>
        </p:txBody>
      </p:sp>
    </p:spTree>
    <p:extLst>
      <p:ext uri="{BB962C8B-B14F-4D97-AF65-F5344CB8AC3E}">
        <p14:creationId xmlns:p14="http://schemas.microsoft.com/office/powerpoint/2010/main" val="18353233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p:sp>
        <p:nvSpPr>
          <p:cNvPr id="1007" name="PlaceHolder 2"/>
          <p:cNvSpPr>
            <a:spLocks noGrp="1"/>
          </p:cNvSpPr>
          <p:nvPr>
            <p:ph type="body"/>
          </p:nvPr>
        </p:nvSpPr>
        <p:spPr>
          <a:xfrm>
            <a:off x="773935" y="1963757"/>
            <a:ext cx="5486040" cy="4114440"/>
          </a:xfrm>
          <a:prstGeom prst="rect">
            <a:avLst/>
          </a:prstGeom>
        </p:spPr>
        <p:txBody>
          <a:bodyPr tIns="91440" b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strike="noStrike" spc="-1" dirty="0">
                <a:latin typeface="+mn-lt"/>
              </a:rPr>
              <a:t>Humans are capable of sophisticated learning via trial &amp; error, reinforcement, and by receiving information from some form of “oracle”. An oracle could be a parent, teacher, sibling, friend, book, or an online resource such as this. The oracle provides a source of information that we process, store in memory, and utilize when required. Our memory is capable of storing a lifetime of knowledge and experience, making it a highly sophisticated analogue of a computer hard drive. Though we store information differently to computer hard drives, the content is the same in both cases –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strike="noStrike" spc="-1" dirty="0">
              <a:latin typeface="+mn-lt"/>
            </a:endParaRPr>
          </a:p>
          <a:p>
            <a:pPr>
              <a:lnSpc>
                <a:spcPct val="100000"/>
              </a:lnSpc>
            </a:pPr>
            <a:endParaRPr lang="en-US" b="0" strike="noStrike" spc="-1" dirty="0">
              <a:latin typeface="+mn-lt"/>
            </a:endParaRPr>
          </a:p>
          <a:p>
            <a:r>
              <a:rPr lang="en-GB" kern="1200" dirty="0">
                <a:solidFill>
                  <a:schemeClr val="tx1"/>
                </a:solidFill>
                <a:effectLst/>
                <a:latin typeface="+mn-lt"/>
                <a:ea typeface="+mn-ea"/>
                <a:cs typeface="+mn-cs"/>
              </a:rPr>
              <a:t>This dataset becomes populated as our senses (sight, smell, sound etc.) start collecting information about the world. When we’re born, this dataset is mostly empty. Over time we collect experiences. Eventually we connect our experiences and the information given to us, with some tangible outcome or label. </a:t>
            </a:r>
          </a:p>
          <a:p>
            <a:r>
              <a:rPr lang="en-GB" kern="1200" dirty="0">
                <a:solidFill>
                  <a:schemeClr val="tx1"/>
                </a:solidFill>
                <a:effectLst/>
                <a:latin typeface="+mn-lt"/>
                <a:ea typeface="+mn-ea"/>
                <a:cs typeface="+mn-cs"/>
              </a:rPr>
              <a:t>So, for example, most babies learn automatically that when they cry, then can get parental attention. Ultimately, we learn to use our experiences to make decisions or take actions. Given the same information, it is possible that two people will take very different actions. This is because knowledge and experience differ from person to person.  In other words, the content of our memory datasets is different.</a:t>
            </a:r>
          </a:p>
          <a:p>
            <a:pPr>
              <a:lnSpc>
                <a:spcPct val="100000"/>
              </a:lnSpc>
            </a:pPr>
            <a:endParaRPr lang="en-US" b="0" strike="noStrike" spc="-1" baseline="0" dirty="0">
              <a:latin typeface="+mn-lt"/>
            </a:endParaRPr>
          </a:p>
          <a:p>
            <a:pPr>
              <a:lnSpc>
                <a:spcPct val="100000"/>
              </a:lnSpc>
            </a:pPr>
            <a:endParaRPr lang="en-US" b="0" strike="noStrike" spc="-1" dirty="0">
              <a:latin typeface="+mn-lt"/>
            </a:endParaRPr>
          </a:p>
          <a:p>
            <a:pPr>
              <a:lnSpc>
                <a:spcPct val="100000"/>
              </a:lnSpc>
            </a:pPr>
            <a:r>
              <a:rPr lang="en-GB" b="0" strike="noStrike" spc="-1" dirty="0">
                <a:latin typeface="+mn-lt"/>
              </a:rPr>
              <a:t>Despite any differences between us, human decision making is geared toward making the best, or “optimal” decisions using past experience and available information.</a:t>
            </a:r>
            <a:endParaRPr lang="en-US" b="0" strike="noStrike" spc="-1" dirty="0">
              <a:latin typeface="+mn-lt"/>
            </a:endParaRPr>
          </a:p>
          <a:p>
            <a:pPr>
              <a:lnSpc>
                <a:spcPct val="100000"/>
              </a:lnSpc>
            </a:pPr>
            <a:endParaRPr lang="en-GB" b="0" strike="noStrike" spc="-1" dirty="0">
              <a:latin typeface="Arial"/>
            </a:endParaRPr>
          </a:p>
        </p:txBody>
      </p:sp>
    </p:spTree>
    <p:extLst>
      <p:ext uri="{BB962C8B-B14F-4D97-AF65-F5344CB8AC3E}">
        <p14:creationId xmlns:p14="http://schemas.microsoft.com/office/powerpoint/2010/main" val="1689661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p:sp>
        <p:nvSpPr>
          <p:cNvPr id="1007" name="PlaceHolder 2"/>
          <p:cNvSpPr>
            <a:spLocks noGrp="1"/>
          </p:cNvSpPr>
          <p:nvPr>
            <p:ph type="body"/>
          </p:nvPr>
        </p:nvSpPr>
        <p:spPr>
          <a:xfrm>
            <a:off x="685800" y="4343400"/>
            <a:ext cx="5486040" cy="4114440"/>
          </a:xfrm>
          <a:prstGeom prst="rect">
            <a:avLst/>
          </a:prstGeom>
        </p:spPr>
        <p:txBody>
          <a:bodyPr tIns="91440" bIns="91440"/>
          <a:lstStyle/>
          <a:p>
            <a:pPr>
              <a:lnSpc>
                <a:spcPct val="100000"/>
              </a:lnSpc>
            </a:pPr>
            <a:r>
              <a:rPr lang="en-GB" sz="2000" b="0" strike="noStrike" spc="-1" dirty="0">
                <a:latin typeface="Arial"/>
              </a:rPr>
              <a:t>Lets continue thinking about experience. </a:t>
            </a:r>
            <a:r>
              <a:rPr lang="en-US" sz="2000" b="0" strike="noStrike" spc="-1" dirty="0">
                <a:latin typeface="+mn-lt"/>
              </a:rPr>
              <a:t>Experience is describable and quantifiable as data. </a:t>
            </a:r>
            <a:endParaRPr lang="en-GB" sz="2000" b="0" strike="noStrike" spc="-1" dirty="0">
              <a:latin typeface="Arial"/>
            </a:endParaRPr>
          </a:p>
          <a:p>
            <a:pPr>
              <a:lnSpc>
                <a:spcPct val="100000"/>
              </a:lnSpc>
            </a:pPr>
            <a:endParaRPr lang="en-GB" sz="2000" b="0" strike="noStrike" spc="-1" dirty="0">
              <a:latin typeface="Arial"/>
            </a:endParaRPr>
          </a:p>
          <a:p>
            <a:pPr>
              <a:lnSpc>
                <a:spcPct val="100000"/>
              </a:lnSpc>
            </a:pPr>
            <a:r>
              <a:rPr lang="en-US" sz="2000" b="0" strike="noStrike" spc="-1" dirty="0">
                <a:latin typeface="+mn-lt"/>
              </a:rPr>
              <a:t>You already intuitively understand what data is. However to understand M.L., we must first become familiar with the terminology used in the field. Lets start by considering that </a:t>
            </a:r>
            <a:r>
              <a:rPr lang="en-GB" sz="2000" b="0" strike="noStrike" spc="-1" dirty="0">
                <a:latin typeface="+mn-lt"/>
              </a:rPr>
              <a:t>data can be quantified and recorded using a simple table structure. </a:t>
            </a:r>
          </a:p>
          <a:p>
            <a:pPr>
              <a:lnSpc>
                <a:spcPct val="100000"/>
              </a:lnSpc>
            </a:pPr>
            <a:endParaRPr lang="en-GB" sz="2000" b="0" strike="noStrike" spc="-1" dirty="0">
              <a:latin typeface="+mn-lt"/>
            </a:endParaRPr>
          </a:p>
          <a:p>
            <a:pPr>
              <a:lnSpc>
                <a:spcPct val="100000"/>
              </a:lnSpc>
            </a:pPr>
            <a:r>
              <a:rPr lang="en-GB" sz="2000" b="0" strike="noStrike" spc="-1" dirty="0">
                <a:latin typeface="+mn-lt"/>
              </a:rPr>
              <a:t>Here we have a table describing the characteristics of animals we’ve observed at some time during our lives. The animals are described using four characteristics – their mass in Kilograms (Kg), their height in centimetres (cm), the number of legs they possess, and their primary colour when viewed by eye. Each of these characteristics is represented as a column in the table.  We can see there are three rows in the table, representing three unique animals.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In machine learning we refer to the characteristics – mass, height, number of legs, and colour, as features. Sometimes these are also known as variables or attributes, but we’ll stick with the term features.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Each row in the table is called an example. That is, the first row represents our first example animal and so on.</a:t>
            </a:r>
          </a:p>
          <a:p>
            <a:pPr>
              <a:lnSpc>
                <a:spcPct val="100000"/>
              </a:lnSpc>
            </a:pPr>
            <a:endParaRPr lang="en-GB" sz="2000" b="0" strike="noStrike" spc="-1" dirty="0">
              <a:latin typeface="Arial"/>
            </a:endParaRPr>
          </a:p>
          <a:p>
            <a:pPr>
              <a:lnSpc>
                <a:spcPct val="100000"/>
              </a:lnSpc>
            </a:pPr>
            <a:r>
              <a:rPr lang="en-GB" sz="2000" b="0" strike="noStrike" spc="-1" dirty="0">
                <a:latin typeface="Arial"/>
              </a:rPr>
              <a:t>Each example may be associated with a “label”. In this case the label would correspond to the name of the animal. The label is also sometimes known as the “class label”. For instance the first row of the table represents an animal that belongs to the class “Cat”. This class is distinct from all other classes. How a class label is defined impacts it’s interpretation. Thus since we do not clarify here, the label “cat” applies to all species of Feline.  But this class label can be broken down into to “sub-classes” such as “Domestic Cat”, “Leopard”, “Panther”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When the labels for examples are known, we say we have the “ground truth” labels. This means the truth is known for certain – i.e. the label is undeniably correct.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When a dataset is accompanied by ground truth labels, we call this data set “labelled”.</a:t>
            </a:r>
          </a:p>
          <a:p>
            <a:pPr>
              <a:lnSpc>
                <a:spcPct val="100000"/>
              </a:lnSpc>
            </a:pPr>
            <a:endParaRPr lang="en-GB" sz="2000" b="0" strike="noStrike" spc="-1" dirty="0">
              <a:latin typeface="Arial"/>
            </a:endParaRPr>
          </a:p>
          <a:p>
            <a:pPr>
              <a:lnSpc>
                <a:spcPct val="100000"/>
              </a:lnSpc>
            </a:pPr>
            <a:endParaRPr lang="en-GB" sz="2000" b="0" strike="noStrike" spc="-1" dirty="0">
              <a:latin typeface="Arial"/>
            </a:endParaRPr>
          </a:p>
        </p:txBody>
      </p:sp>
    </p:spTree>
    <p:extLst>
      <p:ext uri="{BB962C8B-B14F-4D97-AF65-F5344CB8AC3E}">
        <p14:creationId xmlns:p14="http://schemas.microsoft.com/office/powerpoint/2010/main" val="2958171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noRot="1" noChangeAspect="1"/>
          </p:cNvSpPr>
          <p:nvPr>
            <p:ph type="sldImg"/>
          </p:nvPr>
        </p:nvSpPr>
        <p:spPr>
          <a:prstGeom prst="rect">
            <a:avLst/>
          </a:prstGeom>
        </p:spPr>
        <p:txBody>
          <a:bodyPr/>
          <a:lstStyle/>
          <a:p>
            <a:endParaRPr/>
          </a:p>
        </p:txBody>
      </p:sp>
      <p:sp>
        <p:nvSpPr>
          <p:cNvPr id="156" name="Shape 156"/>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mc:AlternateContent xmlns:mc="http://schemas.openxmlformats.org/markup-compatibility/2006" xmlns:a14="http://schemas.microsoft.com/office/drawing/2010/main">
        <mc:Choice Requires="a14">
          <p:sp>
            <p:nvSpPr>
              <p:cNvPr id="1007" name="PlaceHolder 2"/>
              <p:cNvSpPr>
                <a:spLocks noGrp="1"/>
              </p:cNvSpPr>
              <p:nvPr>
                <p:ph type="body"/>
              </p:nvPr>
            </p:nvSpPr>
            <p:spPr>
              <a:xfrm>
                <a:off x="685800" y="4343400"/>
                <a:ext cx="5486040" cy="4114440"/>
              </a:xfrm>
              <a:prstGeom prst="rect">
                <a:avLst/>
              </a:prstGeom>
            </p:spPr>
            <p:txBody>
              <a:bodyPr tIns="91440" bIns="91440"/>
              <a:lstStyle/>
              <a:p>
                <a:pPr>
                  <a:lnSpc>
                    <a:spcPct val="100000"/>
                  </a:lnSpc>
                </a:pPr>
                <a:r>
                  <a:rPr lang="en-GB" sz="2000" b="0" strike="noStrike" spc="-1" dirty="0">
                    <a:latin typeface="+mn-lt"/>
                  </a:rPr>
                  <a:t>Here we can see the same table as before, describing the animals we’ve observed at some time in our lives. Consider the equivalent table you hold in your mind – it will have an enormous number of rows, and many features. To make such datasets easier to study, we label each row using some simple notation.</a:t>
                </a:r>
              </a:p>
              <a:p>
                <a:pPr>
                  <a:lnSpc>
                    <a:spcPct val="100000"/>
                  </a:lnSpc>
                </a:pPr>
                <a:endParaRPr lang="en-GB" sz="2000" b="0" strike="noStrike" spc="-1" dirty="0">
                  <a:latin typeface="+mn-lt"/>
                </a:endParaRPr>
              </a:p>
              <a:p>
                <a:pPr>
                  <a:lnSpc>
                    <a:spcPct val="100000"/>
                  </a:lnSpc>
                </a:pPr>
                <a:r>
                  <a:rPr lang="en-GB" sz="2000" b="0" strike="noStrike" spc="-1" dirty="0">
                    <a:latin typeface="+mn-lt"/>
                  </a:rPr>
                  <a:t>Here we represent examples using the notation </a:t>
                </a:r>
                <a14:m>
                  <m:oMath xmlns:m="http://schemas.openxmlformats.org/officeDocument/2006/math">
                    <m:sSub>
                      <m:sSubPr>
                        <m:ctrlPr>
                          <a:rPr lang="en-GB" sz="2000" b="0" i="1" strike="noStrike" spc="-1" smtClean="0">
                            <a:latin typeface="Cambria Math" panose="02040503050406030204" pitchFamily="18" charset="0"/>
                          </a:rPr>
                        </m:ctrlPr>
                      </m:sSubPr>
                      <m:e>
                        <m:r>
                          <a:rPr lang="en-GB" sz="2000" b="0" i="1" strike="noStrike" spc="-1" smtClean="0">
                            <a:latin typeface="Cambria Math" panose="02040503050406030204" pitchFamily="18" charset="0"/>
                          </a:rPr>
                          <m:t>𝑥</m:t>
                        </m:r>
                      </m:e>
                      <m:sub>
                        <m:r>
                          <a:rPr lang="en-GB" sz="2000" b="0" i="1" strike="noStrike" spc="-1" smtClean="0">
                            <a:latin typeface="Cambria Math" panose="02040503050406030204" pitchFamily="18" charset="0"/>
                          </a:rPr>
                          <m:t>𝑖</m:t>
                        </m:r>
                      </m:sub>
                    </m:sSub>
                  </m:oMath>
                </a14:m>
                <a:r>
                  <a:rPr lang="en-GB" sz="2000" b="0" strike="noStrike" spc="-1" dirty="0">
                    <a:latin typeface="+mn-lt"/>
                  </a:rPr>
                  <a:t>. At first this may appear confusing – what do </a:t>
                </a:r>
                <a14:m>
                  <m:oMath xmlns:m="http://schemas.openxmlformats.org/officeDocument/2006/math">
                    <m:r>
                      <a:rPr lang="en-GB" sz="2000" b="0" i="1" strike="noStrike" spc="-1" smtClean="0">
                        <a:latin typeface="Cambria Math" panose="02040503050406030204" pitchFamily="18" charset="0"/>
                      </a:rPr>
                      <m:t>𝑥</m:t>
                    </m:r>
                  </m:oMath>
                </a14:m>
                <a:r>
                  <a:rPr lang="en-GB" sz="2000" b="0" strike="noStrike" spc="-1" dirty="0">
                    <a:latin typeface="+mn-lt"/>
                  </a:rPr>
                  <a:t> and </a:t>
                </a:r>
                <a14:m>
                  <m:oMath xmlns:m="http://schemas.openxmlformats.org/officeDocument/2006/math">
                    <m:r>
                      <a:rPr lang="en-GB" sz="2000" b="0" i="1" strike="noStrike" spc="-1" smtClean="0">
                        <a:latin typeface="Cambria Math" panose="02040503050406030204" pitchFamily="18" charset="0"/>
                      </a:rPr>
                      <m:t>𝑖</m:t>
                    </m:r>
                  </m:oMath>
                </a14:m>
                <a:r>
                  <a:rPr lang="en-GB" sz="2000" b="0" strike="noStrike" spc="-1" dirty="0">
                    <a:latin typeface="+mn-lt"/>
                  </a:rPr>
                  <a:t> mean?</a:t>
                </a:r>
              </a:p>
              <a:p>
                <a:pPr>
                  <a:lnSpc>
                    <a:spcPct val="100000"/>
                  </a:lnSpc>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Read </a:t>
                </a:r>
                <a14:m>
                  <m:oMath xmlns:m="http://schemas.openxmlformats.org/officeDocument/2006/math">
                    <m:r>
                      <a:rPr lang="en-GB" sz="2000" b="0" i="1" strike="noStrike" spc="-1" smtClean="0">
                        <a:latin typeface="Cambria Math" panose="02040503050406030204" pitchFamily="18" charset="0"/>
                      </a:rPr>
                      <m:t>𝑥</m:t>
                    </m:r>
                  </m:oMath>
                </a14:m>
                <a:r>
                  <a:rPr lang="en-GB" sz="2000" b="0" strike="noStrike" spc="-1" dirty="0">
                    <a:latin typeface="+mn-lt"/>
                  </a:rPr>
                  <a:t> as meaning “example”, and </a:t>
                </a:r>
                <a14:m>
                  <m:oMath xmlns:m="http://schemas.openxmlformats.org/officeDocument/2006/math">
                    <m:r>
                      <a:rPr lang="en-GB" sz="2000" b="0" i="1" strike="noStrike" spc="-1" smtClean="0">
                        <a:latin typeface="Cambria Math" panose="02040503050406030204" pitchFamily="18" charset="0"/>
                      </a:rPr>
                      <m:t>𝑖</m:t>
                    </m:r>
                  </m:oMath>
                </a14:m>
                <a:r>
                  <a:rPr lang="en-GB" sz="2000" b="0" strike="noStrike" spc="-1" dirty="0">
                    <a:latin typeface="+mn-lt"/>
                  </a:rPr>
                  <a:t> as a number that uniquely identifies the example. So here we can see there are three examples</a:t>
                </a:r>
                <a:r>
                  <a:rPr lang="en-GB" sz="2000" b="0" strike="noStrike" spc="-1" baseline="0" dirty="0">
                    <a:latin typeface="+mn-lt"/>
                  </a:rPr>
                  <a:t> described using this notation. Now when I say </a:t>
                </a:r>
                <a14:m>
                  <m:oMath xmlns:m="http://schemas.openxmlformats.org/officeDocument/2006/math">
                    <m:sSub>
                      <m:sSubPr>
                        <m:ctrlPr>
                          <a:rPr lang="en-GB" sz="2000" b="0" i="1" strike="noStrike" spc="-1" baseline="0" smtClean="0">
                            <a:latin typeface="Cambria Math" panose="02040503050406030204" pitchFamily="18" charset="0"/>
                          </a:rPr>
                        </m:ctrlPr>
                      </m:sSubPr>
                      <m:e>
                        <m:r>
                          <a:rPr lang="en-GB" sz="2000" b="0" i="1" strike="noStrike" spc="-1" baseline="0" smtClean="0">
                            <a:latin typeface="Cambria Math" panose="02040503050406030204" pitchFamily="18" charset="0"/>
                          </a:rPr>
                          <m:t>𝑥</m:t>
                        </m:r>
                      </m:e>
                      <m:sub>
                        <m:r>
                          <a:rPr lang="en-GB" sz="2000" b="0" i="1" strike="noStrike" spc="-1" baseline="0" smtClean="0">
                            <a:latin typeface="Cambria Math" panose="02040503050406030204" pitchFamily="18" charset="0"/>
                          </a:rPr>
                          <m:t>2</m:t>
                        </m:r>
                      </m:sub>
                    </m:sSub>
                  </m:oMath>
                </a14:m>
                <a:r>
                  <a:rPr lang="en-GB" sz="2000" b="0" strike="noStrike" spc="-1" baseline="0" dirty="0">
                    <a:latin typeface="+mn-lt"/>
                  </a:rPr>
                  <a:t> you know which animal I’m referring to – the animal in the second row of the table.</a:t>
                </a:r>
              </a:p>
              <a:p>
                <a:pPr>
                  <a:lnSpc>
                    <a:spcPct val="100000"/>
                  </a:lnSpc>
                </a:pPr>
                <a:endParaRPr lang="en-GB" sz="2000" b="0" strike="noStrike" spc="-1" baseline="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baseline="0" dirty="0">
                    <a:latin typeface="+mn-lt"/>
                  </a:rPr>
                  <a:t>We can also represent the class label in a similar way. </a:t>
                </a:r>
                <a:r>
                  <a:rPr lang="en-GB" sz="2000" b="0" strike="noStrike" spc="-1" dirty="0">
                    <a:latin typeface="+mn-lt"/>
                  </a:rPr>
                  <a:t>Read </a:t>
                </a:r>
                <a14:m>
                  <m:oMath xmlns:m="http://schemas.openxmlformats.org/officeDocument/2006/math">
                    <m:r>
                      <a:rPr lang="en-GB" sz="2000" b="0" i="1" strike="noStrike" spc="-1" smtClean="0">
                        <a:latin typeface="Cambria Math" panose="02040503050406030204" pitchFamily="18" charset="0"/>
                      </a:rPr>
                      <m:t>𝑦</m:t>
                    </m:r>
                  </m:oMath>
                </a14:m>
                <a:r>
                  <a:rPr lang="en-GB" sz="2000" b="0" strike="noStrike" spc="-1" dirty="0">
                    <a:latin typeface="+mn-lt"/>
                  </a:rPr>
                  <a:t> as meaning “label”, and </a:t>
                </a:r>
                <a14:m>
                  <m:oMath xmlns:m="http://schemas.openxmlformats.org/officeDocument/2006/math">
                    <m:r>
                      <a:rPr lang="en-GB" sz="2000" b="0" i="1" strike="noStrike" spc="-1" smtClean="0">
                        <a:latin typeface="Cambria Math" panose="02040503050406030204" pitchFamily="18" charset="0"/>
                      </a:rPr>
                      <m:t>𝑖</m:t>
                    </m:r>
                  </m:oMath>
                </a14:m>
                <a:r>
                  <a:rPr lang="en-GB" sz="2000" b="0" strike="noStrike" spc="-1" dirty="0">
                    <a:latin typeface="+mn-lt"/>
                  </a:rPr>
                  <a:t> as a number that uniquely identifies the label.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baseline="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So here we can see there are three labels</a:t>
                </a:r>
                <a:r>
                  <a:rPr lang="en-GB" sz="2000" b="0" strike="noStrike" spc="-1" baseline="0" dirty="0">
                    <a:latin typeface="+mn-lt"/>
                  </a:rPr>
                  <a:t> described using this notation. Now when I say </a:t>
                </a:r>
                <a14:m>
                  <m:oMath xmlns:m="http://schemas.openxmlformats.org/officeDocument/2006/math">
                    <m:sSub>
                      <m:sSubPr>
                        <m:ctrlPr>
                          <a:rPr lang="en-GB" sz="2000" b="0" i="1" strike="noStrike" spc="-1" baseline="0" smtClean="0">
                            <a:latin typeface="Cambria Math" panose="02040503050406030204" pitchFamily="18" charset="0"/>
                          </a:rPr>
                        </m:ctrlPr>
                      </m:sSubPr>
                      <m:e>
                        <m:r>
                          <a:rPr lang="en-GB" sz="2000" b="0" i="1" strike="noStrike" spc="-1" baseline="0" smtClean="0">
                            <a:latin typeface="Cambria Math" panose="02040503050406030204" pitchFamily="18" charset="0"/>
                          </a:rPr>
                          <m:t>𝑦</m:t>
                        </m:r>
                      </m:e>
                      <m:sub>
                        <m:r>
                          <a:rPr lang="en-GB" sz="2000" b="0" i="1" strike="noStrike" spc="-1" baseline="0" smtClean="0">
                            <a:latin typeface="Cambria Math" panose="02040503050406030204" pitchFamily="18" charset="0"/>
                          </a:rPr>
                          <m:t>3</m:t>
                        </m:r>
                      </m:sub>
                    </m:sSub>
                  </m:oMath>
                </a14:m>
                <a:r>
                  <a:rPr lang="en-GB" sz="2000" b="0" strike="noStrike" spc="-1" baseline="0" dirty="0">
                    <a:latin typeface="+mn-lt"/>
                  </a:rPr>
                  <a:t> you know which animal I’m referring to – the mouse in the third row of the table.</a:t>
                </a:r>
              </a:p>
              <a:p>
                <a:pPr>
                  <a:lnSpc>
                    <a:spcPct val="100000"/>
                  </a:lnSpc>
                </a:pPr>
                <a:endParaRPr lang="en-GB" sz="2000" b="0" strike="noStrike" spc="-1" baseline="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This notation allows us to describe examples in a new way, using mathematics that’s easier to write down than written language. Here we represent example 1 as the row values stored between two brackets, and separated by commas. We can also represent the label similarly. These brackets enclose what we call sets. Set’s are simply collections of objects. Thus </a:t>
                </a:r>
                <a14:m>
                  <m:oMath xmlns:m="http://schemas.openxmlformats.org/officeDocument/2006/math">
                    <m:sSub>
                      <m:sSubPr>
                        <m:ctrlPr>
                          <a:rPr lang="en-GB" sz="2000" b="0" i="1" strike="noStrike" spc="-1" smtClean="0">
                            <a:latin typeface="Cambria Math" panose="02040503050406030204" pitchFamily="18" charset="0"/>
                          </a:rPr>
                        </m:ctrlPr>
                      </m:sSubPr>
                      <m:e>
                        <m:r>
                          <a:rPr lang="en-GB" sz="2000" b="0" i="1" strike="noStrike" spc="-1" smtClean="0">
                            <a:latin typeface="Cambria Math" panose="02040503050406030204" pitchFamily="18" charset="0"/>
                          </a:rPr>
                          <m:t>𝑥</m:t>
                        </m:r>
                      </m:e>
                      <m:sub>
                        <m:r>
                          <a:rPr lang="en-GB" sz="2000" b="0" i="1" strike="noStrike" spc="-1" smtClean="0">
                            <a:latin typeface="Cambria Math" panose="02040503050406030204" pitchFamily="18" charset="0"/>
                          </a:rPr>
                          <m:t>1</m:t>
                        </m:r>
                      </m:sub>
                    </m:sSub>
                  </m:oMath>
                </a14:m>
                <a:r>
                  <a:rPr lang="en-GB" sz="2000" b="0" strike="noStrike" spc="-1" dirty="0">
                    <a:latin typeface="+mn-lt"/>
                  </a:rPr>
                  <a:t> is a set containing the characteristics of the animal in row 1, and </a:t>
                </a:r>
                <a14:m>
                  <m:oMath xmlns:m="http://schemas.openxmlformats.org/officeDocument/2006/math">
                    <m:sSub>
                      <m:sSubPr>
                        <m:ctrlPr>
                          <a:rPr lang="en-GB" sz="2000" b="0" i="1" strike="noStrike" spc="-1" smtClean="0">
                            <a:latin typeface="Cambria Math" panose="02040503050406030204" pitchFamily="18" charset="0"/>
                          </a:rPr>
                        </m:ctrlPr>
                      </m:sSubPr>
                      <m:e>
                        <m:r>
                          <a:rPr lang="en-GB" sz="2000" b="0" i="1" strike="noStrike" spc="-1" smtClean="0">
                            <a:latin typeface="Cambria Math" panose="02040503050406030204" pitchFamily="18" charset="0"/>
                          </a:rPr>
                          <m:t>𝑦</m:t>
                        </m:r>
                      </m:e>
                      <m:sub>
                        <m:r>
                          <a:rPr lang="en-GB" sz="2000" b="0" i="1" strike="noStrike" spc="-1" smtClean="0">
                            <a:latin typeface="Cambria Math" panose="02040503050406030204" pitchFamily="18" charset="0"/>
                          </a:rPr>
                          <m:t>1</m:t>
                        </m:r>
                      </m:sub>
                    </m:sSub>
                  </m:oMath>
                </a14:m>
                <a:r>
                  <a:rPr lang="en-GB" sz="2000" b="0" strike="noStrike" spc="-1" dirty="0">
                    <a:latin typeface="+mn-lt"/>
                  </a:rPr>
                  <a:t>is a set containing the labels associated with the same animal.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We can represent entire datasets using this notation.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p:txBody>
          </p:sp>
        </mc:Choice>
        <mc:Fallback xmlns="">
          <p:sp>
            <p:nvSpPr>
              <p:cNvPr id="1007" name="PlaceHolder 2"/>
              <p:cNvSpPr>
                <a:spLocks noGrp="1"/>
              </p:cNvSpPr>
              <p:nvPr>
                <p:ph type="body"/>
              </p:nvPr>
            </p:nvSpPr>
            <p:spPr>
              <a:xfrm>
                <a:off x="685800" y="4343400"/>
                <a:ext cx="5486040" cy="4114440"/>
              </a:xfrm>
              <a:prstGeom prst="rect">
                <a:avLst/>
              </a:prstGeom>
            </p:spPr>
            <p:txBody>
              <a:bodyPr tIns="91440" bIns="91440"/>
              <a:lstStyle/>
              <a:p>
                <a:pPr>
                  <a:lnSpc>
                    <a:spcPct val="100000"/>
                  </a:lnSpc>
                </a:pPr>
                <a:r>
                  <a:rPr lang="en-GB" sz="2000" b="0" strike="noStrike" spc="-1" dirty="0">
                    <a:latin typeface="+mn-lt"/>
                  </a:rPr>
                  <a:t>Here we can see the same table as before, describing the animals we’ve observed at sometime in our lives. Consider the equivalent table you hold in your mind – it will have an enormous number of rows, and many features. To make such datasets easier to study, we label each row using some simple notation.</a:t>
                </a:r>
              </a:p>
              <a:p>
                <a:pPr>
                  <a:lnSpc>
                    <a:spcPct val="100000"/>
                  </a:lnSpc>
                </a:pPr>
                <a:endParaRPr lang="en-GB" sz="2000" b="0" strike="noStrike" spc="-1" dirty="0">
                  <a:latin typeface="+mn-lt"/>
                </a:endParaRPr>
              </a:p>
              <a:p>
                <a:pPr>
                  <a:lnSpc>
                    <a:spcPct val="100000"/>
                  </a:lnSpc>
                </a:pPr>
                <a:r>
                  <a:rPr lang="en-GB" sz="2000" b="0" strike="noStrike" spc="-1" dirty="0">
                    <a:latin typeface="+mn-lt"/>
                  </a:rPr>
                  <a:t>Click</a:t>
                </a:r>
              </a:p>
              <a:p>
                <a:pPr>
                  <a:lnSpc>
                    <a:spcPct val="100000"/>
                  </a:lnSpc>
                </a:pPr>
                <a:endParaRPr lang="en-GB" sz="2000" b="0" strike="noStrike" spc="-1" dirty="0">
                  <a:latin typeface="+mn-lt"/>
                </a:endParaRPr>
              </a:p>
              <a:p>
                <a:pPr>
                  <a:lnSpc>
                    <a:spcPct val="100000"/>
                  </a:lnSpc>
                </a:pPr>
                <a:r>
                  <a:rPr lang="en-GB" sz="2000" b="0" strike="noStrike" spc="-1" dirty="0">
                    <a:latin typeface="+mn-lt"/>
                  </a:rPr>
                  <a:t>Here we represent examples using the notation </a:t>
                </a:r>
                <a:r>
                  <a:rPr lang="en-GB" sz="2000" b="0" i="0" strike="noStrike" spc="-1">
                    <a:latin typeface="Cambria Math" panose="02040503050406030204" pitchFamily="18" charset="0"/>
                  </a:rPr>
                  <a:t>𝑥_𝑖</a:t>
                </a:r>
                <a:r>
                  <a:rPr lang="en-GB" sz="2000" b="0" strike="noStrike" spc="-1" dirty="0">
                    <a:latin typeface="+mn-lt"/>
                  </a:rPr>
                  <a:t>. At first this may appear confusing – what do </a:t>
                </a:r>
                <a:r>
                  <a:rPr lang="en-GB" sz="2000" b="0" i="0" strike="noStrike" spc="-1">
                    <a:latin typeface="Cambria Math" panose="02040503050406030204" pitchFamily="18" charset="0"/>
                  </a:rPr>
                  <a:t>𝑥</a:t>
                </a:r>
                <a:r>
                  <a:rPr lang="en-GB" sz="2000" b="0" strike="noStrike" spc="-1" dirty="0">
                    <a:latin typeface="+mn-lt"/>
                  </a:rPr>
                  <a:t> and </a:t>
                </a:r>
                <a:r>
                  <a:rPr lang="en-GB" sz="2000" b="0" i="0" strike="noStrike" spc="-1" dirty="0">
                    <a:latin typeface="Cambria Math" panose="02040503050406030204" pitchFamily="18" charset="0"/>
                  </a:rPr>
                  <a:t>𝑖</a:t>
                </a:r>
                <a:r>
                  <a:rPr lang="en-GB" sz="2000" b="0" strike="noStrike" spc="-1" dirty="0">
                    <a:latin typeface="+mn-lt"/>
                  </a:rPr>
                  <a:t> mean?</a:t>
                </a:r>
              </a:p>
              <a:p>
                <a:pPr>
                  <a:lnSpc>
                    <a:spcPct val="100000"/>
                  </a:lnSpc>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Click</a:t>
                </a:r>
              </a:p>
              <a:p>
                <a:pPr>
                  <a:lnSpc>
                    <a:spcPct val="100000"/>
                  </a:lnSpc>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Read </a:t>
                </a:r>
                <a:r>
                  <a:rPr lang="en-GB" sz="2000" b="0" i="0" strike="noStrike" spc="-1" dirty="0">
                    <a:latin typeface="Cambria Math" panose="02040503050406030204" pitchFamily="18" charset="0"/>
                  </a:rPr>
                  <a:t>𝑥</a:t>
                </a:r>
                <a:r>
                  <a:rPr lang="en-GB" sz="2000" b="0" strike="noStrike" spc="-1" dirty="0">
                    <a:latin typeface="+mn-lt"/>
                  </a:rPr>
                  <a:t> as meaning “example”, and </a:t>
                </a:r>
                <a:r>
                  <a:rPr lang="en-GB" sz="2000" b="0" i="0" strike="noStrike" spc="-1" dirty="0">
                    <a:latin typeface="Cambria Math" panose="02040503050406030204" pitchFamily="18" charset="0"/>
                  </a:rPr>
                  <a:t>𝑖</a:t>
                </a:r>
                <a:r>
                  <a:rPr lang="en-GB" sz="2000" b="0" strike="noStrike" spc="-1" dirty="0">
                    <a:latin typeface="+mn-lt"/>
                  </a:rPr>
                  <a:t> as a number that uniquely identifies the example. So here we can see there are three examples</a:t>
                </a:r>
                <a:r>
                  <a:rPr lang="en-GB" sz="2000" b="0" strike="noStrike" spc="-1" baseline="0" dirty="0">
                    <a:latin typeface="+mn-lt"/>
                  </a:rPr>
                  <a:t> described using this notation. Now when I say </a:t>
                </a:r>
                <a:r>
                  <a:rPr lang="en-GB" sz="2000" b="0" i="0" strike="noStrike" spc="-1" baseline="0">
                    <a:latin typeface="Cambria Math" panose="02040503050406030204" pitchFamily="18" charset="0"/>
                  </a:rPr>
                  <a:t>𝑥_2</a:t>
                </a:r>
                <a:r>
                  <a:rPr lang="en-GB" sz="2000" b="0" strike="noStrike" spc="-1" baseline="0" dirty="0">
                    <a:latin typeface="+mn-lt"/>
                  </a:rPr>
                  <a:t> you know which animal I’m referring to – the animal in the second row of the table.</a:t>
                </a:r>
              </a:p>
              <a:p>
                <a:pPr>
                  <a:lnSpc>
                    <a:spcPct val="100000"/>
                  </a:lnSpc>
                </a:pPr>
                <a:endParaRPr lang="en-GB" sz="2000" b="0" strike="noStrike" spc="-1" baseline="0" dirty="0">
                  <a:latin typeface="+mn-lt"/>
                </a:endParaRPr>
              </a:p>
              <a:p>
                <a:pPr>
                  <a:lnSpc>
                    <a:spcPct val="100000"/>
                  </a:lnSpc>
                </a:pPr>
                <a:endParaRPr lang="en-GB" sz="2000" b="0" strike="noStrike" spc="-1" baseline="0" dirty="0">
                  <a:latin typeface="+mn-lt"/>
                </a:endParaRPr>
              </a:p>
              <a:p>
                <a:pPr>
                  <a:lnSpc>
                    <a:spcPct val="100000"/>
                  </a:lnSpc>
                </a:pPr>
                <a:r>
                  <a:rPr lang="en-GB" sz="2000" b="0" strike="noStrike" spc="-1" baseline="0" dirty="0">
                    <a:latin typeface="+mn-lt"/>
                  </a:rPr>
                  <a:t>Click</a:t>
                </a:r>
              </a:p>
              <a:p>
                <a:pPr>
                  <a:lnSpc>
                    <a:spcPct val="100000"/>
                  </a:lnSpc>
                </a:pPr>
                <a:endParaRPr lang="en-GB" sz="2000" b="0" strike="noStrike" spc="-1" baseline="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baseline="0" dirty="0">
                    <a:latin typeface="+mn-lt"/>
                  </a:rPr>
                  <a:t>We can also represent the class label in a similar way. </a:t>
                </a:r>
                <a:r>
                  <a:rPr lang="en-GB" sz="2000" b="0" strike="noStrike" spc="-1" dirty="0">
                    <a:latin typeface="+mn-lt"/>
                  </a:rPr>
                  <a:t>Read </a:t>
                </a:r>
                <a:r>
                  <a:rPr lang="en-GB" sz="2000" b="0" i="0" strike="noStrike" spc="-1" dirty="0">
                    <a:latin typeface="Cambria Math" panose="02040503050406030204" pitchFamily="18" charset="0"/>
                  </a:rPr>
                  <a:t>𝑦</a:t>
                </a:r>
                <a:r>
                  <a:rPr lang="en-GB" sz="2000" b="0" strike="noStrike" spc="-1" dirty="0">
                    <a:latin typeface="+mn-lt"/>
                  </a:rPr>
                  <a:t> as meaning “label”, and </a:t>
                </a:r>
                <a:r>
                  <a:rPr lang="en-GB" sz="2000" b="0" i="0" strike="noStrike" spc="-1" dirty="0">
                    <a:latin typeface="Cambria Math" panose="02040503050406030204" pitchFamily="18" charset="0"/>
                  </a:rPr>
                  <a:t>𝑖</a:t>
                </a:r>
                <a:r>
                  <a:rPr lang="en-GB" sz="2000" b="0" strike="noStrike" spc="-1" dirty="0">
                    <a:latin typeface="+mn-lt"/>
                  </a:rPr>
                  <a:t> as a number that uniquely identifies the label.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baseline="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baseline="0" dirty="0">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baseline="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So here we can see there are three labels</a:t>
                </a:r>
                <a:r>
                  <a:rPr lang="en-GB" sz="2000" b="0" strike="noStrike" spc="-1" baseline="0" dirty="0">
                    <a:latin typeface="+mn-lt"/>
                  </a:rPr>
                  <a:t> described using this notation. Now when I say </a:t>
                </a:r>
                <a:r>
                  <a:rPr lang="en-GB" sz="2000" b="0" i="0" strike="noStrike" spc="-1" baseline="0">
                    <a:latin typeface="Cambria Math" panose="02040503050406030204" pitchFamily="18" charset="0"/>
                  </a:rPr>
                  <a:t>𝑦_3</a:t>
                </a:r>
                <a:r>
                  <a:rPr lang="en-GB" sz="2000" b="0" strike="noStrike" spc="-1" baseline="0" dirty="0">
                    <a:latin typeface="+mn-lt"/>
                  </a:rPr>
                  <a:t> you know which animal I’m referring to – the mouse in the third row of the table.</a:t>
                </a:r>
              </a:p>
              <a:p>
                <a:pPr>
                  <a:lnSpc>
                    <a:spcPct val="100000"/>
                  </a:lnSpc>
                </a:pPr>
                <a:endParaRPr lang="en-GB" sz="2000" b="0" strike="noStrike" spc="-1" baseline="0" dirty="0">
                  <a:latin typeface="+mn-lt"/>
                </a:endParaRPr>
              </a:p>
              <a:p>
                <a:pPr>
                  <a:lnSpc>
                    <a:spcPct val="100000"/>
                  </a:lnSpc>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This notation allows us to describe examples in a new way, using mathematics that’s easier to write down than written language. Here we represent example 1 as the row values stored between two brackets, and separated by commas. We can also represent the label similarly. These brackets enclose what we call sets. Set’s are simply collections of objects. Thus </a:t>
                </a:r>
                <a:r>
                  <a:rPr lang="en-GB" sz="2000" b="0" i="0" strike="noStrike" spc="-1">
                    <a:latin typeface="Cambria Math" panose="02040503050406030204" pitchFamily="18" charset="0"/>
                  </a:rPr>
                  <a:t>𝑥_1</a:t>
                </a:r>
                <a:r>
                  <a:rPr lang="en-GB" sz="2000" b="0" strike="noStrike" spc="-1" dirty="0">
                    <a:latin typeface="+mn-lt"/>
                  </a:rPr>
                  <a:t> is a set containing the characteristics of the animal in row 1, and </a:t>
                </a:r>
                <a:r>
                  <a:rPr lang="en-GB" sz="2000" b="0" i="0" strike="noStrike" spc="-1">
                    <a:latin typeface="Cambria Math" panose="02040503050406030204" pitchFamily="18" charset="0"/>
                  </a:rPr>
                  <a:t>𝑦_1</a:t>
                </a:r>
                <a:r>
                  <a:rPr lang="en-GB" sz="2000" b="0" strike="noStrike" spc="-1" dirty="0">
                    <a:latin typeface="+mn-lt"/>
                  </a:rPr>
                  <a:t>is a set containing the labels associated with the same animal.</a:t>
                </a:r>
              </a:p>
              <a:p>
                <a:pPr>
                  <a:lnSpc>
                    <a:spcPct val="100000"/>
                  </a:lnSpc>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We can represent entire datasets using this notation.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You may also note that these sets are similar to the Arrays you’ll have learned about in the programming module.</a:t>
                </a:r>
              </a:p>
              <a:p>
                <a:pPr>
                  <a:lnSpc>
                    <a:spcPct val="100000"/>
                  </a:lnSpc>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Additional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To gain a better understanding of sets, self-study this intuitive Wikipedia page: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hlinkClick r:id="rId4"/>
                  </a:rPr>
                  <a:t>https://en.wikipedia.org/wiki/Set_(mathematics)</a:t>
                </a:r>
                <a:endParaRPr lang="en-GB" sz="2000" b="0" strike="noStrike" spc="-1" dirty="0">
                  <a:latin typeface="+mn-lt"/>
                </a:endParaRPr>
              </a:p>
              <a:p>
                <a:pPr>
                  <a:lnSpc>
                    <a:spcPct val="100000"/>
                  </a:lnSpc>
                </a:pPr>
                <a:endParaRPr lang="en-GB" sz="2000" b="0" strike="noStrike" spc="-1" dirty="0">
                  <a:latin typeface="+mn-lt"/>
                </a:endParaRPr>
              </a:p>
            </p:txBody>
          </p:sp>
        </mc:Fallback>
      </mc:AlternateContent>
    </p:spTree>
    <p:extLst>
      <p:ext uri="{BB962C8B-B14F-4D97-AF65-F5344CB8AC3E}">
        <p14:creationId xmlns:p14="http://schemas.microsoft.com/office/powerpoint/2010/main" val="37050600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mc:AlternateContent xmlns:mc="http://schemas.openxmlformats.org/markup-compatibility/2006" xmlns:a14="http://schemas.microsoft.com/office/drawing/2010/main">
        <mc:Choice Requires="a14">
          <p:sp>
            <p:nvSpPr>
              <p:cNvPr id="1007" name="PlaceHolder 2"/>
              <p:cNvSpPr>
                <a:spLocks noGrp="1"/>
              </p:cNvSpPr>
              <p:nvPr>
                <p:ph type="body"/>
              </p:nvPr>
            </p:nvSpPr>
            <p:spPr>
              <a:xfrm>
                <a:off x="685800" y="4343400"/>
                <a:ext cx="5486040" cy="4114440"/>
              </a:xfrm>
              <a:prstGeom prst="rect">
                <a:avLst/>
              </a:prstGeom>
            </p:spPr>
            <p:txBody>
              <a:bodyPr tIns="91440" bIns="91440"/>
              <a:lstStyle/>
              <a:p>
                <a:pPr>
                  <a:lnSpc>
                    <a:spcPct val="100000"/>
                  </a:lnSpc>
                </a:pPr>
                <a:r>
                  <a:rPr lang="en-GB" sz="2000" b="0" strike="noStrike" spc="-1" dirty="0">
                    <a:latin typeface="+mn-lt"/>
                  </a:rPr>
                  <a:t>We now understand how data can be represented using some basic mathematical notation. Using this notation we can express what we mean by “experience” in a straightforward way.</a:t>
                </a:r>
              </a:p>
              <a:p>
                <a:pPr>
                  <a:lnSpc>
                    <a:spcPct val="100000"/>
                  </a:lnSpc>
                </a:pPr>
                <a:endParaRPr lang="en-GB" sz="2000" b="0" strike="noStrike" spc="-1" dirty="0">
                  <a:latin typeface="+mn-lt"/>
                </a:endParaRPr>
              </a:p>
              <a:p>
                <a:pPr>
                  <a:lnSpc>
                    <a:spcPct val="100000"/>
                  </a:lnSpc>
                </a:pPr>
                <a:r>
                  <a:rPr lang="en-GB" sz="2000" b="0" strike="noStrike" spc="-1" dirty="0">
                    <a:latin typeface="+mn-lt"/>
                  </a:rPr>
                  <a:t>Experience is simply a set, </a:t>
                </a:r>
                <a14:m>
                  <m:oMath xmlns:m="http://schemas.openxmlformats.org/officeDocument/2006/math">
                    <m:r>
                      <a:rPr lang="en-GB" sz="2000" b="0" i="1" strike="noStrike" spc="-1" smtClean="0">
                        <a:latin typeface="Cambria Math" panose="02040503050406030204" pitchFamily="18" charset="0"/>
                      </a:rPr>
                      <m:t>𝐸</m:t>
                    </m:r>
                  </m:oMath>
                </a14:m>
                <a:r>
                  <a:rPr lang="en-GB" sz="2000" b="0" strike="noStrike" spc="-1" dirty="0">
                    <a:latin typeface="+mn-lt"/>
                  </a:rPr>
                  <a:t>, consisting of pairs of features and class labels. In</a:t>
                </a:r>
                <a:r>
                  <a:rPr lang="en-GB" sz="2000" b="0" strike="noStrike" spc="-1" baseline="0" dirty="0">
                    <a:latin typeface="+mn-lt"/>
                  </a:rPr>
                  <a:t> theory it</a:t>
                </a:r>
                <a:r>
                  <a:rPr lang="en-GB" sz="2000" b="0" strike="noStrike" spc="-1" dirty="0">
                    <a:latin typeface="+mn-lt"/>
                  </a:rPr>
                  <a:t> can contain infinitely</a:t>
                </a:r>
                <a:r>
                  <a:rPr lang="en-GB" sz="2000" b="0" strike="noStrike" spc="-1" baseline="0" dirty="0">
                    <a:latin typeface="+mn-lt"/>
                  </a:rPr>
                  <a:t> many pairs, though since our knowledge is imperfect, this is never the case.</a:t>
                </a:r>
                <a:endParaRPr lang="en-GB" sz="2000" b="0" strike="noStrike" spc="-1" dirty="0">
                  <a:latin typeface="+mn-lt"/>
                </a:endParaRPr>
              </a:p>
              <a:p>
                <a:pPr>
                  <a:lnSpc>
                    <a:spcPct val="100000"/>
                  </a:lnSpc>
                </a:pPr>
                <a:endParaRPr lang="en-GB" sz="2000" b="0" strike="noStrike" spc="-1" dirty="0">
                  <a:latin typeface="+mn-lt"/>
                </a:endParaRPr>
              </a:p>
              <a:p>
                <a:r>
                  <a:rPr lang="en-GB" sz="1200" kern="1200" dirty="0">
                    <a:solidFill>
                      <a:schemeClr val="tx1"/>
                    </a:solidFill>
                    <a:effectLst/>
                    <a:latin typeface="+mn-lt"/>
                    <a:ea typeface="+mn-ea"/>
                    <a:cs typeface="+mn-cs"/>
                  </a:rPr>
                  <a:t>These pairs are known more commonly as tuples. A tuple can contain as many features and labels as required. However, for the machine learning we’re discussing here, each tuple contains only one label.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p:txBody>
          </p:sp>
        </mc:Choice>
        <mc:Fallback xmlns="">
          <p:sp>
            <p:nvSpPr>
              <p:cNvPr id="1007" name="PlaceHolder 2"/>
              <p:cNvSpPr>
                <a:spLocks noGrp="1"/>
              </p:cNvSpPr>
              <p:nvPr>
                <p:ph type="body"/>
              </p:nvPr>
            </p:nvSpPr>
            <p:spPr>
              <a:xfrm>
                <a:off x="685800" y="4343400"/>
                <a:ext cx="5486040" cy="4114440"/>
              </a:xfrm>
              <a:prstGeom prst="rect">
                <a:avLst/>
              </a:prstGeom>
            </p:spPr>
            <p:txBody>
              <a:bodyPr tIns="91440" b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000" b="1" u="sng" strike="noStrike" spc="-1">
                    <a:latin typeface="Calibri" panose="020F0502020204030204" pitchFamily="34" charset="0"/>
                    <a:cs typeface="Calibri" panose="020F0502020204030204" pitchFamily="34" charset="0"/>
                  </a:rPr>
                  <a:t>Slide 8</a:t>
                </a:r>
              </a:p>
              <a:p>
                <a:pPr>
                  <a:lnSpc>
                    <a:spcPct val="100000"/>
                  </a:lnSpc>
                </a:pPr>
                <a:endParaRPr lang="en-GB" sz="2000" b="0" strike="noStrike" spc="-1">
                  <a:latin typeface="+mn-lt"/>
                </a:endParaRPr>
              </a:p>
              <a:p>
                <a:pPr>
                  <a:lnSpc>
                    <a:spcPct val="100000"/>
                  </a:lnSpc>
                </a:pPr>
                <a:r>
                  <a:rPr lang="en-GB" sz="2000" b="0" strike="noStrike" spc="-1">
                    <a:latin typeface="+mn-lt"/>
                  </a:rPr>
                  <a:t>We now understand how data can be represented using some basic mathematical notation. Using this notation we can express what we mean by “experience” in a straightforward way.</a:t>
                </a:r>
              </a:p>
              <a:p>
                <a:pPr>
                  <a:lnSpc>
                    <a:spcPct val="100000"/>
                  </a:lnSpc>
                </a:pPr>
                <a:endParaRPr lang="en-GB" sz="2000" b="0" strike="noStrike" spc="-1">
                  <a:latin typeface="+mn-lt"/>
                </a:endParaRPr>
              </a:p>
              <a:p>
                <a:pPr>
                  <a:lnSpc>
                    <a:spcPct val="100000"/>
                  </a:lnSpc>
                </a:pPr>
                <a:r>
                  <a:rPr lang="en-GB" sz="2000" b="0" strike="noStrike" spc="-1">
                    <a:latin typeface="+mn-lt"/>
                  </a:rPr>
                  <a:t>Click</a:t>
                </a:r>
              </a:p>
              <a:p>
                <a:pPr>
                  <a:lnSpc>
                    <a:spcPct val="100000"/>
                  </a:lnSpc>
                </a:pPr>
                <a:endParaRPr lang="en-GB" sz="2000" b="0" strike="noStrike" spc="-1">
                  <a:latin typeface="+mn-lt"/>
                </a:endParaRPr>
              </a:p>
              <a:p>
                <a:pPr>
                  <a:lnSpc>
                    <a:spcPct val="100000"/>
                  </a:lnSpc>
                </a:pPr>
                <a:r>
                  <a:rPr lang="en-GB" sz="2000" b="0" strike="noStrike" spc="-1">
                    <a:latin typeface="+mn-lt"/>
                  </a:rPr>
                  <a:t>Experience is simply a set, </a:t>
                </a:r>
                <a:r>
                  <a:rPr lang="en-GB" sz="2000" b="0" i="0" strike="noStrike" spc="-1">
                    <a:latin typeface="Cambria Math" panose="02040503050406030204" pitchFamily="18" charset="0"/>
                  </a:rPr>
                  <a:t>𝐸</a:t>
                </a:r>
                <a:r>
                  <a:rPr lang="en-GB" sz="2000" b="0" strike="noStrike" spc="-1">
                    <a:latin typeface="+mn-lt"/>
                  </a:rPr>
                  <a:t>, consisting of pairs of features and class labels. In</a:t>
                </a:r>
                <a:r>
                  <a:rPr lang="en-GB" sz="2000" b="0" strike="noStrike" spc="-1" baseline="0">
                    <a:latin typeface="+mn-lt"/>
                  </a:rPr>
                  <a:t> theory it</a:t>
                </a:r>
                <a:r>
                  <a:rPr lang="en-GB" sz="2000" b="0" strike="noStrike" spc="-1">
                    <a:latin typeface="+mn-lt"/>
                  </a:rPr>
                  <a:t> can contain infinitely</a:t>
                </a:r>
                <a:r>
                  <a:rPr lang="en-GB" sz="2000" b="0" strike="noStrike" spc="-1" baseline="0">
                    <a:latin typeface="+mn-lt"/>
                  </a:rPr>
                  <a:t> many pairs, though since our knowledge is imperfect, this is never the case.</a:t>
                </a:r>
                <a:endParaRPr lang="en-GB" sz="2000" b="0" strike="noStrike" spc="-1">
                  <a:latin typeface="+mn-lt"/>
                </a:endParaRPr>
              </a:p>
              <a:p>
                <a:pPr>
                  <a:lnSpc>
                    <a:spcPct val="100000"/>
                  </a:lnSpc>
                </a:pPr>
                <a:endParaRPr lang="en-GB" sz="2000" b="0" strike="noStrike" spc="-1">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a:latin typeface="+mn-lt"/>
                  </a:rPr>
                  <a:t>These pairs are known more commonly as tuples. A tuple can contains as many features and labels as required. However for the machine learning we’re discussing here, each tuple contains only one label.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a:latin typeface="+mn-lt"/>
                  </a:rPr>
                  <a:t>Additional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a:latin typeface="+mn-lt"/>
                  </a:rPr>
                  <a:t>A description of tuples can be found here:</a:t>
                </a:r>
              </a:p>
              <a:p>
                <a:pPr>
                  <a:lnSpc>
                    <a:spcPct val="100000"/>
                  </a:lnSpc>
                </a:pPr>
                <a:endParaRPr lang="en-GB" sz="2000" b="0" strike="noStrike" spc="-1">
                  <a:latin typeface="+mn-lt"/>
                </a:endParaRPr>
              </a:p>
            </p:txBody>
          </p:sp>
        </mc:Fallback>
      </mc:AlternateContent>
    </p:spTree>
    <p:extLst>
      <p:ext uri="{BB962C8B-B14F-4D97-AF65-F5344CB8AC3E}">
        <p14:creationId xmlns:p14="http://schemas.microsoft.com/office/powerpoint/2010/main" val="30188972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mc:AlternateContent xmlns:mc="http://schemas.openxmlformats.org/markup-compatibility/2006" xmlns:a14="http://schemas.microsoft.com/office/drawing/2010/main">
        <mc:Choice Requires="a14">
          <p:sp>
            <p:nvSpPr>
              <p:cNvPr id="1007" name="PlaceHolder 2"/>
              <p:cNvSpPr>
                <a:spLocks noGrp="1"/>
              </p:cNvSpPr>
              <p:nvPr>
                <p:ph type="body"/>
              </p:nvPr>
            </p:nvSpPr>
            <p:spPr>
              <a:xfrm>
                <a:off x="685800" y="4343400"/>
                <a:ext cx="5486040" cy="4114440"/>
              </a:xfrm>
              <a:prstGeom prst="rect">
                <a:avLst/>
              </a:prstGeom>
            </p:spPr>
            <p:txBody>
              <a:bodyPr tIns="91440" b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solidFill>
                      <a:srgbClr val="FFFF00"/>
                    </a:solidFill>
                    <a:latin typeface="Calibri" panose="020F0502020204030204" pitchFamily="34" charset="0"/>
                    <a:cs typeface="Calibri" panose="020F0502020204030204" pitchFamily="34" charset="0"/>
                  </a:rPr>
                  <a:t>Sometimes we don’t know the ground truth. In such cases, we have to collect information, and provide it for ourselves.</a:t>
                </a:r>
              </a:p>
              <a:p>
                <a:pPr>
                  <a:lnSpc>
                    <a:spcPct val="100000"/>
                  </a:lnSpc>
                </a:pPr>
                <a:endParaRPr lang="en-GB" sz="2000" b="0" strike="noStrike" spc="-1" dirty="0">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solidFill>
                      <a:srgbClr val="FFFF00"/>
                    </a:solidFill>
                    <a:latin typeface="Calibri" panose="020F0502020204030204" pitchFamily="34" charset="0"/>
                    <a:cs typeface="Calibri" panose="020F0502020204030204" pitchFamily="34" charset="0"/>
                  </a:rPr>
                  <a:t>This can be costly and time consuming. For instance, suppose we want to learn how to recognise a rare type of disease in medical data. To do this we’ll need labelled examples showing us what disease looks like. We’ll also need examples of what disease doesn’t look like. To get this data patients will need to be scanned, and their scans manually labelled by a medical expert as disease or non-disease. Clearly this process costs time and money.</a:t>
                </a:r>
              </a:p>
              <a:p>
                <a:pPr>
                  <a:lnSpc>
                    <a:spcPct val="100000"/>
                  </a:lnSpc>
                </a:pPr>
                <a:endParaRPr lang="en-GB" sz="2000" b="0" strike="noStrike" spc="-1" dirty="0">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Arial"/>
                  </a:rPr>
                  <a:t>Suppose we’re given the following dataset. It has 4 features, External Temperature </a:t>
                </a:r>
                <a:r>
                  <a:rPr lang="en-GB" sz="2000" dirty="0">
                    <a:latin typeface="Calibri" panose="020F0502020204030204" pitchFamily="34" charset="0"/>
                    <a:cs typeface="Calibri" panose="020F0502020204030204" pitchFamily="34" charset="0"/>
                  </a:rPr>
                  <a:t>(</a:t>
                </a:r>
                <a14:m>
                  <m:oMath xmlns:m="http://schemas.openxmlformats.org/officeDocument/2006/math">
                    <m:r>
                      <a:rPr lang="en-GB" sz="2000" i="1" smtClean="0">
                        <a:latin typeface="Cambria Math" panose="02040503050406030204" pitchFamily="18" charset="0"/>
                        <a:ea typeface="Cambria Math" panose="02040503050406030204" pitchFamily="18" charset="0"/>
                        <a:cs typeface="Calibri" panose="020F0502020204030204" pitchFamily="34" charset="0"/>
                      </a:rPr>
                      <m:t>℃</m:t>
                    </m:r>
                  </m:oMath>
                </a14:m>
                <a:r>
                  <a:rPr lang="en-GB" sz="2000" b="0" strike="noStrike" spc="-1" dirty="0">
                    <a:latin typeface="Arial"/>
                  </a:rPr>
                  <a:t>), Internal Temperature </a:t>
                </a:r>
                <a:r>
                  <a:rPr lang="en-GB" sz="2000" dirty="0">
                    <a:latin typeface="Calibri" panose="020F0502020204030204" pitchFamily="34" charset="0"/>
                    <a:cs typeface="Calibri" panose="020F0502020204030204" pitchFamily="34" charset="0"/>
                  </a:rPr>
                  <a:t>(</a:t>
                </a:r>
                <a14:m>
                  <m:oMath xmlns:m="http://schemas.openxmlformats.org/officeDocument/2006/math">
                    <m:r>
                      <a:rPr lang="en-GB" sz="2000" i="1" smtClean="0">
                        <a:latin typeface="Cambria Math" panose="02040503050406030204" pitchFamily="18" charset="0"/>
                        <a:ea typeface="Cambria Math" panose="02040503050406030204" pitchFamily="18" charset="0"/>
                        <a:cs typeface="Calibri" panose="020F0502020204030204" pitchFamily="34" charset="0"/>
                      </a:rPr>
                      <m:t>℃</m:t>
                    </m:r>
                  </m:oMath>
                </a14:m>
                <a:r>
                  <a:rPr lang="en-GB" sz="2000" b="0" strike="noStrike" spc="-1" dirty="0">
                    <a:latin typeface="+mn-lt"/>
                  </a:rPr>
                  <a:t>), Time, and Power Consumption.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We’re not given labels for this data. This makes the data hard to interpret – it could relate to a variety of scenarios.</a:t>
                </a:r>
              </a:p>
              <a:p>
                <a:pPr>
                  <a:lnSpc>
                    <a:spcPct val="100000"/>
                  </a:lnSpc>
                </a:pPr>
                <a:endParaRPr lang="en-GB" sz="2000" b="0" strike="noStrike" spc="-1" dirty="0">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We’re then told this data represents the records of a heating control system.</a:t>
                </a:r>
              </a:p>
              <a:p>
                <a:pPr>
                  <a:lnSpc>
                    <a:spcPct val="100000"/>
                  </a:lnSpc>
                </a:pPr>
                <a:endParaRPr lang="en-GB" sz="2000" b="0" strike="noStrike" spc="-1" dirty="0">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solidFill>
                      <a:srgbClr val="FFFF00"/>
                    </a:solidFill>
                    <a:latin typeface="Calibri" panose="020F0502020204030204" pitchFamily="34" charset="0"/>
                    <a:cs typeface="Calibri" panose="020F0502020204030204" pitchFamily="34" charset="0"/>
                  </a:rPr>
                  <a:t>If the ground truth is unknown, this is called an “unlabelled” dataset. </a:t>
                </a:r>
              </a:p>
              <a:p>
                <a:pPr>
                  <a:lnSpc>
                    <a:spcPct val="100000"/>
                  </a:lnSpc>
                </a:pPr>
                <a:endParaRPr lang="en-GB" sz="2000" b="0" strike="noStrike" spc="-1" dirty="0">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This can be represented using the following notation.</a:t>
                </a:r>
              </a:p>
              <a:p>
                <a:pPr>
                  <a:lnSpc>
                    <a:spcPct val="100000"/>
                  </a:lnSpc>
                </a:pPr>
                <a:endParaRPr lang="en-GB" sz="2000" b="0" strike="noStrike" spc="-1" dirty="0">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Sometimes some extra information will be provided, which converts an unlabelled data set into a “partially-labelled” dataset.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a:lnSpc>
                    <a:spcPct val="100000"/>
                  </a:lnSpc>
                </a:pPr>
                <a:endParaRPr lang="en-GB" sz="2000" b="0" strike="noStrike" spc="-1" dirty="0">
                  <a:latin typeface="Arial"/>
                </a:endParaRPr>
              </a:p>
              <a:p>
                <a:pPr>
                  <a:lnSpc>
                    <a:spcPct val="100000"/>
                  </a:lnSpc>
                </a:pPr>
                <a:endParaRPr lang="en-GB" sz="2000" b="0" strike="noStrike" spc="-1" dirty="0">
                  <a:latin typeface="Arial"/>
                </a:endParaRPr>
              </a:p>
            </p:txBody>
          </p:sp>
        </mc:Choice>
        <mc:Fallback xmlns="">
          <p:sp>
            <p:nvSpPr>
              <p:cNvPr id="1007" name="PlaceHolder 2"/>
              <p:cNvSpPr>
                <a:spLocks noGrp="1"/>
              </p:cNvSpPr>
              <p:nvPr>
                <p:ph type="body"/>
              </p:nvPr>
            </p:nvSpPr>
            <p:spPr>
              <a:xfrm>
                <a:off x="685800" y="4343400"/>
                <a:ext cx="5486040" cy="4114440"/>
              </a:xfrm>
              <a:prstGeom prst="rect">
                <a:avLst/>
              </a:prstGeom>
            </p:spPr>
            <p:txBody>
              <a:bodyPr tIns="91440" b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u="sng" strike="noStrike" spc="-1">
                    <a:latin typeface="Calibri" panose="020F0502020204030204" pitchFamily="34" charset="0"/>
                    <a:cs typeface="Calibri" panose="020F0502020204030204" pitchFamily="34" charset="0"/>
                  </a:rPr>
                  <a:t>Slide 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a:latin typeface="+mn-lt"/>
                  </a:rPr>
                  <a:t>Click</a:t>
                </a:r>
              </a:p>
              <a:p>
                <a:pPr>
                  <a:lnSpc>
                    <a:spcPct val="100000"/>
                  </a:lnSpc>
                </a:pPr>
                <a:endParaRPr lang="en-GB" sz="2000" b="0" strike="noStrike" spc="-1">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a:solidFill>
                      <a:srgbClr val="FFFF00"/>
                    </a:solidFill>
                    <a:latin typeface="Calibri" panose="020F0502020204030204" pitchFamily="34" charset="0"/>
                    <a:cs typeface="Calibri" panose="020F0502020204030204" pitchFamily="34" charset="0"/>
                  </a:rPr>
                  <a:t>Sometimes we don’t know the ground truth. In such cases, we have to collect information, and provide it for ourselves.</a:t>
                </a:r>
              </a:p>
              <a:p>
                <a:pPr>
                  <a:lnSpc>
                    <a:spcPct val="100000"/>
                  </a:lnSpc>
                </a:pPr>
                <a:endParaRPr lang="en-GB" sz="2000" b="0" strike="noStrike" spc="-1">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a:latin typeface="+mn-lt"/>
                  </a:rPr>
                  <a:t>Click</a:t>
                </a:r>
              </a:p>
              <a:p>
                <a:pPr>
                  <a:lnSpc>
                    <a:spcPct val="100000"/>
                  </a:lnSpc>
                </a:pPr>
                <a:endParaRPr lang="en-GB" sz="2000" b="0" strike="noStrike" spc="-1">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a:solidFill>
                      <a:srgbClr val="FFFF00"/>
                    </a:solidFill>
                    <a:latin typeface="Calibri" panose="020F0502020204030204" pitchFamily="34" charset="0"/>
                    <a:cs typeface="Calibri" panose="020F0502020204030204" pitchFamily="34" charset="0"/>
                  </a:rPr>
                  <a:t>This can be costly and time consuming. For instance, suppose we want to learn how to recognise a rare type of disease in medical data. To do this we’ll need labelled examples showing us what disease looks like. We’ll also need examples of what disease doesn’t look like. To get this data patients will need to be scanned, and their scans manually labelled by a medical expert as disease or non-disease. Clearly this process costs time and money.</a:t>
                </a:r>
              </a:p>
              <a:p>
                <a:pPr>
                  <a:lnSpc>
                    <a:spcPct val="100000"/>
                  </a:lnSpc>
                </a:pPr>
                <a:endParaRPr lang="en-GB" sz="2000" b="0" strike="noStrike" spc="-1">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a:latin typeface="+mn-lt"/>
                  </a:rPr>
                  <a:t>Click</a:t>
                </a:r>
              </a:p>
              <a:p>
                <a:pPr>
                  <a:lnSpc>
                    <a:spcPct val="100000"/>
                  </a:lnSpc>
                </a:pPr>
                <a:endParaRPr lang="en-GB" sz="2000" b="0" strike="noStrike" spc="-1">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a:latin typeface="Arial"/>
                  </a:rPr>
                  <a:t>Suppose we’re given the following dataset. It has 4 features, External Temperature </a:t>
                </a:r>
                <a:r>
                  <a:rPr lang="en-GB" sz="2000">
                    <a:latin typeface="Calibri" panose="020F0502020204030204" pitchFamily="34" charset="0"/>
                    <a:cs typeface="Calibri" panose="020F0502020204030204" pitchFamily="34" charset="0"/>
                  </a:rPr>
                  <a:t>(</a:t>
                </a:r>
                <a:r>
                  <a:rPr lang="en-GB" sz="2000" i="0">
                    <a:latin typeface="Cambria Math" panose="02040503050406030204" pitchFamily="18" charset="0"/>
                    <a:ea typeface="Cambria Math" panose="02040503050406030204" pitchFamily="18" charset="0"/>
                    <a:cs typeface="Calibri" panose="020F0502020204030204" pitchFamily="34" charset="0"/>
                  </a:rPr>
                  <a:t>℃</a:t>
                </a:r>
                <a:r>
                  <a:rPr lang="en-GB" sz="2000" b="0" strike="noStrike" spc="-1">
                    <a:latin typeface="Arial"/>
                  </a:rPr>
                  <a:t>), Internal Temperature </a:t>
                </a:r>
                <a:r>
                  <a:rPr lang="en-GB" sz="2000">
                    <a:latin typeface="Calibri" panose="020F0502020204030204" pitchFamily="34" charset="0"/>
                    <a:cs typeface="Calibri" panose="020F0502020204030204" pitchFamily="34" charset="0"/>
                  </a:rPr>
                  <a:t>(</a:t>
                </a:r>
                <a:r>
                  <a:rPr lang="en-GB" sz="2000" i="0">
                    <a:latin typeface="Cambria Math" panose="02040503050406030204" pitchFamily="18" charset="0"/>
                    <a:ea typeface="Cambria Math" panose="02040503050406030204" pitchFamily="18" charset="0"/>
                    <a:cs typeface="Calibri" panose="020F0502020204030204" pitchFamily="34" charset="0"/>
                  </a:rPr>
                  <a:t>℃</a:t>
                </a:r>
                <a:r>
                  <a:rPr lang="en-GB" sz="2000" b="0" strike="noStrike" spc="-1">
                    <a:latin typeface="+mn-lt"/>
                  </a:rPr>
                  <a:t>), Time, and Power Consumption.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a:latin typeface="+mn-lt"/>
                  </a:rPr>
                  <a:t>We’re not given labels for this data. This makes the data hard to interpret – it could relate to a variety of scenarios.</a:t>
                </a:r>
              </a:p>
              <a:p>
                <a:pPr>
                  <a:lnSpc>
                    <a:spcPct val="100000"/>
                  </a:lnSpc>
                </a:pPr>
                <a:endParaRPr lang="en-GB" sz="2000" b="0" strike="noStrike" spc="-1">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a:latin typeface="+mn-lt"/>
                  </a:rPr>
                  <a:t>We’re then told this data represents the records of a heating control system.</a:t>
                </a:r>
              </a:p>
              <a:p>
                <a:pPr>
                  <a:lnSpc>
                    <a:spcPct val="100000"/>
                  </a:lnSpc>
                </a:pPr>
                <a:endParaRPr lang="en-GB" sz="2000" b="0" strike="noStrike" spc="-1">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a:solidFill>
                      <a:srgbClr val="FFFF00"/>
                    </a:solidFill>
                    <a:latin typeface="Calibri" panose="020F0502020204030204" pitchFamily="34" charset="0"/>
                    <a:cs typeface="Calibri" panose="020F0502020204030204" pitchFamily="34" charset="0"/>
                  </a:rPr>
                  <a:t>If the ground truth is unknown, this is called an “unlabelled” dataset. </a:t>
                </a:r>
              </a:p>
              <a:p>
                <a:pPr>
                  <a:lnSpc>
                    <a:spcPct val="100000"/>
                  </a:lnSpc>
                </a:pPr>
                <a:endParaRPr lang="en-GB" sz="2000" b="0" strike="noStrike" spc="-1">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a:latin typeface="+mn-lt"/>
                  </a:rPr>
                  <a:t>This can be represented using the following notation.</a:t>
                </a:r>
              </a:p>
              <a:p>
                <a:pPr>
                  <a:lnSpc>
                    <a:spcPct val="100000"/>
                  </a:lnSpc>
                </a:pPr>
                <a:endParaRPr lang="en-GB" sz="2000" b="0" strike="noStrike" spc="-1">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a:latin typeface="+mn-lt"/>
                  </a:rPr>
                  <a:t>Sometimes some extra information will be provided, which converts an unlabelled data set into a “partially-labelled” dataset.</a:t>
                </a:r>
              </a:p>
              <a:p>
                <a:pPr>
                  <a:lnSpc>
                    <a:spcPct val="100000"/>
                  </a:lnSpc>
                </a:pPr>
                <a:endParaRPr lang="en-GB" sz="2000" b="0" strike="noStrike" spc="-1">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a:latin typeface="+mn-lt"/>
                  </a:rPr>
                  <a:t>Click</a:t>
                </a:r>
              </a:p>
              <a:p>
                <a:pPr>
                  <a:lnSpc>
                    <a:spcPct val="100000"/>
                  </a:lnSpc>
                </a:pPr>
                <a:endParaRPr lang="en-GB" sz="2000" b="0" strike="noStrike" spc="-1">
                  <a:latin typeface="Arial"/>
                </a:endParaRPr>
              </a:p>
              <a:p>
                <a:pPr>
                  <a:lnSpc>
                    <a:spcPct val="100000"/>
                  </a:lnSpc>
                </a:pPr>
                <a:endParaRPr lang="en-GB" sz="2000" b="0" strike="noStrike" spc="-1">
                  <a:latin typeface="Arial"/>
                </a:endParaRPr>
              </a:p>
            </p:txBody>
          </p:sp>
        </mc:Fallback>
      </mc:AlternateContent>
    </p:spTree>
    <p:extLst>
      <p:ext uri="{BB962C8B-B14F-4D97-AF65-F5344CB8AC3E}">
        <p14:creationId xmlns:p14="http://schemas.microsoft.com/office/powerpoint/2010/main" val="36463055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mc:AlternateContent xmlns:mc="http://schemas.openxmlformats.org/markup-compatibility/2006" xmlns:a14="http://schemas.microsoft.com/office/drawing/2010/main">
        <mc:Choice Requires="a14">
          <p:sp>
            <p:nvSpPr>
              <p:cNvPr id="1007" name="PlaceHolder 2"/>
              <p:cNvSpPr>
                <a:spLocks noGrp="1"/>
              </p:cNvSpPr>
              <p:nvPr>
                <p:ph type="body"/>
              </p:nvPr>
            </p:nvSpPr>
            <p:spPr>
              <a:xfrm>
                <a:off x="685800" y="4343400"/>
                <a:ext cx="5486040" cy="4114440"/>
              </a:xfrm>
              <a:prstGeom prst="rect">
                <a:avLst/>
              </a:prstGeom>
            </p:spPr>
            <p:txBody>
              <a:bodyPr tIns="91440" b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strike="noStrike" spc="-1" dirty="0">
                    <a:latin typeface="+mn-lt"/>
                  </a:rPr>
                  <a:t>Features can be categorical or numerical.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strike="noStrike" spc="-1" dirty="0">
                    <a:latin typeface="+mn-lt"/>
                  </a:rPr>
                  <a:t>The colour feature and the class label are both represented by categorical data types. Here each potential value corresponds to  some category. The mass, height and legs features are all numerical.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strike="noStrike" spc="-1" dirty="0">
                    <a:latin typeface="+mn-lt"/>
                  </a:rPr>
                  <a:t>Usually we “discretise” categorical features, as this makes them easier for many algorithms to work with.  This is either done automatically using tools, or manually.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strike="noStrike" spc="-1" dirty="0">
                    <a:latin typeface="+mn-lt"/>
                  </a:rPr>
                  <a:t>For instance, here the class labels have been changed to numerical values. These values have been chosen to map intuitively to the original categories.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strike="noStrike" spc="-1" dirty="0">
                    <a:latin typeface="+mn-lt"/>
                  </a:rPr>
                  <a:t>This time the colour feature has been changed so that it is numerical.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FFFF00"/>
                    </a:solidFill>
                    <a:latin typeface="Calibri" panose="020F0502020204030204" pitchFamily="34" charset="0"/>
                    <a:cs typeface="Calibri" panose="020F0502020204030204" pitchFamily="34" charset="0"/>
                  </a:rPr>
                  <a:t>We may also “normalise” our data from time to time. </a:t>
                </a:r>
                <a:r>
                  <a:rPr lang="en-US" sz="1200" b="0" i="0" kern="1200" dirty="0">
                    <a:solidFill>
                      <a:schemeClr val="tx1"/>
                    </a:solidFill>
                    <a:effectLst/>
                    <a:latin typeface="+mn-lt"/>
                    <a:ea typeface="+mn-ea"/>
                    <a:cs typeface="+mn-cs"/>
                  </a:rPr>
                  <a:t>Normalization is a technique often applied as part of data preparation for machine learning. The goal of normalization is to change the values of numeric columns in the dataset to a common scale, without distorting differences in the ranges of values. For machine learning, not every dataset requires normalization. It is required only when features have different ranges.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FFFF00"/>
                  </a:solidFill>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FFFF00"/>
                    </a:solidFill>
                    <a:latin typeface="Calibri" panose="020F0502020204030204" pitchFamily="34" charset="0"/>
                    <a:cs typeface="Calibri" panose="020F0502020204030204" pitchFamily="34" charset="0"/>
                  </a:rPr>
                  <a:t>We can apply this process to mass feature.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strike="noStrike" spc="-1" dirty="0">
                  <a:latin typeface="+mn-lt"/>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Here we can see that the mass values now all lie in a range from 0 to 1. It isn’t important right now to understand exactly how this process works. Rather, we want you to know that it happens, and why. For those that are interested, the notes for slide 10 show how the </a:t>
                </a:r>
                <a:r>
                  <a:rPr lang="en-US" sz="1200" b="0" i="0" kern="1200" dirty="0" err="1">
                    <a:solidFill>
                      <a:schemeClr val="tx1"/>
                    </a:solidFill>
                    <a:effectLst/>
                    <a:latin typeface="+mn-lt"/>
                    <a:ea typeface="+mn-ea"/>
                    <a:cs typeface="+mn-cs"/>
                  </a:rPr>
                  <a:t>normalised</a:t>
                </a:r>
                <a:r>
                  <a:rPr lang="en-US" sz="1200" b="0" i="0" kern="1200" dirty="0">
                    <a:solidFill>
                      <a:schemeClr val="tx1"/>
                    </a:solidFill>
                    <a:effectLst/>
                    <a:latin typeface="+mn-lt"/>
                    <a:ea typeface="+mn-ea"/>
                    <a:cs typeface="+mn-cs"/>
                  </a:rPr>
                  <a:t> values are computed.</a:t>
                </a:r>
              </a:p>
              <a:p>
                <a:endParaRPr lang="en-US" sz="1200" b="0" i="0" kern="1200" dirty="0">
                  <a:solidFill>
                    <a:schemeClr val="tx1"/>
                  </a:solidFill>
                  <a:effectLst/>
                  <a:latin typeface="+mn-lt"/>
                  <a:ea typeface="+mn-ea"/>
                  <a:cs typeface="+mn-cs"/>
                </a:endParaRPr>
              </a:p>
            </p:txBody>
          </p:sp>
        </mc:Choice>
        <mc:Fallback xmlns="">
          <p:sp>
            <p:nvSpPr>
              <p:cNvPr id="1007" name="PlaceHolder 2"/>
              <p:cNvSpPr>
                <a:spLocks noGrp="1"/>
              </p:cNvSpPr>
              <p:nvPr>
                <p:ph type="body"/>
              </p:nvPr>
            </p:nvSpPr>
            <p:spPr>
              <a:xfrm>
                <a:off x="685800" y="4343400"/>
                <a:ext cx="5486040" cy="4114440"/>
              </a:xfrm>
              <a:prstGeom prst="rect">
                <a:avLst/>
              </a:prstGeom>
            </p:spPr>
            <p:txBody>
              <a:bodyPr tIns="91440" bIns="91440"/>
              <a:lstStyle/>
              <a:p>
                <a:r>
                  <a:rPr lang="en-US" sz="1200" b="0" i="0" kern="1200" dirty="0">
                    <a:solidFill>
                      <a:schemeClr val="tx1"/>
                    </a:solidFill>
                    <a:effectLst/>
                    <a:latin typeface="+mn-lt"/>
                    <a:ea typeface="+mn-ea"/>
                    <a:cs typeface="+mn-cs"/>
                  </a:rPr>
                  <a:t>Normalization is a technique often applied as part of data preparation for machine learning. The goal of normalization is to change the values of numeric columns in the dataset to a common scale, without distorting differences in the ranges of values. For machine learning, every dataset does not require normalization. It is required only when features have different ranges.</a:t>
                </a:r>
              </a:p>
              <a:p>
                <a:r>
                  <a:rPr lang="en-US" sz="1200" b="0" i="0" kern="1200" dirty="0">
                    <a:solidFill>
                      <a:schemeClr val="tx1"/>
                    </a:solidFill>
                    <a:effectLst/>
                    <a:latin typeface="+mn-lt"/>
                    <a:ea typeface="+mn-ea"/>
                    <a:cs typeface="+mn-cs"/>
                  </a:rPr>
                  <a:t>For example, consider a data set containing two features, age(x1), and income(x2). Where age ranges from 0–100, while income ranges from 0–20,000 and higher. Income is about 1,000 times larger than age and ranges from 20,000–500,000. So, these two features are in very different ranges. When we do further analysis, like multivariate linear regression, for example, the attributed income will intrinsically influence the result more due to its larger value. But this doesn’t necessarily mean it is more important as a predictor.</a:t>
                </a:r>
              </a:p>
              <a:p>
                <a:pPr>
                  <a:lnSpc>
                    <a:spcPct val="100000"/>
                  </a:lnSpc>
                </a:pPr>
                <a:endParaRPr lang="en-GB" sz="2000" b="0" strike="noStrike" spc="-1" dirty="0">
                  <a:latin typeface="Arial"/>
                </a:endParaRPr>
              </a:p>
              <a:p>
                <a:pPr>
                  <a:lnSpc>
                    <a:spcPct val="100000"/>
                  </a:lnSpc>
                </a:pPr>
                <a:r>
                  <a:rPr lang="en-GB" sz="2000" dirty="0">
                    <a:hlinkClick r:id="rId4"/>
                  </a:rPr>
                  <a:t>https://medium.com/@urvashilluniya/why-data-normalization-is-necessary-for-machine-learning-models-681b65a05029</a:t>
                </a:r>
                <a:endParaRPr lang="en-GB" sz="2000" dirty="0"/>
              </a:p>
              <a:p>
                <a:pPr>
                  <a:lnSpc>
                    <a:spcPct val="100000"/>
                  </a:lnSpc>
                </a:pPr>
                <a:endParaRPr lang="en-GB" sz="2000" b="0" strike="noStrike" spc="-1" dirty="0">
                  <a:latin typeface="Arial"/>
                </a:endParaRPr>
              </a:p>
              <a:p>
                <a:pPr>
                  <a:lnSpc>
                    <a:spcPct val="100000"/>
                  </a:lnSpc>
                </a:pPr>
                <a:r>
                  <a:rPr lang="en-GB" sz="2000" b="0" strike="noStrike" spc="-1" dirty="0">
                    <a:latin typeface="Arial"/>
                  </a:rPr>
                  <a:t>How were the values in the final table computed via normalisation? We use a formula to normalise our data in to a desired range. In this case the desired range is [0,1]. The formula for doing this is follows:</a:t>
                </a:r>
              </a:p>
              <a:p>
                <a:pPr>
                  <a:lnSpc>
                    <a:spcPct val="100000"/>
                  </a:lnSpc>
                </a:pPr>
                <a:endParaRPr lang="en-GB" sz="2000" b="0" strike="noStrike" spc="-1" dirty="0">
                  <a:latin typeface="Arial"/>
                </a:endParaRPr>
              </a:p>
              <a:p>
                <a:pPr>
                  <a:lnSpc>
                    <a:spcPct val="100000"/>
                  </a:lnSpc>
                </a:pPr>
                <a:r>
                  <a:rPr lang="en-GB" sz="2000" b="0" i="0" strike="noStrike" spc="-1">
                    <a:latin typeface="Cambria Math" panose="02040503050406030204" pitchFamily="18" charset="0"/>
                  </a:rPr>
                  <a:t>𝑧_𝑖=  (𝑥_𝑖  −min(𝑥))/(max(𝑥)−min(𝑥))</a:t>
                </a:r>
                <a:endParaRPr lang="en-GB" sz="2000" b="0" strike="noStrike" spc="-1" dirty="0">
                  <a:latin typeface="Arial"/>
                </a:endParaRPr>
              </a:p>
              <a:p>
                <a:pPr>
                  <a:lnSpc>
                    <a:spcPct val="100000"/>
                  </a:lnSpc>
                </a:pPr>
                <a:endParaRPr lang="en-GB" sz="2000" b="0" strike="noStrike" spc="-1" dirty="0">
                  <a:latin typeface="Arial"/>
                </a:endParaRPr>
              </a:p>
              <a:p>
                <a:pPr>
                  <a:lnSpc>
                    <a:spcPct val="100000"/>
                  </a:lnSpc>
                </a:pPr>
                <a:r>
                  <a:rPr lang="en-GB" sz="2000" b="0" strike="noStrike" spc="-1" dirty="0">
                    <a:latin typeface="Arial"/>
                  </a:rPr>
                  <a:t>So lets work through it:</a:t>
                </a:r>
              </a:p>
              <a:p>
                <a:pPr>
                  <a:lnSpc>
                    <a:spcPct val="100000"/>
                  </a:lnSpc>
                </a:pPr>
                <a:endParaRPr lang="en-GB" sz="2000" b="0" strike="noStrike" spc="-1" dirty="0">
                  <a:latin typeface="Arial"/>
                </a:endParaRPr>
              </a:p>
              <a:p>
                <a:pPr>
                  <a:lnSpc>
                    <a:spcPct val="100000"/>
                  </a:lnSpc>
                </a:pPr>
                <a:r>
                  <a:rPr lang="en-GB" sz="2000" b="0" i="0" strike="noStrike" spc="-1">
                    <a:latin typeface="Cambria Math" panose="02040503050406030204" pitchFamily="18" charset="0"/>
                  </a:rPr>
                  <a:t>𝑧_1=(4.2 −min(𝑥))/(max⁡(𝑥)−min(𝑥))</a:t>
                </a:r>
                <a:endParaRPr lang="en-GB" sz="2000" b="0" i="1" strike="noStrike" spc="-1" dirty="0">
                  <a:latin typeface="Cambria Math" panose="02040503050406030204" pitchFamily="18" charset="0"/>
                </a:endParaRPr>
              </a:p>
              <a:p>
                <a:pPr>
                  <a:lnSpc>
                    <a:spcPct val="100000"/>
                  </a:lnSpc>
                </a:pPr>
                <a:endParaRPr lang="en-GB" sz="2000" b="0" i="1" strike="noStrike" spc="-1" dirty="0">
                  <a:latin typeface="Cambria Math" panose="02040503050406030204" pitchFamily="18" charset="0"/>
                </a:endParaRPr>
              </a:p>
              <a:p>
                <a:pPr>
                  <a:lnSpc>
                    <a:spcPct val="100000"/>
                  </a:lnSpc>
                </a:pPr>
                <a:r>
                  <a:rPr lang="en-GB" sz="2000" b="0" i="0" strike="noStrike" spc="-1">
                    <a:latin typeface="Cambria Math" panose="02040503050406030204" pitchFamily="18" charset="0"/>
                  </a:rPr>
                  <a:t>=(4.2 −0.1)/(18 −0.1)</a:t>
                </a:r>
                <a:endParaRPr lang="en-GB" sz="2000" b="0" strike="noStrike" spc="-1" dirty="0">
                  <a:latin typeface="Arial"/>
                </a:endParaRPr>
              </a:p>
              <a:p>
                <a:pPr>
                  <a:lnSpc>
                    <a:spcPct val="100000"/>
                  </a:lnSpc>
                </a:pPr>
                <a:endParaRPr lang="en-GB" sz="2000" b="0" i="1" strike="noStrike" spc="-1" dirty="0">
                  <a:latin typeface="Cambria Math" panose="02040503050406030204" pitchFamily="18" charset="0"/>
                </a:endParaRPr>
              </a:p>
              <a:p>
                <a:pPr>
                  <a:lnSpc>
                    <a:spcPct val="100000"/>
                  </a:lnSpc>
                </a:pPr>
                <a:r>
                  <a:rPr lang="en-GB" sz="2000" b="0" i="0" strike="noStrike" spc="-1">
                    <a:latin typeface="Cambria Math" panose="02040503050406030204" pitchFamily="18" charset="0"/>
                  </a:rPr>
                  <a:t>=4.1/17.9</a:t>
                </a:r>
                <a:endParaRPr lang="en-GB" sz="2000" b="0" strike="noStrike" spc="-1" dirty="0">
                  <a:latin typeface="Arial"/>
                </a:endParaRPr>
              </a:p>
              <a:p>
                <a:pPr>
                  <a:lnSpc>
                    <a:spcPct val="100000"/>
                  </a:lnSpc>
                </a:pPr>
                <a:r>
                  <a:rPr lang="en-GB" sz="2000" b="0" i="0" strike="noStrike" spc="-1">
                    <a:latin typeface="Cambria Math" panose="02040503050406030204" pitchFamily="18" charset="0"/>
                  </a:rPr>
                  <a:t>=0.229</a:t>
                </a:r>
                <a:endParaRPr lang="en-GB" sz="2000" b="0" strike="noStrike" spc="-1" dirty="0">
                  <a:latin typeface="Arial"/>
                </a:endParaRPr>
              </a:p>
              <a:p>
                <a:pPr>
                  <a:lnSpc>
                    <a:spcPct val="100000"/>
                  </a:lnSpc>
                </a:pPr>
                <a:endParaRPr lang="en-GB" sz="2000" b="0" strike="noStrike" spc="-1" dirty="0">
                  <a:latin typeface="Arial"/>
                </a:endParaRPr>
              </a:p>
              <a:p>
                <a:pPr>
                  <a:lnSpc>
                    <a:spcPct val="100000"/>
                  </a:lnSpc>
                </a:pPr>
                <a:r>
                  <a:rPr lang="en-GB" sz="2000" b="0" strike="noStrike" spc="-1" dirty="0">
                    <a:latin typeface="Arial"/>
                  </a:rPr>
                  <a:t>You can apply the same formula to the other rows in the table. This normalisation is a little contrived, but suits our example. In reality you might apply more complex normalisation formulae to your data.</a:t>
                </a:r>
              </a:p>
            </p:txBody>
          </p:sp>
        </mc:Fallback>
      </mc:AlternateContent>
    </p:spTree>
    <p:extLst>
      <p:ext uri="{BB962C8B-B14F-4D97-AF65-F5344CB8AC3E}">
        <p14:creationId xmlns:p14="http://schemas.microsoft.com/office/powerpoint/2010/main" val="8381405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mc:AlternateContent xmlns:mc="http://schemas.openxmlformats.org/markup-compatibility/2006" xmlns:a14="http://schemas.microsoft.com/office/drawing/2010/main">
        <mc:Choice Requires="a14">
          <p:sp>
            <p:nvSpPr>
              <p:cNvPr id="1007" name="PlaceHolder 2"/>
              <p:cNvSpPr>
                <a:spLocks noGrp="1"/>
              </p:cNvSpPr>
              <p:nvPr>
                <p:ph type="body"/>
              </p:nvPr>
            </p:nvSpPr>
            <p:spPr>
              <a:xfrm>
                <a:off x="685800" y="4343400"/>
                <a:ext cx="5486040" cy="4114440"/>
              </a:xfrm>
              <a:prstGeom prst="rect">
                <a:avLst/>
              </a:prstGeom>
            </p:spPr>
            <p:txBody>
              <a:bodyPr tIns="91440" bIns="91440"/>
              <a:lstStyle/>
              <a:p>
                <a:r>
                  <a:rPr lang="en-US" sz="1200" kern="1200" dirty="0">
                    <a:solidFill>
                      <a:schemeClr val="tx1"/>
                    </a:solidFill>
                    <a:effectLst/>
                    <a:latin typeface="+mn-lt"/>
                    <a:ea typeface="+mn-ea"/>
                    <a:cs typeface="+mn-cs"/>
                  </a:rPr>
                  <a:t>As humans we are able to use our senses to extract the key features, we can use to make decisions. </a:t>
                </a:r>
                <a:endParaRPr lang="en-GB" sz="1200" kern="1200" dirty="0">
                  <a:solidFill>
                    <a:schemeClr val="tx1"/>
                  </a:solidFill>
                  <a:effectLst/>
                  <a:latin typeface="+mn-lt"/>
                  <a:ea typeface="+mn-ea"/>
                  <a:cs typeface="+mn-cs"/>
                </a:endParaRPr>
              </a:p>
              <a:p>
                <a:pPr>
                  <a:lnSpc>
                    <a:spcPct val="100000"/>
                  </a:lnSpc>
                </a:pPr>
                <a:endParaRPr lang="en-GB" sz="2000" b="1" i="1"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US" sz="2000" dirty="0"/>
                  <a:t>So for instance when we look at an animal, we can almost automatically assess it’s size, mass, age, species, etc. Humans are gifted feature extractors.</a:t>
                </a:r>
                <a:endParaRPr lang="en-GB" sz="2000" b="0" strike="noStrike" spc="-1" dirty="0">
                  <a:latin typeface="+mn-lt"/>
                </a:endParaRPr>
              </a:p>
              <a:p>
                <a:pPr>
                  <a:lnSpc>
                    <a:spcPct val="100000"/>
                  </a:lnSpc>
                </a:pPr>
                <a:endParaRPr lang="en-GB" sz="2000" b="1" i="1"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GB" sz="2000" b="0" strike="noStrike" spc="-1" dirty="0">
                    <a:latin typeface="+mn-lt"/>
                  </a:rPr>
                  <a:t>We are also able to assign labels with ease, and extremely quickly.</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sz="2000" b="0" strike="noStrike" spc="-1" dirty="0">
                  <a:latin typeface="+mn-lt"/>
                </a:endParaRPr>
              </a:p>
              <a:p>
                <a:pPr>
                  <a:lnSpc>
                    <a:spcPct val="100000"/>
                  </a:lnSpc>
                </a:pPr>
                <a:endParaRPr lang="en-GB" sz="2000" b="0" strike="noStrike" spc="-1" dirty="0">
                  <a:latin typeface="Arial"/>
                </a:endParaRPr>
              </a:p>
            </p:txBody>
          </p:sp>
        </mc:Choice>
        <mc:Fallback xmlns="">
          <p:sp>
            <p:nvSpPr>
              <p:cNvPr id="1007" name="PlaceHolder 2"/>
              <p:cNvSpPr>
                <a:spLocks noGrp="1"/>
              </p:cNvSpPr>
              <p:nvPr>
                <p:ph type="body"/>
              </p:nvPr>
            </p:nvSpPr>
            <p:spPr>
              <a:xfrm>
                <a:off x="685800" y="4343400"/>
                <a:ext cx="5486040" cy="4114440"/>
              </a:xfrm>
              <a:prstGeom prst="rect">
                <a:avLst/>
              </a:prstGeom>
            </p:spPr>
            <p:txBody>
              <a:bodyPr tIns="91440" bIns="91440"/>
              <a:lstStyle/>
              <a:p>
                <a:pPr>
                  <a:defRPr sz="1600"/>
                </a:pPr>
                <a:r>
                  <a:rPr lang="en-US" sz="2000" dirty="0"/>
                  <a:t>Lets think about what our experiences - the </a:t>
                </a:r>
                <a:r>
                  <a:rPr lang="en-US" sz="2000" b="1" i="0" dirty="0">
                    <a:latin typeface="Cambria Math" panose="02040503050406030204" pitchFamily="18" charset="0"/>
                    <a:ea typeface="Courier New"/>
                    <a:cs typeface="Courier New"/>
                    <a:sym typeface="Courier New"/>
                  </a:rPr>
                  <a:t>(</a:t>
                </a:r>
                <a:r>
                  <a:rPr lang="en-US" sz="2000" b="1" i="0" dirty="0" err="1">
                    <a:latin typeface="Cambria Math" panose="02040503050406030204" pitchFamily="18" charset="0"/>
                    <a:ea typeface="Courier New"/>
                    <a:cs typeface="Courier New"/>
                    <a:sym typeface="Courier New"/>
                  </a:rPr>
                  <a:t>𝒙,𝒚</a:t>
                </a:r>
                <a:r>
                  <a:rPr lang="en-US" sz="2000" b="1" i="0" dirty="0">
                    <a:latin typeface="Cambria Math" panose="02040503050406030204" pitchFamily="18" charset="0"/>
                    <a:ea typeface="Courier New"/>
                    <a:cs typeface="Courier New"/>
                    <a:sym typeface="Courier New"/>
                  </a:rPr>
                  <a:t>)</a:t>
                </a:r>
                <a:r>
                  <a:rPr lang="en-US" sz="2000" i="0" dirty="0">
                    <a:latin typeface="Cambria Math" panose="02040503050406030204" pitchFamily="18" charset="0"/>
                  </a:rPr>
                  <a:t> </a:t>
                </a:r>
                <a:r>
                  <a:rPr lang="en-US" sz="2000" dirty="0"/>
                  <a:t>pairs; actually look like. As humans we are able to use our senses to extract key features we can use to make decisions. So for instance when we look at an animal, we can almost automatically assess it’s size, mass, age, species, etc. These characteristics/attributes are known in the machine learning field as features (sometimes called attributes or variables). Humans are insanely good feature extractors. We do this almost innately. Humans can use features to filter through their past experiences to make rapid decisions. </a:t>
                </a:r>
              </a:p>
              <a:p>
                <a:pPr>
                  <a:defRPr sz="1600"/>
                </a:pPr>
                <a:endParaRPr lang="en-US" sz="2000" dirty="0"/>
              </a:p>
              <a:p>
                <a:pPr>
                  <a:defRPr sz="1600"/>
                </a:pPr>
                <a:r>
                  <a:rPr lang="en-US" sz="2000" dirty="0"/>
                  <a:t>For instance, suppose via sight we observe an animal with the following features </a:t>
                </a:r>
                <a:r>
                  <a:rPr lang="en-US" sz="2000" b="1" i="0" dirty="0">
                    <a:latin typeface="Cambria Math" panose="02040503050406030204" pitchFamily="18" charset="0"/>
                    <a:ea typeface="Courier New"/>
                    <a:cs typeface="Courier New"/>
                    <a:sym typeface="Courier New"/>
                  </a:rPr>
                  <a:t>𝒙={𝒇𝒐𝒖𝒓 𝒍𝒆𝒈𝒔, 𝒇𝒖𝒓 𝒄𝒐𝒂𝒕, 𝒈𝒐𝒍𝒅𝒆𝒏 𝒇𝒖𝒓, 𝒕𝒘𝒐 𝒆𝒚𝒆𝒔, 𝒎𝒆𝒅𝒊𝒖𝒎 𝒔𝒊𝒛𝒆}</a:t>
                </a:r>
                <a:r>
                  <a:rPr lang="en-US" sz="2000" dirty="0"/>
                  <a:t>. </a:t>
                </a:r>
              </a:p>
              <a:p>
                <a:pPr>
                  <a:defRPr sz="1600"/>
                </a:pPr>
                <a:endParaRPr lang="en-US" sz="2000" dirty="0"/>
              </a:p>
              <a:p>
                <a:pPr>
                  <a:defRPr sz="1600"/>
                </a:pPr>
                <a:r>
                  <a:rPr lang="en-US" sz="2000" dirty="0"/>
                  <a:t>We search our past experiences covering all the animals we’ve seen, and we use that experience to determine some suitable labels. These might include </a:t>
                </a:r>
                <a:r>
                  <a:rPr lang="en-US" sz="2000" b="1" i="0" dirty="0">
                    <a:latin typeface="Cambria Math" panose="02040503050406030204" pitchFamily="18" charset="0"/>
                    <a:ea typeface="Courier New"/>
                    <a:cs typeface="Courier New"/>
                    <a:sym typeface="Courier New"/>
                  </a:rPr>
                  <a:t>𝒚={𝒂𝒏𝒊𝒎𝒂𝒍, 𝒎𝒂𝒎𝒎𝒂𝒍, 𝒄𝒂𝒏𝒊𝒏𝒆, 𝒅𝒐𝒈, 𝑮𝒐𝒍𝒅𝒆𝒏 𝑹𝒆𝒕𝒓𝒊𝒆𝒗𝒆𝒓}</a:t>
                </a:r>
                <a:r>
                  <a:rPr lang="en-US" sz="2000" i="0" dirty="0">
                    <a:latin typeface="Cambria Math" panose="02040503050406030204" pitchFamily="18" charset="0"/>
                  </a:rPr>
                  <a:t>. </a:t>
                </a:r>
                <a:r>
                  <a:rPr lang="en-US" sz="2000" dirty="0"/>
                  <a:t>If someone has never seen a Golden Retriever before, then perhaps they would be unable to assign that label. But they’ll probably still be able to tell you that the animal is a mammal, a canine and a dog - that’s the wondrous thing about human intelligence and decision making. However it’s not perfect….</a:t>
                </a:r>
              </a:p>
              <a:p>
                <a:pPr>
                  <a:lnSpc>
                    <a:spcPct val="100000"/>
                  </a:lnSpc>
                </a:pPr>
                <a:endParaRPr lang="en-GB" sz="2000" b="0" strike="noStrike" spc="-1" dirty="0">
                  <a:latin typeface="Arial"/>
                </a:endParaRPr>
              </a:p>
            </p:txBody>
          </p:sp>
        </mc:Fallback>
      </mc:AlternateContent>
    </p:spTree>
    <p:extLst>
      <p:ext uri="{BB962C8B-B14F-4D97-AF65-F5344CB8AC3E}">
        <p14:creationId xmlns:p14="http://schemas.microsoft.com/office/powerpoint/2010/main" val="13588216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mc:AlternateContent xmlns:mc="http://schemas.openxmlformats.org/markup-compatibility/2006" xmlns:a14="http://schemas.microsoft.com/office/drawing/2010/main">
        <mc:Choice Requires="a14">
          <p:sp>
            <p:nvSpPr>
              <p:cNvPr id="1007" name="PlaceHolder 2"/>
              <p:cNvSpPr>
                <a:spLocks noGrp="1"/>
              </p:cNvSpPr>
              <p:nvPr>
                <p:ph type="body"/>
              </p:nvPr>
            </p:nvSpPr>
            <p:spPr>
              <a:xfrm>
                <a:off x="685800" y="4343400"/>
                <a:ext cx="5486040" cy="4114440"/>
              </a:xfrm>
              <a:prstGeom prst="rect">
                <a:avLst/>
              </a:prstGeom>
            </p:spPr>
            <p:txBody>
              <a:bodyPr tIns="91440" bIns="91440"/>
              <a:lstStyle/>
              <a:p>
                <a:pPr marL="0" marR="0" lvl="0" indent="0" algn="l" defTabSz="914400" rtl="0" eaLnBrk="1" fontAlgn="auto" latinLnBrk="0" hangingPunct="1">
                  <a:lnSpc>
                    <a:spcPct val="100000"/>
                  </a:lnSpc>
                  <a:spcBef>
                    <a:spcPts val="0"/>
                  </a:spcBef>
                  <a:spcAft>
                    <a:spcPts val="0"/>
                  </a:spcAft>
                  <a:buClrTx/>
                  <a:buSzTx/>
                  <a:buFontTx/>
                  <a:buNone/>
                  <a:tabLst/>
                  <a:defRPr sz="1600"/>
                </a:pPr>
                <a:r>
                  <a:rPr lang="en-US" sz="2000" dirty="0"/>
                  <a:t>Using our experience set </a:t>
                </a:r>
                <a14:m>
                  <m:oMath xmlns:m="http://schemas.openxmlformats.org/officeDocument/2006/math">
                    <m:r>
                      <a:rPr lang="en-US" sz="2000" i="1" smtClean="0">
                        <a:latin typeface="Cambria Math" panose="02040503050406030204" pitchFamily="18" charset="0"/>
                      </a:rPr>
                      <m:t>𝐸</m:t>
                    </m:r>
                  </m:oMath>
                </a14:m>
                <a:r>
                  <a:rPr lang="en-US" sz="2000" dirty="0"/>
                  <a:t>, humans are capable of extremely sophisticated learning. For example:</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US" sz="2000" dirty="0">
                    <a:solidFill>
                      <a:srgbClr val="FFFF00"/>
                    </a:solidFill>
                    <a:latin typeface="Calibri" panose="020F0502020204030204" pitchFamily="34" charset="0"/>
                    <a:cs typeface="Calibri" panose="020F0502020204030204" pitchFamily="34" charset="0"/>
                  </a:rPr>
                  <a:t>Humans are capable of accurately,</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GB" sz="2000" b="0" strike="noStrike" spc="-1" dirty="0">
                    <a:latin typeface="+mn-lt"/>
                  </a:rPr>
                  <a:t>Clustering. When </a:t>
                </a:r>
                <a:r>
                  <a:rPr lang="en-US" sz="2000" b="0" strike="noStrike" spc="-1" dirty="0">
                    <a:latin typeface="+mn-lt"/>
                  </a:rPr>
                  <a:t>g</a:t>
                </a:r>
                <a:r>
                  <a:rPr lang="en-US" sz="2000" dirty="0"/>
                  <a:t>iven a few examples of different types of animal, we are able to group them together in different ways. </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GB" sz="2000" b="0" strike="noStrike" spc="-1" dirty="0">
                    <a:latin typeface="+mn-lt"/>
                  </a:rPr>
                  <a:t>Classifying. </a:t>
                </a:r>
                <a:r>
                  <a:rPr lang="en-US" sz="2000" dirty="0"/>
                  <a:t>We are able to classify unseen animals  as for example, a mammal or a bird. </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US" sz="2000" dirty="0"/>
                  <a:t>We can make predictions based on our past experiences, for example, it’s unlikely to rain when it’s sunny out. </a:t>
                </a:r>
              </a:p>
              <a:p>
                <a:pPr>
                  <a:defRPr sz="1600"/>
                </a:pPr>
                <a:endParaRPr lang="en-US" sz="2000" dirty="0"/>
              </a:p>
              <a:p>
                <a:pPr>
                  <a:defRPr sz="1600"/>
                </a:pPr>
                <a:r>
                  <a:rPr lang="en-US" sz="2000" dirty="0"/>
                  <a:t>Such sophisticated learning is only possible due to the feedback we receive during our lives. If this feedback is inaccurate, or poor quality, so too will be our decision making. This seems obvious to say, but a good education, which in principle involves receiving high quality feedback, generally makes individuals better decision makers.</a:t>
                </a:r>
              </a:p>
              <a:p>
                <a:pPr>
                  <a:lnSpc>
                    <a:spcPct val="100000"/>
                  </a:lnSpc>
                </a:pPr>
                <a:endParaRPr lang="en-GB" sz="2000" b="0" strike="noStrike" spc="-1" dirty="0">
                  <a:latin typeface="Arial"/>
                </a:endParaRPr>
              </a:p>
            </p:txBody>
          </p:sp>
        </mc:Choice>
        <mc:Fallback xmlns="">
          <p:sp>
            <p:nvSpPr>
              <p:cNvPr id="1007" name="PlaceHolder 2"/>
              <p:cNvSpPr>
                <a:spLocks noGrp="1"/>
              </p:cNvSpPr>
              <p:nvPr>
                <p:ph type="body"/>
              </p:nvPr>
            </p:nvSpPr>
            <p:spPr>
              <a:xfrm>
                <a:off x="685800" y="4343400"/>
                <a:ext cx="5486040" cy="4114440"/>
              </a:xfrm>
              <a:prstGeom prst="rect">
                <a:avLst/>
              </a:prstGeom>
            </p:spPr>
            <p:txBody>
              <a:bodyPr tIns="91440" bIns="91440"/>
              <a:lstStyle/>
              <a:p>
                <a:pPr marL="0" marR="0" lvl="0" indent="0" algn="l" defTabSz="914400" rtl="0" eaLnBrk="1" fontAlgn="auto" latinLnBrk="0" hangingPunct="1">
                  <a:lnSpc>
                    <a:spcPct val="100000"/>
                  </a:lnSpc>
                  <a:spcBef>
                    <a:spcPts val="0"/>
                  </a:spcBef>
                  <a:spcAft>
                    <a:spcPts val="0"/>
                  </a:spcAft>
                  <a:buClrTx/>
                  <a:buSzTx/>
                  <a:buFontTx/>
                  <a:buNone/>
                  <a:tabLst/>
                  <a:defRPr sz="1600"/>
                </a:pPr>
                <a:r>
                  <a:rPr lang="en-GB" sz="2000" b="1" u="sng" strike="noStrike" spc="-1">
                    <a:latin typeface="Calibri" panose="020F0502020204030204" pitchFamily="34" charset="0"/>
                    <a:cs typeface="Calibri" panose="020F0502020204030204" pitchFamily="34" charset="0"/>
                  </a:rPr>
                  <a:t>Slide 12</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sz="2000" b="0" strike="noStrike" spc="-1">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US" sz="2000"/>
                  <a:t>Using our experience set </a:t>
                </a:r>
                <a:r>
                  <a:rPr lang="en-US" sz="2000" i="0">
                    <a:latin typeface="Cambria Math" panose="02040503050406030204" pitchFamily="18" charset="0"/>
                  </a:rPr>
                  <a:t>𝐸</a:t>
                </a:r>
                <a:r>
                  <a:rPr lang="en-US" sz="2000"/>
                  <a:t>, humans are capable of extremely sophisticated learning. For example:</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sz="2000" b="0" strike="noStrike" spc="-1">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GB" sz="2000" b="0" strike="noStrike" spc="-1">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sz="2000" b="0" strike="noStrike" spc="-1">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US" sz="2000">
                    <a:solidFill>
                      <a:srgbClr val="FFFF00"/>
                    </a:solidFill>
                    <a:latin typeface="Calibri" panose="020F0502020204030204" pitchFamily="34" charset="0"/>
                    <a:cs typeface="Calibri" panose="020F0502020204030204" pitchFamily="34" charset="0"/>
                  </a:rPr>
                  <a:t>Humans are capable of accurately,</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sz="2000" b="0" strike="noStrike" spc="-1">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GB" sz="2000" b="0" strike="noStrike" spc="-1">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sz="2000" b="0" strike="noStrike" spc="-1">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GB" sz="2000" b="0" strike="noStrike" spc="-1">
                    <a:latin typeface="+mn-lt"/>
                  </a:rPr>
                  <a:t>Clustering. So when </a:t>
                </a:r>
                <a:r>
                  <a:rPr lang="en-US" sz="2000" b="0" strike="noStrike" spc="-1">
                    <a:latin typeface="+mn-lt"/>
                  </a:rPr>
                  <a:t>g</a:t>
                </a:r>
                <a:r>
                  <a:rPr lang="en-US" sz="2000"/>
                  <a:t>iven a few examples of different types of animal, we are able to group them together in different ways. </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sz="2000" b="0" strike="noStrike" spc="-1">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GB" sz="2000" b="0" strike="noStrike" spc="-1">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sz="2000" b="0" strike="noStrike" spc="-1">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GB" sz="2000" b="0" strike="noStrike" spc="-1">
                    <a:latin typeface="+mn-lt"/>
                  </a:rPr>
                  <a:t>Classifying. </a:t>
                </a:r>
                <a:r>
                  <a:rPr lang="en-US" sz="2000"/>
                  <a:t>We are able to classify unseen animals  as for example, a mammal or a bird. </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sz="2000" b="0" strike="noStrike" spc="-1">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GB" sz="2000" b="0" strike="noStrike" spc="-1">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sz="2000" b="0" strike="noStrike" spc="-1">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US" sz="2000"/>
                  <a:t>We can make predictions based on our past experiences, for example, it’s unlikely to rain when it’s sunny out. </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sz="2000" b="0" strike="noStrike" spc="-1">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GB" sz="2000" b="0" strike="noStrike" spc="-1">
                    <a:latin typeface="+mn-lt"/>
                  </a:rPr>
                  <a:t>Click</a:t>
                </a:r>
              </a:p>
              <a:p>
                <a:pPr>
                  <a:defRPr sz="1600"/>
                </a:pPr>
                <a:endParaRPr lang="en-US" sz="2000"/>
              </a:p>
              <a:p>
                <a:pPr>
                  <a:defRPr sz="1600"/>
                </a:pPr>
                <a:r>
                  <a:rPr lang="en-US" sz="2000"/>
                  <a:t>Such sophisticated learning is only possible due to the feedback we receive during our lives. If this feedback is inaccurate, or poor quality, so too will be our decision making. This seems obvious to say, but a good education, which in principle involves receiving high quality feedback, generally makes individuals better decision makers.</a:t>
                </a:r>
              </a:p>
              <a:p>
                <a:pPr>
                  <a:lnSpc>
                    <a:spcPct val="100000"/>
                  </a:lnSpc>
                </a:pPr>
                <a:endParaRPr lang="en-GB" sz="2000" b="0" strike="noStrike" spc="-1">
                  <a:latin typeface="Arial"/>
                </a:endParaRPr>
              </a:p>
            </p:txBody>
          </p:sp>
        </mc:Fallback>
      </mc:AlternateContent>
    </p:spTree>
    <p:extLst>
      <p:ext uri="{BB962C8B-B14F-4D97-AF65-F5344CB8AC3E}">
        <p14:creationId xmlns:p14="http://schemas.microsoft.com/office/powerpoint/2010/main" val="4817069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mc:AlternateContent xmlns:mc="http://schemas.openxmlformats.org/markup-compatibility/2006" xmlns:a14="http://schemas.microsoft.com/office/drawing/2010/main">
        <mc:Choice Requires="a14">
          <p:sp>
            <p:nvSpPr>
              <p:cNvPr id="1007" name="PlaceHolder 2"/>
              <p:cNvSpPr>
                <a:spLocks noGrp="1"/>
              </p:cNvSpPr>
              <p:nvPr>
                <p:ph type="body"/>
              </p:nvPr>
            </p:nvSpPr>
            <p:spPr>
              <a:xfrm>
                <a:off x="685800" y="4343400"/>
                <a:ext cx="5486040" cy="4114440"/>
              </a:xfrm>
              <a:prstGeom prst="rect">
                <a:avLst/>
              </a:prstGeom>
            </p:spPr>
            <p:txBody>
              <a:bodyPr tIns="91440" bIns="91440"/>
              <a:lstStyle/>
              <a:p>
                <a:r>
                  <a:rPr lang="en-US" sz="1200" kern="1200" dirty="0">
                    <a:solidFill>
                      <a:schemeClr val="tx1"/>
                    </a:solidFill>
                    <a:effectLst/>
                    <a:latin typeface="+mn-lt"/>
                    <a:ea typeface="+mn-ea"/>
                    <a:cs typeface="+mn-cs"/>
                  </a:rPr>
                  <a:t>There are many different types of learning that enable us humans to perform these tasks,</a:t>
                </a:r>
                <a:endParaRPr lang="en-GB" sz="1200" kern="1200" dirty="0">
                  <a:solidFill>
                    <a:schemeClr val="tx1"/>
                  </a:solidFill>
                  <a:effectLst/>
                  <a:latin typeface="+mn-lt"/>
                  <a:ea typeface="+mn-ea"/>
                  <a:cs typeface="+mn-cs"/>
                </a:endParaRPr>
              </a:p>
              <a:p>
                <a:pPr>
                  <a:defRPr sz="1600"/>
                </a:pPr>
                <a:endParaRPr lang="en-US" sz="2000" dirty="0"/>
              </a:p>
              <a:p>
                <a:pPr>
                  <a:defRPr sz="1600"/>
                </a:pPr>
                <a:r>
                  <a:rPr lang="en-US" sz="2000" dirty="0"/>
                  <a:t>Learning via a teacher. This is known as “supervised” learning. It is called supervised learning, because the teacher supervises the student, providing them</a:t>
                </a:r>
                <a:r>
                  <a:rPr lang="en-US" sz="2000" baseline="0" dirty="0"/>
                  <a:t> with </a:t>
                </a:r>
                <a:r>
                  <a:rPr lang="en-US" sz="2000" dirty="0"/>
                  <a:t>valuable feedback. In this example, we’re given some labelled examples of birds and mammals in the experience set </a:t>
                </a:r>
                <a14:m>
                  <m:oMath xmlns:m="http://schemas.openxmlformats.org/officeDocument/2006/math">
                    <m:r>
                      <a:rPr lang="en-US" sz="2000" i="1" dirty="0" smtClean="0">
                        <a:latin typeface="Cambria Math" panose="02040503050406030204" pitchFamily="18" charset="0"/>
                      </a:rPr>
                      <m:t>𝐸</m:t>
                    </m:r>
                  </m:oMath>
                </a14:m>
                <a:r>
                  <a:rPr lang="en-US" sz="2000" dirty="0"/>
                  <a:t>. Then we’re asked to correctly assign a set of unknown animals to their correct class group – either mammals or birds. This is a supervised learning task.</a:t>
                </a:r>
              </a:p>
              <a:p>
                <a:pPr>
                  <a:defRPr sz="1600"/>
                </a:pPr>
                <a:endParaRPr lang="en-US" sz="2000" dirty="0"/>
              </a:p>
              <a:p>
                <a:pPr>
                  <a:defRPr sz="1600"/>
                </a:pPr>
                <a:r>
                  <a:rPr lang="en-US" sz="2000" dirty="0"/>
                  <a:t>Supervised learning is only possible when we have labelled datasets.</a:t>
                </a:r>
              </a:p>
              <a:p>
                <a:pPr>
                  <a:defRPr sz="1600"/>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sz="1600"/>
                </a:pPr>
                <a:r>
                  <a:rPr lang="en-US" sz="2000" dirty="0">
                    <a:solidFill>
                      <a:srgbClr val="FFFF00"/>
                    </a:solidFill>
                    <a:latin typeface="Calibri" panose="020F0502020204030204" pitchFamily="34" charset="0"/>
                    <a:cs typeface="Calibri" panose="020F0502020204030204" pitchFamily="34" charset="0"/>
                  </a:rPr>
                  <a:t>It is possible to acquire knowledge from a mix of independent learning and teacher led learning. This is called “semi-supervised” learning. </a:t>
                </a:r>
                <a:r>
                  <a:rPr lang="en-US" sz="2000" dirty="0"/>
                  <a:t>In this example, we’re given some labelled examples of</a:t>
                </a:r>
                <a:r>
                  <a:rPr lang="en-US" sz="2000" baseline="0" dirty="0"/>
                  <a:t> </a:t>
                </a:r>
                <a:r>
                  <a:rPr lang="en-US" sz="2000" dirty="0"/>
                  <a:t>mammals in the experience set </a:t>
                </a:r>
                <a14:m>
                  <m:oMath xmlns:m="http://schemas.openxmlformats.org/officeDocument/2006/math">
                    <m:r>
                      <a:rPr lang="en-US" sz="2000" i="1" dirty="0" smtClean="0">
                        <a:latin typeface="Cambria Math" panose="02040503050406030204" pitchFamily="18" charset="0"/>
                      </a:rPr>
                      <m:t>𝐸</m:t>
                    </m:r>
                  </m:oMath>
                </a14:m>
                <a:r>
                  <a:rPr lang="en-US" sz="2000" dirty="0"/>
                  <a:t>. Then we’re asked to correctly assign a set of unknown animals to their correct class group – either mammals or birds. I</a:t>
                </a:r>
                <a:r>
                  <a:rPr lang="en-US" sz="2000" baseline="0" dirty="0"/>
                  <a:t>n this instance we don’t know what birds are, but that’s ok. We can use what we know about mammals to separate the animals into two groups accurately.</a:t>
                </a:r>
              </a:p>
              <a:p>
                <a:pPr>
                  <a:defRPr sz="1600"/>
                </a:pPr>
                <a:endParaRPr lang="en-US" sz="2000" dirty="0"/>
              </a:p>
              <a:p>
                <a:pPr>
                  <a:defRPr sz="1600"/>
                </a:pPr>
                <a:r>
                  <a:rPr lang="en-US" sz="2000" dirty="0"/>
                  <a:t>Semi-supervised learning is possible when we have partially-labelled datasets.</a:t>
                </a:r>
              </a:p>
              <a:p>
                <a:pPr>
                  <a:defRPr sz="1600"/>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sz="1600"/>
                </a:pPr>
                <a:r>
                  <a:rPr lang="en-US" sz="2000" dirty="0"/>
                  <a:t>Then there is “unsupervised” learning. Here learning is done via trial and error, without feedback from any oracle. In this example, we’re given animals in the experience set </a:t>
                </a:r>
                <a14:m>
                  <m:oMath xmlns:m="http://schemas.openxmlformats.org/officeDocument/2006/math">
                    <m:r>
                      <a:rPr lang="en-US" sz="2000" i="1" dirty="0" smtClean="0">
                        <a:latin typeface="Cambria Math" panose="02040503050406030204" pitchFamily="18" charset="0"/>
                      </a:rPr>
                      <m:t>𝐸</m:t>
                    </m:r>
                  </m:oMath>
                </a14:m>
                <a:r>
                  <a:rPr lang="en-US" sz="2000" dirty="0"/>
                  <a:t>, but there are no labels. There</a:t>
                </a:r>
                <a:r>
                  <a:rPr lang="en-US" sz="2000" baseline="0" dirty="0"/>
                  <a:t>fore we don’t know what a mammal is, or what a bird is. Nonetheless, </a:t>
                </a:r>
                <a:r>
                  <a:rPr lang="en-US" sz="2000" dirty="0"/>
                  <a:t>we’re again asked to correctly assign a set of unknown animals to their correct class group – either mammals or birds. To</a:t>
                </a:r>
                <a:r>
                  <a:rPr lang="en-US" sz="2000" baseline="0" dirty="0"/>
                  <a:t> solve this problem, we can use the inherent structure of the data, to self separate it into groups. For instance, most mammals are larger than birds.  Thus mammals generally have higher mass. This means we can separate on a feature like mass in this instance. However, that feature may not work, if all the unknown mammals are field mice, and all the unknown birds are Ostriches or Emus.</a:t>
                </a:r>
              </a:p>
              <a:p>
                <a:pPr>
                  <a:defRPr sz="1600"/>
                </a:pPr>
                <a:endParaRPr lang="en-US" sz="2000" dirty="0"/>
              </a:p>
              <a:p>
                <a:pPr>
                  <a:defRPr sz="1600"/>
                </a:pPr>
                <a:r>
                  <a:rPr lang="en-US" sz="2000" dirty="0"/>
                  <a:t>Unsupervised learning is possible when we have unlabeled datasets.</a:t>
                </a:r>
              </a:p>
              <a:p>
                <a:pPr>
                  <a:defRPr sz="1600"/>
                </a:pPr>
                <a:endParaRPr lang="en-US" sz="2000" dirty="0"/>
              </a:p>
              <a:p>
                <a:pPr>
                  <a:defRPr sz="1600"/>
                </a:pPr>
                <a:r>
                  <a:rPr lang="en-US" sz="2000" dirty="0"/>
                  <a:t>It is often the case that the type of data available to us, dictates the learning that is possible.</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US" sz="2000" baseline="0" dirty="0"/>
              </a:p>
              <a:p>
                <a:pPr>
                  <a:defRPr sz="1600"/>
                </a:pPr>
                <a:endParaRPr lang="en-US" sz="2000" dirty="0"/>
              </a:p>
              <a:p>
                <a:pPr>
                  <a:defRPr sz="1600"/>
                </a:pPr>
                <a:endParaRPr lang="en-US" sz="2000" dirty="0"/>
              </a:p>
              <a:p>
                <a:pPr>
                  <a:lnSpc>
                    <a:spcPct val="100000"/>
                  </a:lnSpc>
                </a:pPr>
                <a:endParaRPr lang="en-GB" sz="2000" b="0" strike="noStrike" spc="-1" dirty="0">
                  <a:latin typeface="Arial"/>
                </a:endParaRPr>
              </a:p>
            </p:txBody>
          </p:sp>
        </mc:Choice>
        <mc:Fallback xmlns="">
          <p:sp>
            <p:nvSpPr>
              <p:cNvPr id="1007" name="PlaceHolder 2"/>
              <p:cNvSpPr>
                <a:spLocks noGrp="1"/>
              </p:cNvSpPr>
              <p:nvPr>
                <p:ph type="body"/>
              </p:nvPr>
            </p:nvSpPr>
            <p:spPr>
              <a:xfrm>
                <a:off x="685800" y="4343400"/>
                <a:ext cx="5486040" cy="4114440"/>
              </a:xfrm>
              <a:prstGeom prst="rect">
                <a:avLst/>
              </a:prstGeom>
            </p:spPr>
            <p:txBody>
              <a:bodyPr tIns="91440" bIns="91440"/>
              <a:lstStyle/>
              <a:p>
                <a:pPr marL="0" marR="0" lvl="0" indent="0" algn="l" defTabSz="914400" rtl="0" eaLnBrk="1" fontAlgn="auto" latinLnBrk="0" hangingPunct="1">
                  <a:lnSpc>
                    <a:spcPct val="100000"/>
                  </a:lnSpc>
                  <a:spcBef>
                    <a:spcPts val="0"/>
                  </a:spcBef>
                  <a:spcAft>
                    <a:spcPts val="0"/>
                  </a:spcAft>
                  <a:buClrTx/>
                  <a:buSzTx/>
                  <a:buFontTx/>
                  <a:buNone/>
                  <a:tabLst/>
                  <a:defRPr sz="1600"/>
                </a:pPr>
                <a:r>
                  <a:rPr lang="en-GB" sz="2000" b="1" u="sng" strike="noStrike" spc="-1" dirty="0">
                    <a:latin typeface="Calibri" panose="020F0502020204030204" pitchFamily="34" charset="0"/>
                    <a:cs typeface="Calibri" panose="020F0502020204030204" pitchFamily="34" charset="0"/>
                  </a:rPr>
                  <a:t>Slide 13</a:t>
                </a:r>
              </a:p>
              <a:p>
                <a:pPr>
                  <a:defRPr sz="1600"/>
                </a:pPr>
                <a:endParaRPr lang="en-US" sz="2000" dirty="0"/>
              </a:p>
              <a:p>
                <a:pPr>
                  <a:defRPr sz="1600"/>
                </a:pPr>
                <a:r>
                  <a:rPr lang="en-US" sz="2000" dirty="0"/>
                  <a:t>There are many different types of learning that enables humans to perform these tasks,</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sz="1600"/>
                </a:pPr>
                <a:r>
                  <a:rPr lang="en-GB" sz="2000" b="0" strike="noStrike" spc="-1" dirty="0">
                    <a:latin typeface="+mn-lt"/>
                  </a:rPr>
                  <a:t>Click</a:t>
                </a:r>
              </a:p>
              <a:p>
                <a:pPr>
                  <a:defRPr sz="1600"/>
                </a:pPr>
                <a:endParaRPr lang="en-US" sz="2000" dirty="0"/>
              </a:p>
              <a:p>
                <a:pPr>
                  <a:defRPr sz="1600"/>
                </a:pPr>
                <a:r>
                  <a:rPr lang="en-US" sz="2000" dirty="0"/>
                  <a:t>Learning via a teacher. This is known as “supervised” learning. It is called supervised learning, because the teacher supervises the student, providing them</a:t>
                </a:r>
                <a:r>
                  <a:rPr lang="en-US" sz="2000" baseline="0" dirty="0"/>
                  <a:t> with </a:t>
                </a:r>
                <a:r>
                  <a:rPr lang="en-US" sz="2000" dirty="0"/>
                  <a:t>valuable feedback. In this example, we’re given some labelled examples of birds and mammals in the experience set </a:t>
                </a:r>
                <a:r>
                  <a:rPr lang="en-US" sz="2000" i="0" dirty="0">
                    <a:latin typeface="Cambria Math" panose="02040503050406030204" pitchFamily="18" charset="0"/>
                  </a:rPr>
                  <a:t>𝐸</a:t>
                </a:r>
                <a:r>
                  <a:rPr lang="en-US" sz="2000" dirty="0"/>
                  <a:t>. Then we’re asked to correctly assign a set of unknown animals to their correct class group – either mammals or birds. This is a supervised learning task.</a:t>
                </a:r>
              </a:p>
              <a:p>
                <a:pPr>
                  <a:defRPr sz="1600"/>
                </a:pPr>
                <a:endParaRPr lang="en-US" sz="2000" dirty="0"/>
              </a:p>
              <a:p>
                <a:pPr>
                  <a:defRPr sz="1600"/>
                </a:pPr>
                <a:r>
                  <a:rPr lang="en-US" sz="2000" dirty="0"/>
                  <a:t>Click</a:t>
                </a:r>
              </a:p>
              <a:p>
                <a:pPr>
                  <a:defRPr sz="1600"/>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sz="1600"/>
                </a:pPr>
                <a:r>
                  <a:rPr lang="en-US" sz="2000" dirty="0">
                    <a:solidFill>
                      <a:srgbClr val="FFFF00"/>
                    </a:solidFill>
                    <a:latin typeface="Calibri" panose="020F0502020204030204" pitchFamily="34" charset="0"/>
                    <a:cs typeface="Calibri" panose="020F0502020204030204" pitchFamily="34" charset="0"/>
                  </a:rPr>
                  <a:t>It is possible to acquire knowledge from a mix of independent learning and teacher led learning. This is called “semi-supervised” learning. </a:t>
                </a:r>
                <a:r>
                  <a:rPr lang="en-US" sz="2000" dirty="0"/>
                  <a:t>In this example, we’re given some labelled examples of</a:t>
                </a:r>
                <a:r>
                  <a:rPr lang="en-US" sz="2000" baseline="0" dirty="0"/>
                  <a:t> </a:t>
                </a:r>
                <a:r>
                  <a:rPr lang="en-US" sz="2000" dirty="0"/>
                  <a:t>mammals in the experience set </a:t>
                </a:r>
                <a:r>
                  <a:rPr lang="en-US" sz="2000" i="0" dirty="0">
                    <a:latin typeface="Cambria Math" panose="02040503050406030204" pitchFamily="18" charset="0"/>
                  </a:rPr>
                  <a:t>𝐸</a:t>
                </a:r>
                <a:r>
                  <a:rPr lang="en-US" sz="2000" dirty="0"/>
                  <a:t>. Then we’re asked to correctly assign a set of unknown animals to their correct class group – either mammals or birds. I</a:t>
                </a:r>
                <a:r>
                  <a:rPr lang="en-US" sz="2000" baseline="0" dirty="0"/>
                  <a:t>n this instance we don’t know what birds are, but that’s ok. We can use what we know about mammals to separate the animals into two groups accurately.</a:t>
                </a:r>
                <a:endParaRPr lang="en-US" sz="2000" dirty="0"/>
              </a:p>
              <a:p>
                <a:pPr>
                  <a:defRPr sz="1600"/>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sz="1600"/>
                </a:pPr>
                <a:r>
                  <a:rPr lang="en-GB" sz="2000" b="0" strike="noStrike" spc="-1" dirty="0">
                    <a:latin typeface="+mn-lt"/>
                  </a:rPr>
                  <a:t>Click</a:t>
                </a:r>
              </a:p>
              <a:p>
                <a:pPr>
                  <a:defRPr sz="1600"/>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sz="1600"/>
                </a:pPr>
                <a:r>
                  <a:rPr lang="en-US" sz="2000" dirty="0"/>
                  <a:t>Then there is “unsupervised” learning. Here learning is done via trial and error, without feedback from any oracle. In this example, we’re given animals in the experience set </a:t>
                </a:r>
                <a:r>
                  <a:rPr lang="en-US" sz="2000" i="0" dirty="0">
                    <a:latin typeface="Cambria Math" panose="02040503050406030204" pitchFamily="18" charset="0"/>
                  </a:rPr>
                  <a:t>𝐸</a:t>
                </a:r>
                <a:r>
                  <a:rPr lang="en-US" sz="2000" dirty="0"/>
                  <a:t>, but there are no labels. There</a:t>
                </a:r>
                <a:r>
                  <a:rPr lang="en-US" sz="2000" baseline="0" dirty="0"/>
                  <a:t>fore we don’t know what a mammal is, or what a bird is. Nonetheless, </a:t>
                </a:r>
                <a:r>
                  <a:rPr lang="en-US" sz="2000" dirty="0"/>
                  <a:t>we’re again asked to correctly assign a set of unknown animals to their correct class group – either mammals or birds. To</a:t>
                </a:r>
                <a:r>
                  <a:rPr lang="en-US" sz="2000" baseline="0" dirty="0"/>
                  <a:t> solve this problem, we can use the inherent structure of the data, to self separate it into groups. For instance, most mammals are larger than birds.  Thus mammals generally have higher mass. This means we can separate on a feature like mass in this instance. However, that feature may not work, if all the unknown mammals are field mice, and all the unknown birds are Ostriches or Emus.</a:t>
                </a:r>
              </a:p>
              <a:p>
                <a:pPr>
                  <a:defRPr sz="1600"/>
                </a:pPr>
                <a:endParaRPr lang="en-US" sz="2000" dirty="0"/>
              </a:p>
              <a:p>
                <a:pPr>
                  <a:defRPr sz="1600"/>
                </a:pPr>
                <a:endParaRPr lang="en-US" sz="2000" dirty="0"/>
              </a:p>
              <a:p>
                <a:pPr>
                  <a:lnSpc>
                    <a:spcPct val="100000"/>
                  </a:lnSpc>
                </a:pPr>
                <a:endParaRPr lang="en-GB" sz="2000" b="0" strike="noStrike" spc="-1" dirty="0">
                  <a:latin typeface="Arial"/>
                </a:endParaRPr>
              </a:p>
            </p:txBody>
          </p:sp>
        </mc:Fallback>
      </mc:AlternateContent>
    </p:spTree>
    <p:extLst>
      <p:ext uri="{BB962C8B-B14F-4D97-AF65-F5344CB8AC3E}">
        <p14:creationId xmlns:p14="http://schemas.microsoft.com/office/powerpoint/2010/main" val="7733500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p:sp>
        <p:nvSpPr>
          <p:cNvPr id="1007" name="PlaceHolder 2"/>
          <p:cNvSpPr>
            <a:spLocks noGrp="1"/>
          </p:cNvSpPr>
          <p:nvPr>
            <p:ph type="body"/>
          </p:nvPr>
        </p:nvSpPr>
        <p:spPr>
          <a:xfrm>
            <a:off x="685800" y="4343400"/>
            <a:ext cx="5486040" cy="4114440"/>
          </a:xfrm>
          <a:prstGeom prst="rect">
            <a:avLst/>
          </a:prstGeom>
        </p:spPr>
        <p:txBody>
          <a:bodyPr tIns="91440" bIns="91440"/>
          <a:lstStyle/>
          <a:p>
            <a:pPr marL="0" marR="0" lvl="0" indent="0" algn="l" defTabSz="914400" rtl="0" eaLnBrk="1" fontAlgn="auto" latinLnBrk="0" hangingPunct="1">
              <a:lnSpc>
                <a:spcPct val="100000"/>
              </a:lnSpc>
              <a:spcBef>
                <a:spcPts val="0"/>
              </a:spcBef>
              <a:spcAft>
                <a:spcPts val="0"/>
              </a:spcAft>
              <a:buClrTx/>
              <a:buSzTx/>
              <a:buFontTx/>
              <a:buNone/>
              <a:tabLst/>
              <a:defRPr sz="1600"/>
            </a:pPr>
            <a:r>
              <a:rPr lang="en-US" sz="2000" dirty="0">
                <a:solidFill>
                  <a:srgbClr val="FFFF00"/>
                </a:solidFill>
                <a:latin typeface="Calibri" panose="020F0502020204030204" pitchFamily="34" charset="0"/>
                <a:cs typeface="Calibri" panose="020F0502020204030204" pitchFamily="34" charset="0"/>
              </a:rPr>
              <a:t>These sorts of problems are “binary” classification tasks.</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US" sz="2000" dirty="0">
                <a:solidFill>
                  <a:srgbClr val="FFFF00"/>
                </a:solidFill>
                <a:latin typeface="Calibri"/>
                <a:cs typeface="Calibri"/>
              </a:rPr>
              <a:t>They are called binary, as there are two potential classification options. In this case mammal or bird.</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US" sz="2000" dirty="0">
                <a:solidFill>
                  <a:srgbClr val="FFFF00"/>
                </a:solidFill>
                <a:latin typeface="Calibri"/>
                <a:cs typeface="Calibri"/>
              </a:rPr>
              <a:t>Such classification tasks are everywhere, and we do them every day. We classify the weather as likely to rain or not, and pick up an umbrella if needed. We Classify the faces of people we see into people we know, and those we don’t. </a:t>
            </a:r>
          </a:p>
          <a:p>
            <a:pPr>
              <a:lnSpc>
                <a:spcPct val="100000"/>
              </a:lnSpc>
            </a:pPr>
            <a:endParaRPr lang="en-GB" sz="2000" b="1" i="1"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GB" sz="2000" b="0" strike="noStrike" spc="-1" dirty="0">
                <a:latin typeface="+mn-lt"/>
              </a:rPr>
              <a:t>We complete these tasks effortlessly. Yet to </a:t>
            </a:r>
            <a:r>
              <a:rPr lang="en-US" sz="2000" dirty="0">
                <a:solidFill>
                  <a:srgbClr val="FFFF00"/>
                </a:solidFill>
                <a:latin typeface="Calibri" panose="020F0502020204030204" pitchFamily="34" charset="0"/>
                <a:cs typeface="Calibri" panose="020F0502020204030204" pitchFamily="34" charset="0"/>
              </a:rPr>
              <a:t>complete them we make predictions almost without conscious thought. </a:t>
            </a:r>
          </a:p>
          <a:p>
            <a:pPr marL="0" marR="0" lvl="0" indent="0" algn="l" defTabSz="914400" rtl="0" eaLnBrk="1" fontAlgn="auto" latinLnBrk="0" hangingPunct="1">
              <a:lnSpc>
                <a:spcPct val="100000"/>
              </a:lnSpc>
              <a:spcBef>
                <a:spcPts val="0"/>
              </a:spcBef>
              <a:spcAft>
                <a:spcPts val="0"/>
              </a:spcAft>
              <a:buClrTx/>
              <a:buSzTx/>
              <a:buFontTx/>
              <a:buNone/>
              <a:tabLst/>
              <a:defRPr sz="1600"/>
            </a:pPr>
            <a:r>
              <a:rPr lang="en-GB" sz="2000" b="0" strike="noStrike" spc="-1" dirty="0">
                <a:latin typeface="+mn-lt"/>
              </a:rPr>
              <a:t> </a:t>
            </a:r>
            <a:endParaRPr lang="en-US" sz="2000" dirty="0"/>
          </a:p>
          <a:p>
            <a:pPr>
              <a:defRPr sz="1600"/>
            </a:pPr>
            <a:r>
              <a:rPr lang="en-US" sz="2000" dirty="0"/>
              <a:t>Classification problems in the real-world are usually far more complex than those presented here. For example there may be more than 2 potential classes to predict. </a:t>
            </a:r>
          </a:p>
          <a:p>
            <a:pPr>
              <a:lnSpc>
                <a:spcPct val="100000"/>
              </a:lnSpc>
            </a:pPr>
            <a:endParaRPr lang="en-GB" sz="2000" b="1" i="1" strike="noStrike" spc="-1" dirty="0">
              <a:latin typeface="+mn-lt"/>
            </a:endParaRPr>
          </a:p>
          <a:p>
            <a:pPr>
              <a:defRPr sz="1600"/>
            </a:pPr>
            <a:r>
              <a:rPr lang="en-US" sz="2000" dirty="0"/>
              <a:t>These are known as multi-class problems. Let’s try one.</a:t>
            </a:r>
          </a:p>
        </p:txBody>
      </p:sp>
    </p:spTree>
    <p:extLst>
      <p:ext uri="{BB962C8B-B14F-4D97-AF65-F5344CB8AC3E}">
        <p14:creationId xmlns:p14="http://schemas.microsoft.com/office/powerpoint/2010/main" val="12410239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p:sp>
        <p:nvSpPr>
          <p:cNvPr id="1007" name="PlaceHolder 2"/>
          <p:cNvSpPr>
            <a:spLocks noGrp="1"/>
          </p:cNvSpPr>
          <p:nvPr>
            <p:ph type="body"/>
          </p:nvPr>
        </p:nvSpPr>
        <p:spPr>
          <a:xfrm>
            <a:off x="685800" y="4343400"/>
            <a:ext cx="5486040" cy="4114440"/>
          </a:xfrm>
          <a:prstGeom prst="rect">
            <a:avLst/>
          </a:prstGeom>
        </p:spPr>
        <p:txBody>
          <a:bodyPr tIns="91440" bIns="91440"/>
          <a:lstStyle/>
          <a:p>
            <a:pPr marL="0" marR="0" lvl="0" indent="0" algn="l" defTabSz="914400" rtl="0" eaLnBrk="1" fontAlgn="auto" latinLnBrk="0" hangingPunct="1">
              <a:lnSpc>
                <a:spcPct val="100000"/>
              </a:lnSpc>
              <a:spcBef>
                <a:spcPts val="0"/>
              </a:spcBef>
              <a:spcAft>
                <a:spcPts val="0"/>
              </a:spcAft>
              <a:buClrTx/>
              <a:buSzTx/>
              <a:buFontTx/>
              <a:buNone/>
              <a:tabLst/>
              <a:defRPr sz="1600"/>
            </a:pPr>
            <a:r>
              <a:rPr lang="en-US" sz="2000" dirty="0"/>
              <a:t>Lets test your own decision making. There are five animal families summarized on this slide, using the image of their most famous member. There is the Feline family, in the top left image, </a:t>
            </a:r>
            <a:r>
              <a:rPr lang="en-US" sz="2000" dirty="0" err="1"/>
              <a:t>Lutrinae</a:t>
            </a:r>
            <a:r>
              <a:rPr lang="en-US" sz="2000" dirty="0"/>
              <a:t> family in the middle left image (this family includes animals like the Weasel, Otter, and badger relative). The Canine </a:t>
            </a:r>
            <a:r>
              <a:rPr lang="en-US" sz="2000" dirty="0" err="1"/>
              <a:t>famile</a:t>
            </a:r>
            <a:r>
              <a:rPr lang="en-US" sz="2000" dirty="0"/>
              <a:t> is in the bottom left image, the Mongoose family in the top right image, and finally the Viverridae family (which includes Civets) in the bottom right image.</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sz="1600"/>
            </a:pPr>
            <a:r>
              <a:rPr lang="en-US" sz="2000" dirty="0"/>
              <a:t>The question is this:</a:t>
            </a:r>
          </a:p>
          <a:p>
            <a:pPr>
              <a:defRPr sz="1600"/>
            </a:pPr>
            <a:endParaRPr lang="en-US" sz="2000" dirty="0"/>
          </a:p>
          <a:p>
            <a:pPr>
              <a:defRPr sz="1600"/>
            </a:pPr>
            <a:r>
              <a:rPr lang="en-US" sz="2000" dirty="0"/>
              <a:t>Can you tell me which family of creatures this animal is most closely related to? This will only work if you haven’t seen it before….</a:t>
            </a:r>
          </a:p>
          <a:p>
            <a:pPr>
              <a:defRPr sz="1600"/>
            </a:pPr>
            <a:endParaRPr lang="en-US" sz="2000" dirty="0"/>
          </a:p>
          <a:p>
            <a:pPr>
              <a:defRPr sz="1600"/>
            </a:pPr>
            <a:r>
              <a:rPr lang="en-US" sz="2000" dirty="0"/>
              <a:t>Is it a,</a:t>
            </a:r>
          </a:p>
          <a:p>
            <a:pPr>
              <a:defRPr sz="1600"/>
            </a:pPr>
            <a:endParaRPr lang="en-US" sz="2000" dirty="0"/>
          </a:p>
          <a:p>
            <a:pPr marL="228599" indent="-228599">
              <a:buSzPct val="100000"/>
              <a:buChar char="•"/>
              <a:defRPr sz="1600"/>
            </a:pPr>
            <a:r>
              <a:rPr lang="en-US" sz="2000" dirty="0"/>
              <a:t>Canine?</a:t>
            </a:r>
          </a:p>
          <a:p>
            <a:pPr marL="228599" indent="-228599">
              <a:buSzPct val="100000"/>
              <a:buChar char="•"/>
              <a:defRPr sz="1600"/>
            </a:pPr>
            <a:r>
              <a:rPr lang="en-US" sz="2000" dirty="0"/>
              <a:t>Feline?</a:t>
            </a:r>
          </a:p>
          <a:p>
            <a:pPr marL="228599" indent="-228599">
              <a:buSzPct val="100000"/>
              <a:buChar char="•"/>
              <a:defRPr sz="1600"/>
            </a:pPr>
            <a:r>
              <a:rPr lang="en-US" sz="2000" dirty="0" err="1"/>
              <a:t>Lutrinae</a:t>
            </a:r>
            <a:r>
              <a:rPr lang="en-US" sz="2000" dirty="0"/>
              <a:t>?</a:t>
            </a:r>
          </a:p>
          <a:p>
            <a:pPr marL="228599" indent="-228599">
              <a:buSzPct val="100000"/>
              <a:buChar char="•"/>
              <a:defRPr sz="1600"/>
            </a:pPr>
            <a:r>
              <a:rPr lang="en-US" sz="2000" dirty="0"/>
              <a:t>Viverridae?</a:t>
            </a:r>
          </a:p>
          <a:p>
            <a:pPr marL="228599" indent="-228599">
              <a:buSzPct val="100000"/>
              <a:buChar char="•"/>
              <a:defRPr sz="1600"/>
            </a:pPr>
            <a:r>
              <a:rPr lang="en-US" sz="2000" dirty="0"/>
              <a:t>Mongoose?</a:t>
            </a:r>
          </a:p>
          <a:p>
            <a:pPr>
              <a:defRPr sz="1600"/>
            </a:pPr>
            <a:endParaRPr lang="en-US" sz="2000" dirty="0"/>
          </a:p>
          <a:p>
            <a:pPr>
              <a:defRPr sz="1600"/>
            </a:pPr>
            <a:r>
              <a:rPr lang="en-US" sz="2000" dirty="0"/>
              <a:t>I imagine your currently searching your past experience, and looking for features in the image that will tell you what type of animal it is! </a:t>
            </a:r>
          </a:p>
          <a:p>
            <a:pPr>
              <a:defRPr sz="1600"/>
            </a:pPr>
            <a:endParaRPr lang="en-US" sz="2000" dirty="0"/>
          </a:p>
          <a:p>
            <a:pPr>
              <a:defRPr sz="1600"/>
            </a:pPr>
            <a:r>
              <a:rPr lang="en-US" sz="2000" dirty="0"/>
              <a:t>Well, this animal is a Fossa. It is a rare animal endemic to Madagascar. It’s most closely related to the Mongoose family, though appears very similar to Felines in most respects. If you answered correctly, then your past experience was sufficient for this task. If not, then your experience was lacking - but now you’ve learned via trial and error, so you’re unlikely to make this mistake again.</a:t>
            </a:r>
          </a:p>
          <a:p>
            <a:pPr>
              <a:defRPr sz="1600"/>
            </a:pPr>
            <a:endParaRPr lang="en-US" sz="2000" dirty="0"/>
          </a:p>
        </p:txBody>
      </p:sp>
    </p:spTree>
    <p:extLst>
      <p:ext uri="{BB962C8B-B14F-4D97-AF65-F5344CB8AC3E}">
        <p14:creationId xmlns:p14="http://schemas.microsoft.com/office/powerpoint/2010/main" val="21986479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p:sp>
        <p:nvSpPr>
          <p:cNvPr id="1007" name="PlaceHolder 2"/>
          <p:cNvSpPr>
            <a:spLocks noGrp="1"/>
          </p:cNvSpPr>
          <p:nvPr>
            <p:ph type="body"/>
          </p:nvPr>
        </p:nvSpPr>
        <p:spPr>
          <a:xfrm>
            <a:off x="685800" y="4343400"/>
            <a:ext cx="5486040" cy="4114440"/>
          </a:xfrm>
          <a:prstGeom prst="rect">
            <a:avLst/>
          </a:prstGeom>
        </p:spPr>
        <p:txBody>
          <a:bodyPr tIns="91440" b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In the last slide, we saw an animal you may not be familiar with.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Even if you have extensive knowledge of the animal kingdom, you may not have  known the animal was a Fossa.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Perhaps this animal was not described in your personal experience dataset.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Even if you did not know it was a Fossa, you could still tell it was a type of mammal.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This application of your knowledge, from past experience, illustrates your ability to </a:t>
            </a:r>
            <a:r>
              <a:rPr lang="en-US" sz="2000" dirty="0" err="1"/>
              <a:t>generalise</a:t>
            </a:r>
            <a:r>
              <a:rPr lang="en-US" sz="2000" dirty="0"/>
              <a:t> beyond known facts.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Humans are gifted </a:t>
            </a:r>
            <a:r>
              <a:rPr lang="en-US" sz="2000" dirty="0" err="1"/>
              <a:t>generalisers</a:t>
            </a:r>
            <a:r>
              <a:rPr lang="en-US" sz="2000" dirty="0"/>
              <a:t>  - but they are susceptible to two problems: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Overfitting. Overfitting occurs when we learn so well that our knowledge becomes too specialised. Imagine there’s a student trying to prepare for an exam. They buy a revision book and learn every factoid it contains. The student fails to realise that the book doesn’t contain all the knowledge that could be tested in the exam. They take the exam, and the worst happens – nothing from the revision book is in the exam. In this case, failure happens because the student over trained, that is “overfitted”, to the revision book.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Underfitting. Underfitting occurs when our knowledge becomes too flimsy. The student who failed before now tries to resit the exam. This time,  they buy 100 revision books to learn from to avoid their last mistake. Except they can’t process that much information. They diligently dip into each book lightly, not covering any topic to any great depth. The student takes the resit and the worst happens again – their knowledge is too shallow and they fail the exam. In this case, failure happens because the student under trained, that is “underfitted”, to the revision books.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It is desirable to achieve a balance between under and over fitting in practice. There is certainly a trade-off to be had.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Tree>
    <p:extLst>
      <p:ext uri="{BB962C8B-B14F-4D97-AF65-F5344CB8AC3E}">
        <p14:creationId xmlns:p14="http://schemas.microsoft.com/office/powerpoint/2010/main" val="66407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p:sp>
        <p:nvSpPr>
          <p:cNvPr id="1007" name="PlaceHolder 2"/>
          <p:cNvSpPr>
            <a:spLocks noGrp="1"/>
          </p:cNvSpPr>
          <p:nvPr>
            <p:ph type="body"/>
          </p:nvPr>
        </p:nvSpPr>
        <p:spPr>
          <a:xfrm>
            <a:off x="685800" y="4343400"/>
            <a:ext cx="5486040" cy="4114440"/>
          </a:xfrm>
          <a:prstGeom prst="rect">
            <a:avLst/>
          </a:prstGeom>
        </p:spPr>
        <p:txBody>
          <a:bodyPr tIns="91440" bIns="91440"/>
          <a:lstStyle/>
          <a:p>
            <a:pPr marL="0" indent="0">
              <a:buSzPct val="100000"/>
              <a:buFont typeface="Arial" panose="020B0604020202020204" pitchFamily="34" charset="0"/>
              <a:buNone/>
              <a:defRPr sz="2000" b="1">
                <a:solidFill>
                  <a:srgbClr val="FFFFFF"/>
                </a:solidFill>
                <a:latin typeface="Arial"/>
                <a:ea typeface="Arial"/>
                <a:cs typeface="Arial"/>
                <a:sym typeface="Arial"/>
              </a:defRPr>
            </a:pPr>
            <a:endParaRPr lang="en-GB" sz="1200" b="0"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82750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 name="PlaceHolder 2"/>
          <p:cNvSpPr>
            <a:spLocks noGrp="1"/>
          </p:cNvSpPr>
          <p:nvPr>
            <p:ph type="body"/>
          </p:nvPr>
        </p:nvSpPr>
        <p:spPr>
          <a:xfrm>
            <a:off x="502920" y="327992"/>
            <a:ext cx="5486040" cy="4114440"/>
          </a:xfrm>
          <a:prstGeom prst="rect">
            <a:avLst/>
          </a:prstGeom>
        </p:spPr>
        <p:txBody>
          <a:bodyPr tIns="91440" b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strike="noStrike" spc="-1" dirty="0">
                <a:latin typeface="+mn-lt"/>
              </a:rPr>
              <a:t>Many have tried to understand how to make optimal decisions.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strike="noStrike" spc="-1" dirty="0">
                <a:latin typeface="+mn-lt"/>
              </a:rPr>
              <a:t>We know we should use available evidence at all times.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strike="noStrike" spc="-1" dirty="0">
                <a:latin typeface="+mn-lt"/>
              </a:rPr>
              <a:t>Humans are not always so thorough - we do make bad decisions.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strike="noStrike" spc="-1" dirty="0">
                <a:latin typeface="+mn-lt"/>
              </a:rPr>
              <a:t>We are biased decision makers - we often use instinct and personal experience to decide.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strike="noStrike" spc="-1" dirty="0">
                <a:latin typeface="+mn-lt"/>
              </a:rPr>
              <a:t>We can visualise our knowledge and experience which helps us understand decision making more clearly. Suppose the blue box labelled 1, represents the set of all knowledge of some subject. This idealised set that contains every piece on information available which may be stored in books, web resources or in the minds of other people.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strike="noStrike" spc="-1" dirty="0">
                <a:latin typeface="+mn-lt"/>
              </a:rPr>
              <a:t>The circle labelled 2, represents the portion of that knowledge that is available to us. It is an incomplete portion, thus it is a subset of the knowledge available. It is incomplete for many reasons. For instance, our local library doesn’t contain every book ever written on a subject. Nor do we have access to the knowledge of scientists working at the forefront of research. So we already have a gap in our knowledge at this step.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strike="noStrike" spc="-1" dirty="0">
                <a:latin typeface="+mn-lt"/>
              </a:rPr>
              <a:t>Then there is the personal knowledge and experience of the subject that we already possess. This is represented by the circle labelled 3. This is a subset of the knowledge available to us. This will vary from person to person. For example if the subject is planet formation, those with PhDs in Astronomy will have greater knowledge than those without such a background.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there is the knowledge we ultimately use to make a decision. </a:t>
            </a:r>
            <a:r>
              <a:rPr lang="en-GB" b="0" strike="noStrike" spc="-1" dirty="0">
                <a:latin typeface="+mn-lt"/>
              </a:rPr>
              <a:t>This is represented by the circle labelled 4. </a:t>
            </a:r>
            <a:r>
              <a:rPr lang="en-US" dirty="0"/>
              <a:t>This is a subset of the knowledge we possess. For example, when trying to classify unknown animals as either birds or mammals, we don’t need to use our knowledge of insects.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we’ve talked about knowledge, but not the mechanism via which it is used to make decisions. In humans that cognitive function is sophisticated. Emotions and personal bias influence our interpretation of available information, which in turn impacts our decision making.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consider 1 more example. Over thousands of years the human race has conducted countless scientific experiments showing the Earth is round. We’ve collated mounds of information related to our planet, it’s properties, and it’s place in the solar system. Yet there are groups of people who reject this information due to their personal biases and how they interpret the world around them. They erroneously believe the world is flat. More knowledge will not necessarily change their view – rather their biases and thinking process must change.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lnSpc>
                <a:spcPct val="100000"/>
              </a:lnSpc>
            </a:pPr>
            <a:endParaRPr lang="en-GB" b="0" strike="noStrike" spc="-1" dirty="0">
              <a:latin typeface="Arial"/>
            </a:endParaRPr>
          </a:p>
        </p:txBody>
      </p:sp>
    </p:spTree>
    <p:extLst>
      <p:ext uri="{BB962C8B-B14F-4D97-AF65-F5344CB8AC3E}">
        <p14:creationId xmlns:p14="http://schemas.microsoft.com/office/powerpoint/2010/main" val="2806629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p:sp>
        <p:nvSpPr>
          <p:cNvPr id="1007" name="PlaceHolder 2"/>
          <p:cNvSpPr>
            <a:spLocks noGrp="1"/>
          </p:cNvSpPr>
          <p:nvPr>
            <p:ph type="body"/>
          </p:nvPr>
        </p:nvSpPr>
        <p:spPr>
          <a:xfrm>
            <a:off x="685800" y="4343400"/>
            <a:ext cx="5486040" cy="4114440"/>
          </a:xfrm>
          <a:prstGeom prst="rect">
            <a:avLst/>
          </a:prstGeom>
        </p:spPr>
        <p:txBody>
          <a:bodyPr tIns="91440" bIns="91440"/>
          <a:lstStyle/>
          <a:p>
            <a:pPr marL="0" indent="0">
              <a:buSzPct val="100000"/>
              <a:buFont typeface="Arial" panose="020B0604020202020204" pitchFamily="34" charset="0"/>
              <a:buNone/>
              <a:defRPr sz="2000" b="1">
                <a:solidFill>
                  <a:srgbClr val="FFFFFF"/>
                </a:solidFill>
                <a:latin typeface="Arial"/>
                <a:ea typeface="Arial"/>
                <a:cs typeface="Arial"/>
                <a:sym typeface="Arial"/>
              </a:defRPr>
            </a:pPr>
            <a:endParaRPr lang="en-GB" sz="1200" b="0"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35959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p:sp>
        <p:nvSpPr>
          <p:cNvPr id="1007" name="PlaceHolder 2"/>
          <p:cNvSpPr>
            <a:spLocks noGrp="1"/>
          </p:cNvSpPr>
          <p:nvPr>
            <p:ph type="body"/>
          </p:nvPr>
        </p:nvSpPr>
        <p:spPr>
          <a:xfrm>
            <a:off x="685800" y="4343400"/>
            <a:ext cx="5486040" cy="4114440"/>
          </a:xfrm>
          <a:prstGeom prst="rect">
            <a:avLst/>
          </a:prstGeom>
        </p:spPr>
        <p:txBody>
          <a:bodyPr tIns="91440" bIns="91440"/>
          <a:lstStyle/>
          <a:p>
            <a:pPr marL="0" indent="0">
              <a:buSzPct val="100000"/>
              <a:buFont typeface="Arial" panose="020B0604020202020204" pitchFamily="34" charset="0"/>
              <a:buNone/>
              <a:defRPr sz="2000" b="1">
                <a:solidFill>
                  <a:srgbClr val="FFFFFF"/>
                </a:solidFill>
                <a:latin typeface="Arial"/>
                <a:ea typeface="Arial"/>
                <a:cs typeface="Arial"/>
                <a:sym typeface="Arial"/>
              </a:defRPr>
            </a:pPr>
            <a:endParaRPr lang="en-GB" sz="1200" b="0"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96464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p:sp>
        <p:nvSpPr>
          <p:cNvPr id="1007" name="PlaceHolder 2"/>
          <p:cNvSpPr>
            <a:spLocks noGrp="1"/>
          </p:cNvSpPr>
          <p:nvPr>
            <p:ph type="body"/>
          </p:nvPr>
        </p:nvSpPr>
        <p:spPr>
          <a:xfrm>
            <a:off x="685800" y="4343400"/>
            <a:ext cx="5486040" cy="4114440"/>
          </a:xfrm>
          <a:prstGeom prst="rect">
            <a:avLst/>
          </a:prstGeom>
        </p:spPr>
        <p:txBody>
          <a:bodyPr tIns="91440" bIns="91440"/>
          <a:lstStyle/>
          <a:p>
            <a:pPr marL="0" indent="0">
              <a:buSzPct val="100000"/>
              <a:buFont typeface="Arial" panose="020B0604020202020204" pitchFamily="34" charset="0"/>
              <a:buNone/>
              <a:defRPr sz="2000" b="1">
                <a:solidFill>
                  <a:srgbClr val="FFFFFF"/>
                </a:solidFill>
                <a:latin typeface="Arial"/>
                <a:ea typeface="Arial"/>
                <a:cs typeface="Arial"/>
                <a:sym typeface="Arial"/>
              </a:defRPr>
            </a:pPr>
            <a:endParaRPr lang="en-GB" sz="1200" b="0"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59711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a:spLocks noGrp="1" noRot="1" noChangeAspect="1"/>
          </p:cNvSpPr>
          <p:nvPr>
            <p:ph type="sldImg"/>
          </p:nvPr>
        </p:nvSpPr>
        <p:spPr>
          <a:prstGeom prst="rect">
            <a:avLst/>
          </a:prstGeom>
        </p:spPr>
        <p:txBody>
          <a:bodyPr/>
          <a:lstStyle/>
          <a:p>
            <a:endParaRPr/>
          </a:p>
        </p:txBody>
      </p:sp>
      <p:sp>
        <p:nvSpPr>
          <p:cNvPr id="179" name="Shape 179"/>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Shape 353"/>
          <p:cNvSpPr>
            <a:spLocks noGrp="1" noRot="1" noChangeAspect="1"/>
          </p:cNvSpPr>
          <p:nvPr>
            <p:ph type="sldImg"/>
          </p:nvPr>
        </p:nvSpPr>
        <p:spPr>
          <a:prstGeom prst="rect">
            <a:avLst/>
          </a:prstGeom>
        </p:spPr>
        <p:txBody>
          <a:bodyPr/>
          <a:lstStyle/>
          <a:p>
            <a:endParaRPr/>
          </a:p>
        </p:txBody>
      </p:sp>
      <p:sp>
        <p:nvSpPr>
          <p:cNvPr id="354" name="Shape 354"/>
          <p:cNvSpPr>
            <a:spLocks noGrp="1"/>
          </p:cNvSpPr>
          <p:nvPr>
            <p:ph type="body" sz="quarter" idx="1"/>
          </p:nvPr>
        </p:nvSpPr>
        <p:spPr>
          <a:prstGeom prst="rect">
            <a:avLst/>
          </a:prstGeom>
        </p:spPr>
        <p:txBody>
          <a:bodyPr/>
          <a:lstStyle/>
          <a:p>
            <a:r>
              <a:rPr dirty="0"/>
              <a:t>The Crab pulsar has a 33ms period (i.e. rotates 30 times a second).</a:t>
            </a:r>
          </a:p>
        </p:txBody>
      </p:sp>
    </p:spTree>
    <p:extLst>
      <p:ext uri="{BB962C8B-B14F-4D97-AF65-F5344CB8AC3E}">
        <p14:creationId xmlns:p14="http://schemas.microsoft.com/office/powerpoint/2010/main" val="1113670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Shape 353"/>
          <p:cNvSpPr>
            <a:spLocks noGrp="1" noRot="1" noChangeAspect="1"/>
          </p:cNvSpPr>
          <p:nvPr>
            <p:ph type="sldImg"/>
          </p:nvPr>
        </p:nvSpPr>
        <p:spPr>
          <a:prstGeom prst="rect">
            <a:avLst/>
          </a:prstGeom>
        </p:spPr>
        <p:txBody>
          <a:bodyPr/>
          <a:lstStyle/>
          <a:p>
            <a:endParaRPr/>
          </a:p>
        </p:txBody>
      </p:sp>
      <p:sp>
        <p:nvSpPr>
          <p:cNvPr id="354" name="Shape 35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4760428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06BFB1B-734D-411C-B115-6F7BA2EB24BC}" type="datetimeFigureOut">
              <a:rPr lang="en-GB" smtClean="0"/>
              <a:t>05/11/2019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DC58D8A-FF7F-49EF-8FC3-3ED170729F42}" type="slidenum">
              <a:rPr lang="en-GB" smtClean="0"/>
              <a:t>‹#›</a:t>
            </a:fld>
            <a:endParaRPr lang="en-GB"/>
          </a:p>
        </p:txBody>
      </p:sp>
    </p:spTree>
    <p:extLst>
      <p:ext uri="{BB962C8B-B14F-4D97-AF65-F5344CB8AC3E}">
        <p14:creationId xmlns:p14="http://schemas.microsoft.com/office/powerpoint/2010/main" val="2812402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6BFB1B-734D-411C-B115-6F7BA2EB24BC}" type="datetimeFigureOut">
              <a:rPr lang="en-GB" smtClean="0"/>
              <a:t>05/11/2019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DC58D8A-FF7F-49EF-8FC3-3ED170729F42}" type="slidenum">
              <a:rPr lang="en-GB" smtClean="0"/>
              <a:t>‹#›</a:t>
            </a:fld>
            <a:endParaRPr lang="en-GB"/>
          </a:p>
        </p:txBody>
      </p:sp>
    </p:spTree>
    <p:extLst>
      <p:ext uri="{BB962C8B-B14F-4D97-AF65-F5344CB8AC3E}">
        <p14:creationId xmlns:p14="http://schemas.microsoft.com/office/powerpoint/2010/main" val="590813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6BFB1B-734D-411C-B115-6F7BA2EB24BC}" type="datetimeFigureOut">
              <a:rPr lang="en-GB" smtClean="0"/>
              <a:t>05/11/2019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DC58D8A-FF7F-49EF-8FC3-3ED170729F42}" type="slidenum">
              <a:rPr lang="en-GB" smtClean="0"/>
              <a:t>‹#›</a:t>
            </a:fld>
            <a:endParaRPr lang="en-GB"/>
          </a:p>
        </p:txBody>
      </p:sp>
    </p:spTree>
    <p:extLst>
      <p:ext uri="{BB962C8B-B14F-4D97-AF65-F5344CB8AC3E}">
        <p14:creationId xmlns:p14="http://schemas.microsoft.com/office/powerpoint/2010/main" val="1218337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6BFB1B-734D-411C-B115-6F7BA2EB24BC}" type="datetimeFigureOut">
              <a:rPr lang="en-GB" smtClean="0"/>
              <a:t>05/11/2019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DC58D8A-FF7F-49EF-8FC3-3ED170729F42}" type="slidenum">
              <a:rPr lang="en-GB" smtClean="0"/>
              <a:t>‹#›</a:t>
            </a:fld>
            <a:endParaRPr lang="en-GB"/>
          </a:p>
        </p:txBody>
      </p:sp>
    </p:spTree>
    <p:extLst>
      <p:ext uri="{BB962C8B-B14F-4D97-AF65-F5344CB8AC3E}">
        <p14:creationId xmlns:p14="http://schemas.microsoft.com/office/powerpoint/2010/main" val="2838321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6BFB1B-734D-411C-B115-6F7BA2EB24BC}" type="datetimeFigureOut">
              <a:rPr lang="en-GB" smtClean="0"/>
              <a:t>05/11/2019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DC58D8A-FF7F-49EF-8FC3-3ED170729F42}" type="slidenum">
              <a:rPr lang="en-GB" smtClean="0"/>
              <a:t>‹#›</a:t>
            </a:fld>
            <a:endParaRPr lang="en-GB"/>
          </a:p>
        </p:txBody>
      </p:sp>
    </p:spTree>
    <p:extLst>
      <p:ext uri="{BB962C8B-B14F-4D97-AF65-F5344CB8AC3E}">
        <p14:creationId xmlns:p14="http://schemas.microsoft.com/office/powerpoint/2010/main" val="30749706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06BFB1B-734D-411C-B115-6F7BA2EB24BC}" type="datetimeFigureOut">
              <a:rPr lang="en-GB" smtClean="0"/>
              <a:t>05/11/2019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DC58D8A-FF7F-49EF-8FC3-3ED170729F42}" type="slidenum">
              <a:rPr lang="en-GB" smtClean="0"/>
              <a:t>‹#›</a:t>
            </a:fld>
            <a:endParaRPr lang="en-GB"/>
          </a:p>
        </p:txBody>
      </p:sp>
    </p:spTree>
    <p:extLst>
      <p:ext uri="{BB962C8B-B14F-4D97-AF65-F5344CB8AC3E}">
        <p14:creationId xmlns:p14="http://schemas.microsoft.com/office/powerpoint/2010/main" val="3399580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06BFB1B-734D-411C-B115-6F7BA2EB24BC}" type="datetimeFigureOut">
              <a:rPr lang="en-GB" smtClean="0"/>
              <a:t>05/11/2019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DC58D8A-FF7F-49EF-8FC3-3ED170729F42}" type="slidenum">
              <a:rPr lang="en-GB" smtClean="0"/>
              <a:t>‹#›</a:t>
            </a:fld>
            <a:endParaRPr lang="en-GB"/>
          </a:p>
        </p:txBody>
      </p:sp>
    </p:spTree>
    <p:extLst>
      <p:ext uri="{BB962C8B-B14F-4D97-AF65-F5344CB8AC3E}">
        <p14:creationId xmlns:p14="http://schemas.microsoft.com/office/powerpoint/2010/main" val="3330558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6BFB1B-734D-411C-B115-6F7BA2EB24BC}" type="datetimeFigureOut">
              <a:rPr lang="en-GB" smtClean="0"/>
              <a:t>05/11/2019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DC58D8A-FF7F-49EF-8FC3-3ED170729F42}" type="slidenum">
              <a:rPr lang="en-GB" smtClean="0"/>
              <a:t>‹#›</a:t>
            </a:fld>
            <a:endParaRPr lang="en-GB"/>
          </a:p>
        </p:txBody>
      </p:sp>
    </p:spTree>
    <p:extLst>
      <p:ext uri="{BB962C8B-B14F-4D97-AF65-F5344CB8AC3E}">
        <p14:creationId xmlns:p14="http://schemas.microsoft.com/office/powerpoint/2010/main" val="1261830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6BFB1B-734D-411C-B115-6F7BA2EB24BC}" type="datetimeFigureOut">
              <a:rPr lang="en-GB" smtClean="0"/>
              <a:t>05/11/2019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CDC58D8A-FF7F-49EF-8FC3-3ED170729F42}" type="slidenum">
              <a:rPr lang="en-GB" smtClean="0"/>
              <a:t>‹#›</a:t>
            </a:fld>
            <a:endParaRPr lang="en-GB"/>
          </a:p>
        </p:txBody>
      </p:sp>
    </p:spTree>
    <p:extLst>
      <p:ext uri="{BB962C8B-B14F-4D97-AF65-F5344CB8AC3E}">
        <p14:creationId xmlns:p14="http://schemas.microsoft.com/office/powerpoint/2010/main" val="2576212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6BFB1B-734D-411C-B115-6F7BA2EB24BC}" type="datetimeFigureOut">
              <a:rPr lang="en-GB" smtClean="0"/>
              <a:t>05/11/2019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DC58D8A-FF7F-49EF-8FC3-3ED170729F42}" type="slidenum">
              <a:rPr lang="en-GB" smtClean="0"/>
              <a:t>‹#›</a:t>
            </a:fld>
            <a:endParaRPr lang="en-GB"/>
          </a:p>
        </p:txBody>
      </p:sp>
    </p:spTree>
    <p:extLst>
      <p:ext uri="{BB962C8B-B14F-4D97-AF65-F5344CB8AC3E}">
        <p14:creationId xmlns:p14="http://schemas.microsoft.com/office/powerpoint/2010/main" val="3992506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6BFB1B-734D-411C-B115-6F7BA2EB24BC}" type="datetimeFigureOut">
              <a:rPr lang="en-GB" smtClean="0"/>
              <a:t>05/11/2019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DC58D8A-FF7F-49EF-8FC3-3ED170729F42}" type="slidenum">
              <a:rPr lang="en-GB" smtClean="0"/>
              <a:t>‹#›</a:t>
            </a:fld>
            <a:endParaRPr lang="en-GB"/>
          </a:p>
        </p:txBody>
      </p:sp>
    </p:spTree>
    <p:extLst>
      <p:ext uri="{BB962C8B-B14F-4D97-AF65-F5344CB8AC3E}">
        <p14:creationId xmlns:p14="http://schemas.microsoft.com/office/powerpoint/2010/main" val="3714141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6BFB1B-734D-411C-B115-6F7BA2EB24BC}" type="datetimeFigureOut">
              <a:rPr lang="en-GB" smtClean="0"/>
              <a:t>05/11/2019</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C58D8A-FF7F-49EF-8FC3-3ED170729F42}" type="slidenum">
              <a:rPr lang="en-GB" smtClean="0"/>
              <a:t>‹#›</a:t>
            </a:fld>
            <a:endParaRPr lang="en-GB"/>
          </a:p>
        </p:txBody>
      </p:sp>
    </p:spTree>
    <p:extLst>
      <p:ext uri="{BB962C8B-B14F-4D97-AF65-F5344CB8AC3E}">
        <p14:creationId xmlns:p14="http://schemas.microsoft.com/office/powerpoint/2010/main" val="75841167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image" Target="../media/image34.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image" Target="../media/image34.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notesSlide" Target="../notesSlides/notesSlide17.xml"/><Relationship Id="rId7" Type="http://schemas.openxmlformats.org/officeDocument/2006/relationships/image" Target="../media/image37.jp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36.jpeg"/><Relationship Id="rId5" Type="http://schemas.openxmlformats.org/officeDocument/2006/relationships/image" Target="../media/image35.jpg"/><Relationship Id="rId10"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image" Target="../media/image40.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5.xml"/><Relationship Id="rId5" Type="http://schemas.openxmlformats.org/officeDocument/2006/relationships/image" Target="../media/image3.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13" Type="http://schemas.openxmlformats.org/officeDocument/2006/relationships/image" Target="../media/image190.png"/><Relationship Id="rId18" Type="http://schemas.openxmlformats.org/officeDocument/2006/relationships/image" Target="../media/image250.png"/><Relationship Id="rId26" Type="http://schemas.openxmlformats.org/officeDocument/2006/relationships/image" Target="../media/image321.png"/><Relationship Id="rId3" Type="http://schemas.openxmlformats.org/officeDocument/2006/relationships/notesSlide" Target="../notesSlides/notesSlide20.xml"/><Relationship Id="rId21" Type="http://schemas.openxmlformats.org/officeDocument/2006/relationships/image" Target="../media/image282.png"/><Relationship Id="rId17" Type="http://schemas.openxmlformats.org/officeDocument/2006/relationships/image" Target="../media/image240.png"/><Relationship Id="rId25" Type="http://schemas.openxmlformats.org/officeDocument/2006/relationships/image" Target="../media/image310.png"/><Relationship Id="rId2" Type="http://schemas.openxmlformats.org/officeDocument/2006/relationships/slideLayout" Target="../slideLayouts/slideLayout7.xml"/><Relationship Id="rId16" Type="http://schemas.openxmlformats.org/officeDocument/2006/relationships/image" Target="../media/image230.png"/><Relationship Id="rId20" Type="http://schemas.openxmlformats.org/officeDocument/2006/relationships/image" Target="../media/image272.png"/><Relationship Id="rId1" Type="http://schemas.openxmlformats.org/officeDocument/2006/relationships/tags" Target="../tags/tag6.xml"/><Relationship Id="rId6" Type="http://schemas.openxmlformats.org/officeDocument/2006/relationships/image" Target="../media/image42.png"/><Relationship Id="rId24" Type="http://schemas.openxmlformats.org/officeDocument/2006/relationships/image" Target="../media/image301.png"/><Relationship Id="rId15" Type="http://schemas.openxmlformats.org/officeDocument/2006/relationships/image" Target="../media/image220.png"/><Relationship Id="rId23" Type="http://schemas.openxmlformats.org/officeDocument/2006/relationships/image" Target="../media/image291.png"/><Relationship Id="rId19" Type="http://schemas.openxmlformats.org/officeDocument/2006/relationships/image" Target="../media/image261.png"/><Relationship Id="rId4" Type="http://schemas.openxmlformats.org/officeDocument/2006/relationships/image" Target="../media/image5.png"/><Relationship Id="rId14" Type="http://schemas.openxmlformats.org/officeDocument/2006/relationships/image" Target="../media/image210.png"/><Relationship Id="rId22" Type="http://schemas.openxmlformats.org/officeDocument/2006/relationships/image" Target="../media/image201.png"/><Relationship Id="rId27" Type="http://schemas.openxmlformats.org/officeDocument/2006/relationships/image" Target="../media/image3.png"/></Relationships>
</file>

<file path=ppt/slides/_rels/slide26.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3.png"/><Relationship Id="rId3" Type="http://schemas.openxmlformats.org/officeDocument/2006/relationships/notesSlide" Target="../notesSlides/notesSlide21.xml"/><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43.png"/><Relationship Id="rId11" Type="http://schemas.openxmlformats.org/officeDocument/2006/relationships/image" Target="../media/image48.png"/><Relationship Id="rId10" Type="http://schemas.openxmlformats.org/officeDocument/2006/relationships/image" Target="../media/image47.png"/><Relationship Id="rId4" Type="http://schemas.openxmlformats.org/officeDocument/2006/relationships/image" Target="../media/image5.png"/><Relationship Id="rId9" Type="http://schemas.openxmlformats.org/officeDocument/2006/relationships/image" Target="../media/image46.png"/></Relationships>
</file>

<file path=ppt/slides/_rels/slide27.xml.rels><?xml version="1.0" encoding="UTF-8" standalone="yes"?>
<Relationships xmlns="http://schemas.openxmlformats.org/package/2006/relationships"><Relationship Id="rId18" Type="http://schemas.openxmlformats.org/officeDocument/2006/relationships/image" Target="../media/image420.png"/><Relationship Id="rId3" Type="http://schemas.openxmlformats.org/officeDocument/2006/relationships/notesSlide" Target="../notesSlides/notesSlide22.xml"/><Relationship Id="rId21" Type="http://schemas.openxmlformats.org/officeDocument/2006/relationships/image" Target="../media/image3.png"/><Relationship Id="rId7" Type="http://schemas.openxmlformats.org/officeDocument/2006/relationships/image" Target="../media/image51.png"/><Relationship Id="rId17" Type="http://schemas.openxmlformats.org/officeDocument/2006/relationships/image" Target="../media/image53.png"/><Relationship Id="rId2" Type="http://schemas.openxmlformats.org/officeDocument/2006/relationships/slideLayout" Target="../slideLayouts/slideLayout7.xml"/><Relationship Id="rId16" Type="http://schemas.openxmlformats.org/officeDocument/2006/relationships/image" Target="../media/image52.png"/><Relationship Id="rId20" Type="http://schemas.openxmlformats.org/officeDocument/2006/relationships/image" Target="../media/image440.png"/><Relationship Id="rId1" Type="http://schemas.openxmlformats.org/officeDocument/2006/relationships/tags" Target="../tags/tag8.xml"/><Relationship Id="rId6" Type="http://schemas.openxmlformats.org/officeDocument/2006/relationships/image" Target="../media/image50.png"/><Relationship Id="rId15" Type="http://schemas.openxmlformats.org/officeDocument/2006/relationships/image" Target="../media/image390.png"/><Relationship Id="rId19" Type="http://schemas.openxmlformats.org/officeDocument/2006/relationships/image" Target="../media/image430.png"/><Relationship Id="rId4" Type="http://schemas.openxmlformats.org/officeDocument/2006/relationships/image" Target="../media/image5.png"/><Relationship Id="rId14" Type="http://schemas.openxmlformats.org/officeDocument/2006/relationships/image" Target="../media/image380.png"/></Relationships>
</file>

<file path=ppt/slides/_rels/slide2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23.xml"/><Relationship Id="rId7" Type="http://schemas.openxmlformats.org/officeDocument/2006/relationships/image" Target="../media/image55.png"/><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image" Target="../media/image54.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13" Type="http://schemas.openxmlformats.org/officeDocument/2006/relationships/image" Target="../media/image491.png"/><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10.xml"/><Relationship Id="rId5" Type="http://schemas.openxmlformats.org/officeDocument/2006/relationships/image" Target="../media/image41.png"/><Relationship Id="rId15" Type="http://schemas.openxmlformats.org/officeDocument/2006/relationships/image" Target="../media/image3.png"/><Relationship Id="rId4" Type="http://schemas.openxmlformats.org/officeDocument/2006/relationships/image" Target="../media/image5.png"/><Relationship Id="rId14" Type="http://schemas.openxmlformats.org/officeDocument/2006/relationships/image" Target="../media/image50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3" Type="http://schemas.openxmlformats.org/officeDocument/2006/relationships/image" Target="../media/image200.png"/><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11.xml"/><Relationship Id="rId5" Type="http://schemas.openxmlformats.org/officeDocument/2006/relationships/image" Target="../media/image40.png"/><Relationship Id="rId4" Type="http://schemas.openxmlformats.org/officeDocument/2006/relationships/image" Target="../media/image5.png"/><Relationship Id="rId14" Type="http://schemas.openxmlformats.org/officeDocument/2006/relationships/image" Target="../media/image3.png"/></Relationships>
</file>

<file path=ppt/slides/_rels/slide31.xml.rels><?xml version="1.0" encoding="UTF-8" standalone="yes"?>
<Relationships xmlns="http://schemas.openxmlformats.org/package/2006/relationships"><Relationship Id="rId13" Type="http://schemas.openxmlformats.org/officeDocument/2006/relationships/image" Target="../media/image271.png"/><Relationship Id="rId18" Type="http://schemas.openxmlformats.org/officeDocument/2006/relationships/image" Target="../media/image510.png"/><Relationship Id="rId3" Type="http://schemas.openxmlformats.org/officeDocument/2006/relationships/notesSlide" Target="../notesSlides/notesSlide26.xml"/><Relationship Id="rId12" Type="http://schemas.openxmlformats.org/officeDocument/2006/relationships/image" Target="../media/image260.png"/><Relationship Id="rId17" Type="http://schemas.openxmlformats.org/officeDocument/2006/relationships/image" Target="../media/image500.png"/><Relationship Id="rId2" Type="http://schemas.openxmlformats.org/officeDocument/2006/relationships/slideLayout" Target="../slideLayouts/slideLayout7.xml"/><Relationship Id="rId16" Type="http://schemas.openxmlformats.org/officeDocument/2006/relationships/image" Target="../media/image490.png"/><Relationship Id="rId1" Type="http://schemas.openxmlformats.org/officeDocument/2006/relationships/tags" Target="../tags/tag12.xml"/><Relationship Id="rId15" Type="http://schemas.openxmlformats.org/officeDocument/2006/relationships/image" Target="../media/image290.png"/><Relationship Id="rId19" Type="http://schemas.openxmlformats.org/officeDocument/2006/relationships/image" Target="../media/image3.png"/><Relationship Id="rId4" Type="http://schemas.openxmlformats.org/officeDocument/2006/relationships/image" Target="../media/image5.png"/><Relationship Id="rId14" Type="http://schemas.openxmlformats.org/officeDocument/2006/relationships/image" Target="../media/image281.png"/></Relationships>
</file>

<file path=ppt/slides/_rels/slide32.xml.rels><?xml version="1.0" encoding="UTF-8" standalone="yes"?>
<Relationships xmlns="http://schemas.openxmlformats.org/package/2006/relationships"><Relationship Id="rId13" Type="http://schemas.openxmlformats.org/officeDocument/2006/relationships/image" Target="../media/image270.png"/><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13.xml"/><Relationship Id="rId5" Type="http://schemas.openxmlformats.org/officeDocument/2006/relationships/image" Target="../media/image56.png"/><Relationship Id="rId15" Type="http://schemas.openxmlformats.org/officeDocument/2006/relationships/image" Target="../media/image3.png"/><Relationship Id="rId4" Type="http://schemas.openxmlformats.org/officeDocument/2006/relationships/image" Target="../media/image5.png"/><Relationship Id="rId14" Type="http://schemas.openxmlformats.org/officeDocument/2006/relationships/image" Target="../media/image280.png"/></Relationships>
</file>

<file path=ppt/slides/_rels/slide33.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notesSlide" Target="../notesSlides/notesSlide28.xml"/><Relationship Id="rId7" Type="http://schemas.openxmlformats.org/officeDocument/2006/relationships/image" Target="../media/image59.jpeg"/><Relationship Id="rId2" Type="http://schemas.openxmlformats.org/officeDocument/2006/relationships/slideLayout" Target="../slideLayouts/slideLayout7.xml"/><Relationship Id="rId20" Type="http://schemas.openxmlformats.org/officeDocument/2006/relationships/image" Target="../media/image3.png"/><Relationship Id="rId1" Type="http://schemas.openxmlformats.org/officeDocument/2006/relationships/tags" Target="../tags/tag14.xml"/><Relationship Id="rId6" Type="http://schemas.openxmlformats.org/officeDocument/2006/relationships/image" Target="../media/image58.jpeg"/><Relationship Id="rId11" Type="http://schemas.openxmlformats.org/officeDocument/2006/relationships/image" Target="../media/image62.jpeg"/><Relationship Id="rId5" Type="http://schemas.openxmlformats.org/officeDocument/2006/relationships/image" Target="../media/image57.jpeg"/><Relationship Id="rId10" Type="http://schemas.openxmlformats.org/officeDocument/2006/relationships/hyperlink" Target="https://commons.wikimedia.org/w/index.php?curid=4164754" TargetMode="External"/><Relationship Id="rId19" Type="http://schemas.openxmlformats.org/officeDocument/2006/relationships/image" Target="../media/image361.png"/><Relationship Id="rId4" Type="http://schemas.openxmlformats.org/officeDocument/2006/relationships/image" Target="../media/image5.png"/><Relationship Id="rId9" Type="http://schemas.openxmlformats.org/officeDocument/2006/relationships/image" Target="../media/image61.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ags" Target="../tags/tag15.xml"/><Relationship Id="rId6" Type="http://schemas.openxmlformats.org/officeDocument/2006/relationships/image" Target="../media/image62.pn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12"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 Id="rId11" Type="http://schemas.openxmlformats.org/officeDocument/2006/relationships/image" Target="NUL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10"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12.sv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colab.research.google.com/" TargetMode="External"/><Relationship Id="rId5" Type="http://schemas.openxmlformats.org/officeDocument/2006/relationships/hyperlink" Target="https://github.com/scienceguyrob/AI4AstroMasterclass" TargetMode="Externa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t="-6000" b="-2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8D956-5DB1-40A0-BA4F-028D922972F7}"/>
              </a:ext>
            </a:extLst>
          </p:cNvPr>
          <p:cNvSpPr>
            <a:spLocks noGrp="1"/>
          </p:cNvSpPr>
          <p:nvPr>
            <p:ph type="ctrTitle"/>
          </p:nvPr>
        </p:nvSpPr>
        <p:spPr>
          <a:xfrm>
            <a:off x="270456" y="2253883"/>
            <a:ext cx="11651087" cy="2387600"/>
          </a:xfrm>
          <a:effectLst>
            <a:outerShdw blurRad="76200" dist="38100" dir="5400000" algn="tl" rotWithShape="0">
              <a:prstClr val="black">
                <a:alpha val="75000"/>
              </a:prstClr>
            </a:outerShdw>
          </a:effectLst>
        </p:spPr>
        <p:txBody>
          <a:bodyPr>
            <a:normAutofit fontScale="90000"/>
          </a:bodyPr>
          <a:lstStyle/>
          <a:p>
            <a:pPr algn="l"/>
            <a:r>
              <a:rPr lang="en-GB" b="1" spc="-1" dirty="0">
                <a:solidFill>
                  <a:schemeClr val="bg1"/>
                </a:solidFill>
                <a:effectLst>
                  <a:outerShdw blurRad="50800" dist="38100" dir="2700000" algn="tl" rotWithShape="0">
                    <a:prstClr val="black">
                      <a:alpha val="40000"/>
                    </a:prstClr>
                  </a:outerShdw>
                </a:effectLst>
                <a:latin typeface="Arial" panose="020B0604020202020204" pitchFamily="34" charset="0"/>
                <a:ea typeface="Verdana"/>
                <a:cs typeface="Arial" panose="020B0604020202020204" pitchFamily="34" charset="0"/>
              </a:rPr>
              <a:t>A.I. for Astrophysics: Masterclass</a:t>
            </a:r>
            <a:br>
              <a:rPr lang="en-US" b="1" spc="-1" dirty="0">
                <a:solidFill>
                  <a:schemeClr val="bg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br>
            <a:endParaRPr lang="en-GB" b="1" dirty="0">
              <a:solidFill>
                <a:schemeClr val="bg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958B237E-6968-4E40-82F8-5C0BC7697402}"/>
              </a:ext>
            </a:extLst>
          </p:cNvPr>
          <p:cNvSpPr>
            <a:spLocks noGrp="1"/>
          </p:cNvSpPr>
          <p:nvPr>
            <p:ph type="subTitle" idx="1"/>
          </p:nvPr>
        </p:nvSpPr>
        <p:spPr>
          <a:xfrm>
            <a:off x="439948" y="4641483"/>
            <a:ext cx="9144000" cy="1655762"/>
          </a:xfrm>
          <a:effectLst>
            <a:outerShdw blurRad="50800" dist="38100" dir="2700000" algn="tl" rotWithShape="0">
              <a:prstClr val="black">
                <a:alpha val="75000"/>
              </a:prstClr>
            </a:outerShdw>
          </a:effectLst>
        </p:spPr>
        <p:txBody>
          <a:bodyPr>
            <a:normAutofit/>
          </a:bodyPr>
          <a:lstStyle/>
          <a:p>
            <a:pPr algn="l"/>
            <a:r>
              <a:rPr lang="en-GB" b="1" spc="-1" dirty="0" err="1">
                <a:solidFill>
                  <a:prstClr val="white"/>
                </a:solidFill>
                <a:effectLst>
                  <a:outerShdw blurRad="50800" dist="38100" dir="2700000" algn="tl" rotWithShape="0">
                    <a:prstClr val="black">
                      <a:alpha val="40000"/>
                    </a:prstClr>
                  </a:outerShdw>
                </a:effectLst>
                <a:latin typeface="Arial" panose="020B0604020202020204" pitchFamily="34" charset="0"/>
                <a:ea typeface="Verdana"/>
                <a:cs typeface="Arial" panose="020B0604020202020204" pitchFamily="34" charset="0"/>
              </a:rPr>
              <a:t>Dr.</a:t>
            </a:r>
            <a:r>
              <a:rPr lang="en-GB" b="1" spc="-1" dirty="0">
                <a:solidFill>
                  <a:prstClr val="white"/>
                </a:solidFill>
                <a:effectLst>
                  <a:outerShdw blurRad="50800" dist="38100" dir="2700000" algn="tl" rotWithShape="0">
                    <a:prstClr val="black">
                      <a:alpha val="40000"/>
                    </a:prstClr>
                  </a:outerShdw>
                </a:effectLst>
                <a:latin typeface="Arial" panose="020B0604020202020204" pitchFamily="34" charset="0"/>
                <a:ea typeface="Verdana"/>
                <a:cs typeface="Arial" panose="020B0604020202020204" pitchFamily="34" charset="0"/>
              </a:rPr>
              <a:t> Rob Lyon</a:t>
            </a:r>
          </a:p>
          <a:p>
            <a:pPr algn="l"/>
            <a:r>
              <a:rPr lang="en-GB" b="1" spc="-1" dirty="0">
                <a:solidFill>
                  <a:prstClr val="white"/>
                </a:solidFill>
                <a:effectLst>
                  <a:outerShdw blurRad="50800" dist="38100" dir="2700000" algn="tl" rotWithShape="0">
                    <a:prstClr val="black">
                      <a:alpha val="40000"/>
                    </a:prstClr>
                  </a:outerShdw>
                </a:effectLst>
                <a:latin typeface="Arial" panose="020B0604020202020204" pitchFamily="34" charset="0"/>
                <a:ea typeface="Verdana"/>
                <a:cs typeface="Arial" panose="020B0604020202020204" pitchFamily="34" charset="0"/>
              </a:rPr>
              <a:t>Edge Hill University</a:t>
            </a:r>
            <a:endParaRPr lang="en-GB" dirty="0">
              <a:effectLst>
                <a:outerShdw blurRad="50800" dist="38100" dir="2700000" algn="tl" rotWithShape="0">
                  <a:prstClr val="black">
                    <a:alpha val="40000"/>
                  </a:prstClr>
                </a:outerShdw>
              </a:effectLst>
            </a:endParaRPr>
          </a:p>
          <a:p>
            <a:pPr algn="l"/>
            <a:r>
              <a:rPr lang="en-GB" b="1" spc="-1" dirty="0">
                <a:solidFill>
                  <a:prstClr val="white"/>
                </a:solidFill>
                <a:effectLst>
                  <a:outerShdw blurRad="50800" dist="38100" dir="2700000" algn="tl" rotWithShape="0">
                    <a:prstClr val="black">
                      <a:alpha val="40000"/>
                    </a:prstClr>
                  </a:outerShdw>
                </a:effectLst>
                <a:latin typeface="Arial" panose="020B0604020202020204" pitchFamily="34" charset="0"/>
                <a:ea typeface="Verdana"/>
                <a:cs typeface="Arial" panose="020B0604020202020204" pitchFamily="34" charset="0"/>
              </a:rPr>
              <a:t>robert.lyon@edgehill.ac.uk</a:t>
            </a:r>
            <a:endParaRPr lang="en-GB" dirty="0">
              <a:effectLst>
                <a:outerShdw blurRad="50800" dist="38100" dir="2700000" algn="tl" rotWithShape="0">
                  <a:prstClr val="black">
                    <a:alpha val="40000"/>
                  </a:prstClr>
                </a:outerShdw>
              </a:effectLst>
            </a:endParaRPr>
          </a:p>
          <a:p>
            <a:pPr algn="l"/>
            <a:endParaRPr lang="en-GB" dirty="0"/>
          </a:p>
        </p:txBody>
      </p:sp>
      <p:sp>
        <p:nvSpPr>
          <p:cNvPr id="9" name="@scienceguyrob">
            <a:extLst>
              <a:ext uri="{FF2B5EF4-FFF2-40B4-BE49-F238E27FC236}">
                <a16:creationId xmlns:a16="http://schemas.microsoft.com/office/drawing/2014/main" id="{B322E595-0073-4D1D-A6A2-8AAF7497D99B}"/>
              </a:ext>
            </a:extLst>
          </p:cNvPr>
          <p:cNvSpPr txBox="1"/>
          <p:nvPr/>
        </p:nvSpPr>
        <p:spPr>
          <a:xfrm>
            <a:off x="962956" y="6078710"/>
            <a:ext cx="2552662" cy="437070"/>
          </a:xfrm>
          <a:prstGeom prst="rect">
            <a:avLst/>
          </a:prstGeom>
          <a:ln w="12700">
            <a:miter lim="400000"/>
          </a:ln>
          <a:effectLst>
            <a:outerShdw blurRad="152400" dist="23000" dir="5400000" rotWithShape="0">
              <a:srgbClr val="000000"/>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2400" b="1">
                <a:solidFill>
                  <a:srgbClr val="FFFFFF"/>
                </a:solidFill>
                <a:latin typeface="Arial"/>
                <a:ea typeface="Arial"/>
                <a:cs typeface="Arial"/>
                <a:sym typeface="Arial"/>
              </a:defRPr>
            </a:lvl1pPr>
          </a:lstStyle>
          <a:p>
            <a:r>
              <a:rPr dirty="0"/>
              <a:t>@</a:t>
            </a:r>
            <a:r>
              <a:rPr dirty="0" err="1"/>
              <a:t>scienceguyrob</a:t>
            </a:r>
            <a:endParaRPr dirty="0"/>
          </a:p>
        </p:txBody>
      </p:sp>
      <p:pic>
        <p:nvPicPr>
          <p:cNvPr id="10" name="Twitter_Logo_Blue.pdf" descr="Twitter_Logo_Blue.pdf">
            <a:extLst>
              <a:ext uri="{FF2B5EF4-FFF2-40B4-BE49-F238E27FC236}">
                <a16:creationId xmlns:a16="http://schemas.microsoft.com/office/drawing/2014/main" id="{77AFB94F-A02B-4F16-92AC-65EDB1B719D7}"/>
              </a:ext>
            </a:extLst>
          </p:cNvPr>
          <p:cNvPicPr>
            <a:picLocks noChangeAspect="1"/>
          </p:cNvPicPr>
          <p:nvPr/>
        </p:nvPicPr>
        <p:blipFill>
          <a:blip r:embed="rId4"/>
          <a:stretch>
            <a:fillRect/>
          </a:stretch>
        </p:blipFill>
        <p:spPr>
          <a:xfrm>
            <a:off x="439948" y="5998308"/>
            <a:ext cx="620545" cy="620545"/>
          </a:xfrm>
          <a:prstGeom prst="rect">
            <a:avLst/>
          </a:prstGeom>
          <a:ln w="12700">
            <a:miter lim="400000"/>
          </a:ln>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999400CB-433F-4210-80B9-C9306CFE236A}"/>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
        <p:nvSpPr>
          <p:cNvPr id="13" name="Straight Connector 9">
            <a:extLst>
              <a:ext uri="{FF2B5EF4-FFF2-40B4-BE49-F238E27FC236}">
                <a16:creationId xmlns:a16="http://schemas.microsoft.com/office/drawing/2014/main" id="{CC33DC65-2621-4367-AE99-229BC067D6AB}"/>
              </a:ext>
            </a:extLst>
          </p:cNvPr>
          <p:cNvSpPr/>
          <p:nvPr/>
        </p:nvSpPr>
        <p:spPr>
          <a:xfrm>
            <a:off x="476749" y="4471250"/>
            <a:ext cx="7013576" cy="0"/>
          </a:xfrm>
          <a:prstGeom prst="line">
            <a:avLst/>
          </a:prstGeom>
          <a:ln w="25400">
            <a:solidFill>
              <a:srgbClr val="FFFFFF"/>
            </a:solidFill>
            <a:prstDash val="dot"/>
          </a:ln>
          <a:effectLst>
            <a:outerShdw blurRad="50800" dist="38100" dir="2700000" algn="tl" rotWithShape="0">
              <a:prstClr val="black">
                <a:alpha val="55000"/>
              </a:prstClr>
            </a:outerShdw>
          </a:effectLst>
        </p:spPr>
        <p:txBody>
          <a:bodyPr lIns="45719" rIns="45719"/>
          <a:lstStyle/>
          <a:p>
            <a:endParaRPr/>
          </a:p>
        </p:txBody>
      </p:sp>
    </p:spTree>
    <p:extLst>
      <p:ext uri="{BB962C8B-B14F-4D97-AF65-F5344CB8AC3E}">
        <p14:creationId xmlns:p14="http://schemas.microsoft.com/office/powerpoint/2010/main" val="36996697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rab_pulsar.jpg" descr="crab_pulsar.jpg">
            <a:extLst>
              <a:ext uri="{FF2B5EF4-FFF2-40B4-BE49-F238E27FC236}">
                <a16:creationId xmlns:a16="http://schemas.microsoft.com/office/drawing/2014/main" id="{75A25D50-C8CC-4639-B862-E207304C8999}"/>
              </a:ext>
            </a:extLst>
          </p:cNvPr>
          <p:cNvPicPr>
            <a:picLocks noChangeAspect="1"/>
          </p:cNvPicPr>
          <p:nvPr/>
        </p:nvPicPr>
        <p:blipFill>
          <a:blip r:embed="rId3"/>
          <a:srcRect r="13577"/>
          <a:stretch>
            <a:fillRect/>
          </a:stretch>
        </p:blipFill>
        <p:spPr>
          <a:xfrm>
            <a:off x="-107092" y="-68674"/>
            <a:ext cx="12406184" cy="6926674"/>
          </a:xfrm>
          <a:prstGeom prst="rect">
            <a:avLst/>
          </a:prstGeom>
          <a:ln w="12700">
            <a:miter lim="400000"/>
          </a:ln>
        </p:spPr>
      </p:pic>
      <p:pic>
        <p:nvPicPr>
          <p:cNvPr id="10" name="Picture 9">
            <a:extLst>
              <a:ext uri="{FF2B5EF4-FFF2-40B4-BE49-F238E27FC236}">
                <a16:creationId xmlns:a16="http://schemas.microsoft.com/office/drawing/2014/main" id="{F7FC2D94-0D0E-674A-9954-5DDBFE414FEA}"/>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pic>
        <p:nvPicPr>
          <p:cNvPr id="14" name="Picture 13">
            <a:extLst>
              <a:ext uri="{FF2B5EF4-FFF2-40B4-BE49-F238E27FC236}">
                <a16:creationId xmlns:a16="http://schemas.microsoft.com/office/drawing/2014/main" id="{D44DB444-AE88-4EB8-ADDF-DA1353E359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75628" y="2816969"/>
            <a:ext cx="6640744" cy="1936590"/>
          </a:xfrm>
          <a:prstGeom prst="rect">
            <a:avLst/>
          </a:prstGeom>
        </p:spPr>
      </p:pic>
      <p:sp>
        <p:nvSpPr>
          <p:cNvPr id="23" name="TextBox 22">
            <a:extLst>
              <a:ext uri="{FF2B5EF4-FFF2-40B4-BE49-F238E27FC236}">
                <a16:creationId xmlns:a16="http://schemas.microsoft.com/office/drawing/2014/main" id="{F6B89AF9-09DE-49E9-B97B-E8A1A232C1E9}"/>
              </a:ext>
            </a:extLst>
          </p:cNvPr>
          <p:cNvSpPr txBox="1"/>
          <p:nvPr/>
        </p:nvSpPr>
        <p:spPr>
          <a:xfrm>
            <a:off x="4944467" y="5136966"/>
            <a:ext cx="2303067" cy="369332"/>
          </a:xfrm>
          <a:prstGeom prst="rect">
            <a:avLst/>
          </a:prstGeom>
          <a:noFill/>
        </p:spPr>
        <p:txBody>
          <a:bodyPr wrap="none" rtlCol="0">
            <a:spAutoFit/>
          </a:bodyPr>
          <a:lstStyle/>
          <a:p>
            <a:pPr algn="ctr"/>
            <a:r>
              <a:rPr lang="en-GB" dirty="0">
                <a:solidFill>
                  <a:schemeClr val="bg1"/>
                </a:solidFill>
                <a:effectLst>
                  <a:outerShdw blurRad="50800" dist="38100" dir="2700000" algn="tl" rotWithShape="0">
                    <a:prstClr val="black">
                      <a:alpha val="40000"/>
                    </a:prstClr>
                  </a:outerShdw>
                </a:effectLst>
              </a:rPr>
              <a:t>Complex Pulse Profiles</a:t>
            </a:r>
          </a:p>
        </p:txBody>
      </p:sp>
      <p:sp>
        <p:nvSpPr>
          <p:cNvPr id="13" name="CustomShape 2">
            <a:extLst>
              <a:ext uri="{FF2B5EF4-FFF2-40B4-BE49-F238E27FC236}">
                <a16:creationId xmlns:a16="http://schemas.microsoft.com/office/drawing/2014/main" id="{A1ECCB04-8E13-4B95-AF7B-7F786FDB817B}"/>
              </a:ext>
            </a:extLst>
          </p:cNvPr>
          <p:cNvSpPr/>
          <p:nvPr/>
        </p:nvSpPr>
        <p:spPr>
          <a:xfrm>
            <a:off x="3219600" y="215018"/>
            <a:ext cx="5752800"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chemeClr val="bg1"/>
                </a:solidFill>
                <a:effectLst>
                  <a:outerShdw blurRad="50800" dist="38100" dir="2700000" algn="tl" rotWithShape="0">
                    <a:prstClr val="black">
                      <a:alpha val="40000"/>
                    </a:prstClr>
                  </a:outerShdw>
                </a:effectLst>
                <a:latin typeface="Calibri"/>
              </a:rPr>
              <a:t>Pulse Profiles</a:t>
            </a:r>
            <a:endParaRPr lang="en-GB" sz="3600" b="0" strike="noStrike" spc="-1" dirty="0">
              <a:solidFill>
                <a:schemeClr val="bg1"/>
              </a:solidFill>
              <a:effectLst>
                <a:outerShdw blurRad="50800" dist="38100" dir="2700000" algn="tl" rotWithShape="0">
                  <a:prstClr val="black">
                    <a:alpha val="40000"/>
                  </a:prstClr>
                </a:outerShdw>
              </a:effectLst>
              <a:latin typeface="Arial"/>
            </a:endParaRPr>
          </a:p>
        </p:txBody>
      </p:sp>
    </p:spTree>
    <p:extLst>
      <p:ext uri="{BB962C8B-B14F-4D97-AF65-F5344CB8AC3E}">
        <p14:creationId xmlns:p14="http://schemas.microsoft.com/office/powerpoint/2010/main" val="2562007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 name="Lovell_reduced.jpg" descr="Lovell_reduced.jpg"/>
          <p:cNvPicPr>
            <a:picLocks noChangeAspect="1"/>
          </p:cNvPicPr>
          <p:nvPr/>
        </p:nvPicPr>
        <p:blipFill rotWithShape="1">
          <a:blip r:embed="rId3"/>
          <a:srcRect b="37901"/>
          <a:stretch/>
        </p:blipFill>
        <p:spPr>
          <a:xfrm>
            <a:off x="0" y="-1"/>
            <a:ext cx="12192000" cy="6866059"/>
          </a:xfrm>
          <a:prstGeom prst="rect">
            <a:avLst/>
          </a:prstGeom>
          <a:ln w="12700">
            <a:miter lim="400000"/>
          </a:ln>
        </p:spPr>
      </p:pic>
      <p:pic>
        <p:nvPicPr>
          <p:cNvPr id="185" name="Dish_clean_big.png" descr="Dish_clean_big.png"/>
          <p:cNvPicPr>
            <a:picLocks noChangeAspect="1"/>
          </p:cNvPicPr>
          <p:nvPr/>
        </p:nvPicPr>
        <p:blipFill>
          <a:blip r:embed="rId4"/>
          <a:stretch>
            <a:fillRect/>
          </a:stretch>
        </p:blipFill>
        <p:spPr>
          <a:xfrm>
            <a:off x="4606501" y="2720375"/>
            <a:ext cx="6708352" cy="3052693"/>
          </a:xfrm>
          <a:prstGeom prst="rect">
            <a:avLst/>
          </a:prstGeom>
          <a:ln w="12700">
            <a:miter lim="400000"/>
          </a:ln>
          <a:effectLst>
            <a:outerShdw blurRad="101600" dist="25400" dir="5400000" rotWithShape="0">
              <a:srgbClr val="000000">
                <a:alpha val="75000"/>
              </a:srgbClr>
            </a:outerShdw>
          </a:effectLst>
        </p:spPr>
      </p:pic>
      <p:sp>
        <p:nvSpPr>
          <p:cNvPr id="186" name="Content Placeholder 2"/>
          <p:cNvSpPr txBox="1">
            <a:spLocks noGrp="1"/>
          </p:cNvSpPr>
          <p:nvPr>
            <p:ph type="body" sz="half" idx="1"/>
          </p:nvPr>
        </p:nvSpPr>
        <p:spPr>
          <a:xfrm>
            <a:off x="689927" y="1660634"/>
            <a:ext cx="3530452" cy="3985007"/>
          </a:xfrm>
          <a:prstGeom prst="rect">
            <a:avLst/>
          </a:prstGeom>
          <a:effectLst>
            <a:outerShdw blurRad="38100" dist="23000" dir="5400000" rotWithShape="0">
              <a:srgbClr val="000000"/>
            </a:outerShdw>
          </a:effectLst>
        </p:spPr>
        <p:txBody>
          <a:bodyPr/>
          <a:lstStyle/>
          <a:p>
            <a:pPr marL="312039" indent="-312039" defTabSz="832104">
              <a:defRPr sz="2184" b="1">
                <a:solidFill>
                  <a:srgbClr val="FFFFFF"/>
                </a:solidFill>
              </a:defRPr>
            </a:pPr>
            <a:r>
              <a:rPr dirty="0"/>
              <a:t>Analog to digital samples</a:t>
            </a:r>
          </a:p>
          <a:p>
            <a:pPr marL="312039" indent="-312039" defTabSz="832104">
              <a:defRPr sz="2184" b="1">
                <a:solidFill>
                  <a:srgbClr val="FFFFFF"/>
                </a:solidFill>
              </a:defRPr>
            </a:pPr>
            <a:r>
              <a:rPr dirty="0"/>
              <a:t>Complex search pipeline applied</a:t>
            </a:r>
          </a:p>
          <a:p>
            <a:pPr marL="312039" indent="-312039" defTabSz="832104">
              <a:defRPr sz="2184" b="1">
                <a:solidFill>
                  <a:srgbClr val="FFFFFF"/>
                </a:solidFill>
              </a:defRPr>
            </a:pPr>
            <a:r>
              <a:rPr dirty="0"/>
              <a:t>Steps:</a:t>
            </a:r>
          </a:p>
          <a:p>
            <a:pPr marL="728091" lvl="1" indent="-312039" defTabSz="832104">
              <a:defRPr sz="2184" b="1">
                <a:solidFill>
                  <a:srgbClr val="FFFFFF"/>
                </a:solidFill>
              </a:defRPr>
            </a:pPr>
            <a:r>
              <a:rPr dirty="0"/>
              <a:t>RFI mitigation</a:t>
            </a:r>
          </a:p>
          <a:p>
            <a:pPr marL="728091" lvl="1" indent="-312039" defTabSz="832104">
              <a:defRPr sz="2184" b="1">
                <a:solidFill>
                  <a:srgbClr val="FFFFFF"/>
                </a:solidFill>
              </a:defRPr>
            </a:pPr>
            <a:r>
              <a:rPr dirty="0" err="1"/>
              <a:t>Dedispersion</a:t>
            </a:r>
            <a:endParaRPr dirty="0"/>
          </a:p>
          <a:p>
            <a:pPr marL="728091" lvl="1" indent="-312039" defTabSz="832104">
              <a:defRPr sz="2184" b="1">
                <a:solidFill>
                  <a:srgbClr val="FFFFFF"/>
                </a:solidFill>
              </a:defRPr>
            </a:pPr>
            <a:r>
              <a:rPr dirty="0"/>
              <a:t>FFT</a:t>
            </a:r>
          </a:p>
          <a:p>
            <a:pPr marL="728091" lvl="1" indent="-312039" defTabSz="832104">
              <a:defRPr sz="2184" b="1">
                <a:solidFill>
                  <a:srgbClr val="FFFFFF"/>
                </a:solidFill>
              </a:defRPr>
            </a:pPr>
            <a:r>
              <a:rPr dirty="0"/>
              <a:t>Harmonic summing</a:t>
            </a:r>
          </a:p>
          <a:p>
            <a:pPr marL="728091" lvl="1" indent="-312039" defTabSz="832104">
              <a:defRPr sz="2184" b="1">
                <a:solidFill>
                  <a:srgbClr val="FFFFFF"/>
                </a:solidFill>
              </a:defRPr>
            </a:pPr>
            <a:r>
              <a:rPr dirty="0"/>
              <a:t>Detection</a:t>
            </a:r>
          </a:p>
          <a:p>
            <a:pPr marL="728091" lvl="1" indent="-312039" defTabSz="832104">
              <a:defRPr sz="2184" b="1">
                <a:solidFill>
                  <a:srgbClr val="FFFFFF"/>
                </a:solidFill>
              </a:defRPr>
            </a:pPr>
            <a:r>
              <a:rPr dirty="0"/>
              <a:t>Sifting   </a:t>
            </a:r>
          </a:p>
        </p:txBody>
      </p:sp>
      <p:pic>
        <p:nvPicPr>
          <p:cNvPr id="9" name="Picture 8">
            <a:extLst>
              <a:ext uri="{FF2B5EF4-FFF2-40B4-BE49-F238E27FC236}">
                <a16:creationId xmlns:a16="http://schemas.microsoft.com/office/drawing/2014/main" id="{CFC1331D-E988-4700-82DE-C2543EE2AEB1}"/>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
        <p:nvSpPr>
          <p:cNvPr id="8" name="CustomShape 2">
            <a:extLst>
              <a:ext uri="{FF2B5EF4-FFF2-40B4-BE49-F238E27FC236}">
                <a16:creationId xmlns:a16="http://schemas.microsoft.com/office/drawing/2014/main" id="{8407A304-A6F9-4F96-BFD3-E009D673AF57}"/>
              </a:ext>
            </a:extLst>
          </p:cNvPr>
          <p:cNvSpPr/>
          <p:nvPr/>
        </p:nvSpPr>
        <p:spPr>
          <a:xfrm>
            <a:off x="3219600" y="212552"/>
            <a:ext cx="5752800"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chemeClr val="bg1"/>
                </a:solidFill>
                <a:effectLst>
                  <a:outerShdw blurRad="50800" dist="38100" dir="2700000" algn="tl" rotWithShape="0">
                    <a:prstClr val="black">
                      <a:alpha val="40000"/>
                    </a:prstClr>
                  </a:outerShdw>
                </a:effectLst>
                <a:latin typeface="Calibri"/>
              </a:rPr>
              <a:t>Data Capture</a:t>
            </a:r>
            <a:endParaRPr lang="en-GB" sz="3600" b="0" strike="noStrike" spc="-1" dirty="0">
              <a:solidFill>
                <a:schemeClr val="bg1"/>
              </a:solidFill>
              <a:effectLst>
                <a:outerShdw blurRad="50800" dist="38100" dir="2700000" algn="tl" rotWithShape="0">
                  <a:prstClr val="black">
                    <a:alpha val="40000"/>
                  </a:prstClr>
                </a:outerShdw>
              </a:effectLst>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516CD4-52D1-4047-B48F-C8123271F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36428"/>
          </a:xfrm>
          <a:prstGeom prst="rect">
            <a:avLst/>
          </a:prstGeom>
        </p:spPr>
      </p:pic>
      <p:sp>
        <p:nvSpPr>
          <p:cNvPr id="203" name="Content Placeholder 2"/>
          <p:cNvSpPr txBox="1">
            <a:spLocks noGrp="1"/>
          </p:cNvSpPr>
          <p:nvPr>
            <p:ph type="body" sz="half" idx="1"/>
          </p:nvPr>
        </p:nvSpPr>
        <p:spPr>
          <a:xfrm>
            <a:off x="641248" y="2491995"/>
            <a:ext cx="3685406" cy="4123658"/>
          </a:xfrm>
          <a:prstGeom prst="rect">
            <a:avLst/>
          </a:prstGeom>
          <a:effectLst>
            <a:outerShdw blurRad="38100" dist="23000" dir="5400000" rotWithShape="0">
              <a:srgbClr val="000000">
                <a:alpha val="81398"/>
              </a:srgbClr>
            </a:outerShdw>
          </a:effectLst>
        </p:spPr>
        <p:txBody>
          <a:bodyPr/>
          <a:lstStyle/>
          <a:p>
            <a:pPr marL="342899" indent="-342899">
              <a:defRPr sz="2200" b="1">
                <a:solidFill>
                  <a:srgbClr val="FFFFFF"/>
                </a:solidFill>
              </a:defRPr>
            </a:pPr>
            <a:r>
              <a:rPr dirty="0"/>
              <a:t>A candidate file</a:t>
            </a:r>
          </a:p>
          <a:p>
            <a:pPr marL="342899" indent="-342899">
              <a:defRPr sz="2200" b="1">
                <a:solidFill>
                  <a:srgbClr val="FFFFFF"/>
                </a:solidFill>
              </a:defRPr>
            </a:pPr>
            <a:r>
              <a:rPr dirty="0"/>
              <a:t>Describes a signal detection</a:t>
            </a:r>
          </a:p>
          <a:p>
            <a:pPr marL="342899" indent="-342899">
              <a:defRPr sz="2200" b="1">
                <a:solidFill>
                  <a:srgbClr val="FFFFFF"/>
                </a:solidFill>
              </a:defRPr>
            </a:pPr>
            <a:r>
              <a:rPr dirty="0"/>
              <a:t>Covers time and frequency space</a:t>
            </a:r>
          </a:p>
          <a:p>
            <a:pPr marL="342899" indent="-342899">
              <a:defRPr sz="2200" b="1">
                <a:solidFill>
                  <a:srgbClr val="FFFFFF"/>
                </a:solidFill>
              </a:defRPr>
            </a:pPr>
            <a:r>
              <a:rPr dirty="0"/>
              <a:t>At least one per detection (duplicates!)</a:t>
            </a:r>
          </a:p>
          <a:p>
            <a:pPr marL="342899" indent="-342899">
              <a:defRPr sz="2200" b="1">
                <a:solidFill>
                  <a:srgbClr val="FFFFFF"/>
                </a:solidFill>
              </a:defRPr>
            </a:pPr>
            <a:r>
              <a:rPr dirty="0"/>
              <a:t>Classification appears simple - things do get fuzzy!</a:t>
            </a:r>
          </a:p>
        </p:txBody>
      </p:sp>
      <p:pic>
        <p:nvPicPr>
          <p:cNvPr id="5" name="Picture 4">
            <a:extLst>
              <a:ext uri="{FF2B5EF4-FFF2-40B4-BE49-F238E27FC236}">
                <a16:creationId xmlns:a16="http://schemas.microsoft.com/office/drawing/2014/main" id="{B5AE4EAA-AC89-4D39-824C-2E9E079EA5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3931" y="555028"/>
            <a:ext cx="6834654" cy="5747944"/>
          </a:xfrm>
          <a:prstGeom prst="rect">
            <a:avLst/>
          </a:prstGeom>
        </p:spPr>
      </p:pic>
      <p:pic>
        <p:nvPicPr>
          <p:cNvPr id="15" name="Picture 14">
            <a:extLst>
              <a:ext uri="{FF2B5EF4-FFF2-40B4-BE49-F238E27FC236}">
                <a16:creationId xmlns:a16="http://schemas.microsoft.com/office/drawing/2014/main" id="{C601272B-8A0D-40CA-8690-D75D0CB4A2E5}"/>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
        <p:nvSpPr>
          <p:cNvPr id="9" name="CustomShape 2">
            <a:extLst>
              <a:ext uri="{FF2B5EF4-FFF2-40B4-BE49-F238E27FC236}">
                <a16:creationId xmlns:a16="http://schemas.microsoft.com/office/drawing/2014/main" id="{DD57532C-AB77-5443-A2A9-1C948D41BC41}"/>
              </a:ext>
            </a:extLst>
          </p:cNvPr>
          <p:cNvSpPr/>
          <p:nvPr/>
        </p:nvSpPr>
        <p:spPr>
          <a:xfrm>
            <a:off x="100410" y="1375027"/>
            <a:ext cx="3878466"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nchor="t"/>
          <a:lstStyle/>
          <a:p>
            <a:pPr algn="ctr">
              <a:lnSpc>
                <a:spcPct val="100000"/>
              </a:lnSpc>
            </a:pPr>
            <a:r>
              <a:rPr lang="en-GB" sz="3600" spc="-1" dirty="0">
                <a:solidFill>
                  <a:schemeClr val="bg1"/>
                </a:solidFill>
                <a:effectLst>
                  <a:outerShdw blurRad="50800" dist="38100" dir="2700000" algn="tl" rotWithShape="0">
                    <a:prstClr val="black">
                      <a:alpha val="40000"/>
                    </a:prstClr>
                  </a:outerShdw>
                </a:effectLst>
                <a:latin typeface="Calibri"/>
              </a:rPr>
              <a:t>Data Products</a:t>
            </a:r>
            <a:endParaRPr lang="en-US" dirty="0">
              <a:solidFill>
                <a:schemeClr val="bg1"/>
              </a:solidFill>
              <a:effectLst>
                <a:outerShdw blurRad="50800" dist="38100" dir="2700000" algn="tl" rotWithShape="0">
                  <a:prstClr val="black">
                    <a:alpha val="40000"/>
                  </a:prstClr>
                </a:outerShdw>
              </a:effectLs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 name="Looking.jpg" descr="Looking.jpg"/>
          <p:cNvPicPr>
            <a:picLocks noChangeAspect="1"/>
          </p:cNvPicPr>
          <p:nvPr/>
        </p:nvPicPr>
        <p:blipFill>
          <a:blip r:embed="rId2"/>
          <a:srcRect r="11553"/>
          <a:stretch>
            <a:fillRect/>
          </a:stretch>
        </p:blipFill>
        <p:spPr>
          <a:xfrm>
            <a:off x="0" y="-4304"/>
            <a:ext cx="12191999" cy="6866608"/>
          </a:xfrm>
          <a:prstGeom prst="rect">
            <a:avLst/>
          </a:prstGeom>
          <a:ln w="12700">
            <a:miter lim="400000"/>
          </a:ln>
        </p:spPr>
      </p:pic>
      <p:sp>
        <p:nvSpPr>
          <p:cNvPr id="210" name="Content Placeholder 2"/>
          <p:cNvSpPr txBox="1">
            <a:spLocks noGrp="1"/>
          </p:cNvSpPr>
          <p:nvPr>
            <p:ph type="body" sz="half" idx="1"/>
          </p:nvPr>
        </p:nvSpPr>
        <p:spPr>
          <a:xfrm>
            <a:off x="1801290" y="2275018"/>
            <a:ext cx="5731560" cy="4123658"/>
          </a:xfrm>
          <a:prstGeom prst="rect">
            <a:avLst/>
          </a:prstGeom>
          <a:effectLst/>
        </p:spPr>
        <p:txBody>
          <a:bodyPr/>
          <a:lstStyle/>
          <a:p>
            <a:pPr marL="342899" indent="-342899">
              <a:defRPr sz="2200" b="1">
                <a:solidFill>
                  <a:srgbClr val="FFFFFF"/>
                </a:solidFill>
              </a:defRPr>
            </a:pPr>
            <a:r>
              <a:rPr dirty="0">
                <a:effectLst>
                  <a:outerShdw blurRad="50800" dist="38100" dir="2700000" algn="tl" rotWithShape="0">
                    <a:prstClr val="black">
                      <a:alpha val="40000"/>
                    </a:prstClr>
                  </a:outerShdw>
                </a:effectLst>
              </a:rPr>
              <a:t>Clear pulse with a defined peak</a:t>
            </a:r>
            <a:r>
              <a:rPr lang="en-GB" dirty="0">
                <a:effectLst>
                  <a:outerShdw blurRad="50800" dist="38100" dir="2700000" algn="tl" rotWithShape="0">
                    <a:prstClr val="black">
                      <a:alpha val="40000"/>
                    </a:prstClr>
                  </a:outerShdw>
                </a:effectLst>
              </a:rPr>
              <a:t>.</a:t>
            </a:r>
            <a:endParaRPr dirty="0">
              <a:effectLst>
                <a:outerShdw blurRad="50800" dist="38100" dir="2700000" algn="tl" rotWithShape="0">
                  <a:prstClr val="black">
                    <a:alpha val="40000"/>
                  </a:prstClr>
                </a:outerShdw>
              </a:effectLst>
            </a:endParaRPr>
          </a:p>
          <a:p>
            <a:pPr marL="342899" indent="-342899">
              <a:defRPr sz="2200" b="1">
                <a:solidFill>
                  <a:srgbClr val="FFFFFF"/>
                </a:solidFill>
              </a:defRPr>
            </a:pPr>
            <a:r>
              <a:rPr dirty="0">
                <a:effectLst>
                  <a:outerShdw blurRad="50800" dist="38100" dir="2700000" algn="tl" rotWithShape="0">
                    <a:prstClr val="black">
                      <a:alpha val="40000"/>
                    </a:prstClr>
                  </a:outerShdw>
                </a:effectLst>
              </a:rPr>
              <a:t>Evidence that the signal persists in time, i.e. an indication of a periodic source</a:t>
            </a:r>
            <a:r>
              <a:rPr lang="en-GB" dirty="0">
                <a:effectLst>
                  <a:outerShdw blurRad="50800" dist="38100" dir="2700000" algn="tl" rotWithShape="0">
                    <a:prstClr val="black">
                      <a:alpha val="40000"/>
                    </a:prstClr>
                  </a:outerShdw>
                </a:effectLst>
              </a:rPr>
              <a:t>.</a:t>
            </a:r>
            <a:endParaRPr dirty="0">
              <a:effectLst>
                <a:outerShdw blurRad="50800" dist="38100" dir="2700000" algn="tl" rotWithShape="0">
                  <a:prstClr val="black">
                    <a:alpha val="40000"/>
                  </a:prstClr>
                </a:outerShdw>
              </a:effectLst>
            </a:endParaRPr>
          </a:p>
          <a:p>
            <a:pPr marL="342899" indent="-342899">
              <a:defRPr sz="2200" b="1">
                <a:solidFill>
                  <a:srgbClr val="FFFFFF"/>
                </a:solidFill>
              </a:defRPr>
            </a:pPr>
            <a:r>
              <a:rPr dirty="0">
                <a:effectLst>
                  <a:outerShdw blurRad="50800" dist="38100" dir="2700000" algn="tl" rotWithShape="0">
                    <a:prstClr val="black">
                      <a:alpha val="40000"/>
                    </a:prstClr>
                  </a:outerShdw>
                </a:effectLst>
              </a:rPr>
              <a:t>Evidence that the signal persists in frequency - pulsars are broadband emitters</a:t>
            </a:r>
            <a:r>
              <a:rPr lang="en-GB" dirty="0">
                <a:effectLst>
                  <a:outerShdw blurRad="50800" dist="38100" dir="2700000" algn="tl" rotWithShape="0">
                    <a:prstClr val="black">
                      <a:alpha val="40000"/>
                    </a:prstClr>
                  </a:outerShdw>
                </a:effectLst>
              </a:rPr>
              <a:t>.</a:t>
            </a:r>
            <a:endParaRPr dirty="0">
              <a:effectLst>
                <a:outerShdw blurRad="50800" dist="38100" dir="2700000" algn="tl" rotWithShape="0">
                  <a:prstClr val="black">
                    <a:alpha val="40000"/>
                  </a:prstClr>
                </a:outerShdw>
              </a:effectLst>
            </a:endParaRPr>
          </a:p>
          <a:p>
            <a:pPr marL="342899" indent="-342899">
              <a:defRPr sz="2200" b="1">
                <a:solidFill>
                  <a:srgbClr val="FFFFFF"/>
                </a:solidFill>
              </a:defRPr>
            </a:pPr>
            <a:r>
              <a:rPr dirty="0">
                <a:effectLst>
                  <a:outerShdw blurRad="50800" dist="38100" dir="2700000" algn="tl" rotWithShape="0">
                    <a:prstClr val="black">
                      <a:alpha val="40000"/>
                    </a:prstClr>
                  </a:outerShdw>
                </a:effectLst>
              </a:rPr>
              <a:t>A DM value greater than zero</a:t>
            </a:r>
            <a:r>
              <a:rPr lang="en-GB" dirty="0">
                <a:effectLst>
                  <a:outerShdw blurRad="50800" dist="38100" dir="2700000" algn="tl" rotWithShape="0">
                    <a:prstClr val="black">
                      <a:alpha val="40000"/>
                    </a:prstClr>
                  </a:outerShdw>
                </a:effectLst>
              </a:rPr>
              <a:t>.</a:t>
            </a:r>
            <a:endParaRPr dirty="0">
              <a:effectLst>
                <a:outerShdw blurRad="50800" dist="38100" dir="2700000" algn="tl" rotWithShape="0">
                  <a:prstClr val="black">
                    <a:alpha val="40000"/>
                  </a:prstClr>
                </a:outerShdw>
              </a:effectLst>
            </a:endParaRPr>
          </a:p>
          <a:p>
            <a:pPr marL="342899" indent="-342899">
              <a:defRPr sz="2200" b="1">
                <a:solidFill>
                  <a:srgbClr val="FFFFFF"/>
                </a:solidFill>
              </a:defRPr>
            </a:pPr>
            <a:r>
              <a:rPr dirty="0">
                <a:effectLst>
                  <a:outerShdw blurRad="50800" dist="38100" dir="2700000" algn="tl" rotWithShape="0">
                    <a:prstClr val="black">
                      <a:alpha val="40000"/>
                    </a:prstClr>
                  </a:outerShdw>
                </a:effectLst>
              </a:rPr>
              <a:t>Evidence of other effects, such as scintillation?</a:t>
            </a:r>
          </a:p>
        </p:txBody>
      </p:sp>
      <p:pic>
        <p:nvPicPr>
          <p:cNvPr id="8" name="Picture 7">
            <a:extLst>
              <a:ext uri="{FF2B5EF4-FFF2-40B4-BE49-F238E27FC236}">
                <a16:creationId xmlns:a16="http://schemas.microsoft.com/office/drawing/2014/main" id="{A4D90410-D84D-4E2D-894D-45237B706FD6}"/>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
        <p:nvSpPr>
          <p:cNvPr id="6" name="CustomShape 2">
            <a:extLst>
              <a:ext uri="{FF2B5EF4-FFF2-40B4-BE49-F238E27FC236}">
                <a16:creationId xmlns:a16="http://schemas.microsoft.com/office/drawing/2014/main" id="{F7DA241C-1A5D-4612-A930-B48CFAC891C6}"/>
              </a:ext>
            </a:extLst>
          </p:cNvPr>
          <p:cNvSpPr/>
          <p:nvPr/>
        </p:nvSpPr>
        <p:spPr>
          <a:xfrm>
            <a:off x="3219599" y="212552"/>
            <a:ext cx="5752800"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spc="-1" dirty="0">
                <a:solidFill>
                  <a:schemeClr val="bg1"/>
                </a:solidFill>
                <a:effectLst>
                  <a:outerShdw blurRad="50800" dist="38100" dir="2700000" algn="tl" rotWithShape="0">
                    <a:prstClr val="black">
                      <a:alpha val="40000"/>
                    </a:prstClr>
                  </a:outerShdw>
                </a:effectLst>
              </a:rPr>
              <a:t>What to look for?</a:t>
            </a:r>
            <a:endParaRPr lang="en-US" sz="3600" dirty="0">
              <a:solidFill>
                <a:schemeClr val="bg1"/>
              </a:solidFill>
              <a:effectLst>
                <a:outerShdw blurRad="50800" dist="38100" dir="2700000" algn="tl" rotWithShape="0">
                  <a:prstClr val="black">
                    <a:alpha val="40000"/>
                  </a:prstClr>
                </a:outerShdw>
              </a:effectLst>
            </a:endParaRP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10">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1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1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1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21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2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build="p" bldLvl="5"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2" name="milky-way.jpg" descr="milky-way.jpg"/>
          <p:cNvPicPr>
            <a:picLocks noChangeAspect="1"/>
          </p:cNvPicPr>
          <p:nvPr/>
        </p:nvPicPr>
        <p:blipFill>
          <a:blip r:embed="rId2"/>
          <a:srcRect r="25059"/>
          <a:stretch>
            <a:fillRect/>
          </a:stretch>
        </p:blipFill>
        <p:spPr>
          <a:xfrm>
            <a:off x="0" y="464"/>
            <a:ext cx="12192000" cy="6857072"/>
          </a:xfrm>
          <a:prstGeom prst="rect">
            <a:avLst/>
          </a:prstGeom>
          <a:ln w="12700">
            <a:miter lim="400000"/>
          </a:ln>
        </p:spPr>
      </p:pic>
      <p:pic>
        <p:nvPicPr>
          <p:cNvPr id="216" name="Candidate_NoAnnot.png" descr="Candidate_NoAnnot.png"/>
          <p:cNvPicPr>
            <a:picLocks/>
          </p:cNvPicPr>
          <p:nvPr/>
        </p:nvPicPr>
        <p:blipFill>
          <a:blip r:embed="rId3"/>
          <a:stretch>
            <a:fillRect/>
          </a:stretch>
        </p:blipFill>
        <p:spPr>
          <a:xfrm>
            <a:off x="5065732" y="2253115"/>
            <a:ext cx="5451929" cy="3721703"/>
          </a:xfrm>
          <a:prstGeom prst="rect">
            <a:avLst/>
          </a:prstGeom>
          <a:effectLst>
            <a:outerShdw blurRad="38100" dist="23000" dir="5400000" rotWithShape="0">
              <a:srgbClr val="000000">
                <a:alpha val="81398"/>
              </a:srgbClr>
            </a:outerShdw>
          </a:effectLst>
        </p:spPr>
      </p:pic>
      <p:sp>
        <p:nvSpPr>
          <p:cNvPr id="217" name="Credit: HTRU Collaboration."/>
          <p:cNvSpPr txBox="1"/>
          <p:nvPr/>
        </p:nvSpPr>
        <p:spPr>
          <a:xfrm>
            <a:off x="6791031" y="6134421"/>
            <a:ext cx="2001508" cy="435184"/>
          </a:xfrm>
          <a:prstGeom prst="rect">
            <a:avLst/>
          </a:prstGeom>
          <a:ln w="12700">
            <a:miter lim="400000"/>
          </a:ln>
          <a:effectLst>
            <a:outerShdw blurRad="101600" dist="22726" dir="5400000" rotWithShape="0">
              <a:srgbClr val="000000"/>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defTabSz="457200">
              <a:lnSpc>
                <a:spcPts val="3200"/>
              </a:lnSpc>
              <a:spcBef>
                <a:spcPts val="1200"/>
              </a:spcBef>
              <a:defRPr sz="1200">
                <a:solidFill>
                  <a:srgbClr val="FFFFFF"/>
                </a:solidFill>
                <a:latin typeface="Arial"/>
                <a:ea typeface="Arial"/>
                <a:cs typeface="Arial"/>
                <a:sym typeface="Arial"/>
              </a:defRPr>
            </a:lvl1pPr>
          </a:lstStyle>
          <a:p>
            <a:r>
              <a:t>Credit: HTRU Collaboration.</a:t>
            </a:r>
          </a:p>
        </p:txBody>
      </p:sp>
      <p:sp>
        <p:nvSpPr>
          <p:cNvPr id="218" name="Content Placeholder 2"/>
          <p:cNvSpPr txBox="1">
            <a:spLocks noGrp="1"/>
          </p:cNvSpPr>
          <p:nvPr>
            <p:ph type="body" sz="half" idx="1"/>
          </p:nvPr>
        </p:nvSpPr>
        <p:spPr>
          <a:xfrm>
            <a:off x="1801290" y="2275018"/>
            <a:ext cx="3304568" cy="4123658"/>
          </a:xfrm>
          <a:prstGeom prst="rect">
            <a:avLst/>
          </a:prstGeom>
          <a:effectLst/>
        </p:spPr>
        <p:txBody>
          <a:bodyPr/>
          <a:lstStyle/>
          <a:p>
            <a:pPr marL="342899" indent="-342899">
              <a:defRPr sz="2200" b="1">
                <a:solidFill>
                  <a:srgbClr val="FFFFFF"/>
                </a:solidFill>
              </a:defRPr>
            </a:pPr>
            <a:r>
              <a:rPr dirty="0">
                <a:effectLst>
                  <a:outerShdw blurRad="50800" dist="38100" dir="2700000" algn="tl" rotWithShape="0">
                    <a:prstClr val="black">
                      <a:alpha val="40000"/>
                    </a:prstClr>
                  </a:outerShdw>
                </a:effectLst>
              </a:rPr>
              <a:t>Defined peak</a:t>
            </a:r>
          </a:p>
          <a:p>
            <a:pPr marL="342899" indent="-342899">
              <a:defRPr sz="2200" b="1">
                <a:solidFill>
                  <a:srgbClr val="FFFFFF"/>
                </a:solidFill>
              </a:defRPr>
            </a:pPr>
            <a:r>
              <a:rPr dirty="0">
                <a:effectLst>
                  <a:outerShdw blurRad="50800" dist="38100" dir="2700000" algn="tl" rotWithShape="0">
                    <a:prstClr val="black">
                      <a:alpha val="40000"/>
                    </a:prstClr>
                  </a:outerShdw>
                </a:effectLst>
              </a:rPr>
              <a:t>Clear DM-SNR peak</a:t>
            </a:r>
          </a:p>
          <a:p>
            <a:pPr marL="342899" indent="-342899">
              <a:defRPr sz="2200" b="1">
                <a:solidFill>
                  <a:srgbClr val="FFFFFF"/>
                </a:solidFill>
              </a:defRPr>
            </a:pPr>
            <a:r>
              <a:rPr dirty="0">
                <a:effectLst>
                  <a:outerShdw blurRad="50800" dist="38100" dir="2700000" algn="tl" rotWithShape="0">
                    <a:prstClr val="black">
                      <a:alpha val="40000"/>
                    </a:prstClr>
                  </a:outerShdw>
                </a:effectLst>
              </a:rPr>
              <a:t>Consistent in time</a:t>
            </a:r>
          </a:p>
          <a:p>
            <a:pPr marL="342899" indent="-342899">
              <a:defRPr sz="2200" b="1">
                <a:solidFill>
                  <a:srgbClr val="FFFFFF"/>
                </a:solidFill>
              </a:defRPr>
            </a:pPr>
            <a:r>
              <a:rPr dirty="0">
                <a:effectLst>
                  <a:outerShdw blurRad="50800" dist="38100" dir="2700000" algn="tl" rotWithShape="0">
                    <a:prstClr val="black">
                      <a:alpha val="40000"/>
                    </a:prstClr>
                  </a:outerShdw>
                </a:effectLst>
              </a:rPr>
              <a:t>Persistent in frequency</a:t>
            </a:r>
          </a:p>
          <a:p>
            <a:pPr marL="342899" indent="-342899">
              <a:defRPr sz="2200" b="1">
                <a:solidFill>
                  <a:srgbClr val="FFFFFF"/>
                </a:solidFill>
              </a:defRPr>
            </a:pPr>
            <a:r>
              <a:rPr dirty="0">
                <a:effectLst>
                  <a:outerShdw blurRad="50800" dist="38100" dir="2700000" algn="tl" rotWithShape="0">
                    <a:prstClr val="black">
                      <a:alpha val="40000"/>
                    </a:prstClr>
                  </a:outerShdw>
                </a:effectLst>
              </a:rPr>
              <a:t>Obvious pulsar!</a:t>
            </a:r>
          </a:p>
        </p:txBody>
      </p:sp>
      <p:pic>
        <p:nvPicPr>
          <p:cNvPr id="10" name="Picture 9">
            <a:extLst>
              <a:ext uri="{FF2B5EF4-FFF2-40B4-BE49-F238E27FC236}">
                <a16:creationId xmlns:a16="http://schemas.microsoft.com/office/drawing/2014/main" id="{E93C615B-B350-42FC-8B70-B40DBD9E56E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
        <p:nvSpPr>
          <p:cNvPr id="8" name="CustomShape 2">
            <a:extLst>
              <a:ext uri="{FF2B5EF4-FFF2-40B4-BE49-F238E27FC236}">
                <a16:creationId xmlns:a16="http://schemas.microsoft.com/office/drawing/2014/main" id="{0B29DB68-C87A-435F-B613-4ED89A9E59F2}"/>
              </a:ext>
            </a:extLst>
          </p:cNvPr>
          <p:cNvSpPr/>
          <p:nvPr/>
        </p:nvSpPr>
        <p:spPr>
          <a:xfrm>
            <a:off x="3219600" y="212552"/>
            <a:ext cx="57528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spc="-1" dirty="0">
                <a:solidFill>
                  <a:schemeClr val="bg1"/>
                </a:solidFill>
                <a:effectLst>
                  <a:outerShdw blurRad="50800" dist="38100" dir="2700000" algn="tl" rotWithShape="0">
                    <a:prstClr val="black">
                      <a:alpha val="40000"/>
                    </a:prstClr>
                  </a:outerShdw>
                </a:effectLst>
              </a:rPr>
              <a:t>Candidate Examples (1)</a:t>
            </a:r>
            <a:endParaRPr lang="en-US" sz="3600" dirty="0">
              <a:solidFill>
                <a:schemeClr val="bg1"/>
              </a:solidFill>
              <a:effectLst>
                <a:outerShdw blurRad="50800" dist="38100" dir="2700000" algn="tl" rotWithShape="0">
                  <a:prstClr val="black">
                    <a:alpha val="40000"/>
                  </a:prstClr>
                </a:outerShdw>
              </a:effectLst>
            </a:endParaRP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18">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1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1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1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21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21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0" build="p" bldLvl="5"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 name="noise.jpg" descr="noise.jpg"/>
          <p:cNvPicPr>
            <a:picLocks noChangeAspect="1"/>
          </p:cNvPicPr>
          <p:nvPr/>
        </p:nvPicPr>
        <p:blipFill>
          <a:blip r:embed="rId2"/>
          <a:srcRect r="11023"/>
          <a:stretch>
            <a:fillRect/>
          </a:stretch>
        </p:blipFill>
        <p:spPr>
          <a:xfrm>
            <a:off x="0" y="3365"/>
            <a:ext cx="12191999" cy="6851270"/>
          </a:xfrm>
          <a:prstGeom prst="rect">
            <a:avLst/>
          </a:prstGeom>
          <a:ln w="12700">
            <a:miter lim="400000"/>
          </a:ln>
        </p:spPr>
      </p:pic>
      <p:sp>
        <p:nvSpPr>
          <p:cNvPr id="224" name="Credit: LOTAAS Collaboration (Chia Min Tan et. al.)."/>
          <p:cNvSpPr txBox="1"/>
          <p:nvPr/>
        </p:nvSpPr>
        <p:spPr>
          <a:xfrm>
            <a:off x="6009711" y="6112248"/>
            <a:ext cx="3629389" cy="435184"/>
          </a:xfrm>
          <a:prstGeom prst="rect">
            <a:avLst/>
          </a:prstGeom>
          <a:ln w="12700">
            <a:miter lim="400000"/>
          </a:ln>
          <a:effectLst>
            <a:outerShdw blurRad="101600" dist="22726" dir="5400000" rotWithShape="0">
              <a:srgbClr val="000000"/>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defTabSz="457200">
              <a:lnSpc>
                <a:spcPts val="3200"/>
              </a:lnSpc>
              <a:spcBef>
                <a:spcPts val="1200"/>
              </a:spcBef>
              <a:defRPr sz="1200">
                <a:solidFill>
                  <a:srgbClr val="FFFFFF"/>
                </a:solidFill>
                <a:latin typeface="Arial"/>
                <a:ea typeface="Arial"/>
                <a:cs typeface="Arial"/>
                <a:sym typeface="Arial"/>
              </a:defRPr>
            </a:lvl1pPr>
          </a:lstStyle>
          <a:p>
            <a:r>
              <a:t>Credit: LOTAAS Collaboration (Chia Min Tan et. al.).</a:t>
            </a:r>
          </a:p>
        </p:txBody>
      </p:sp>
      <p:sp>
        <p:nvSpPr>
          <p:cNvPr id="225" name="Content Placeholder 2"/>
          <p:cNvSpPr txBox="1">
            <a:spLocks noGrp="1"/>
          </p:cNvSpPr>
          <p:nvPr>
            <p:ph type="body" sz="half" idx="1"/>
          </p:nvPr>
        </p:nvSpPr>
        <p:spPr>
          <a:xfrm>
            <a:off x="1801291" y="2275018"/>
            <a:ext cx="3407195" cy="4123658"/>
          </a:xfrm>
          <a:prstGeom prst="rect">
            <a:avLst/>
          </a:prstGeom>
          <a:effectLst/>
        </p:spPr>
        <p:txBody>
          <a:bodyPr/>
          <a:lstStyle/>
          <a:p>
            <a:pPr marL="342899" indent="-342899">
              <a:defRPr sz="2200" b="1">
                <a:solidFill>
                  <a:srgbClr val="FFFFFF"/>
                </a:solidFill>
              </a:defRPr>
            </a:pPr>
            <a:r>
              <a:rPr dirty="0">
                <a:effectLst>
                  <a:outerShdw blurRad="50800" dist="38100" dir="2700000" algn="tl" rotWithShape="0">
                    <a:prstClr val="black">
                      <a:alpha val="40000"/>
                    </a:prstClr>
                  </a:outerShdw>
                </a:effectLst>
              </a:rPr>
              <a:t>Clearly defined peak?</a:t>
            </a:r>
          </a:p>
          <a:p>
            <a:pPr marL="342899" indent="-342899">
              <a:defRPr sz="2200" b="1">
                <a:solidFill>
                  <a:srgbClr val="FFFFFF"/>
                </a:solidFill>
              </a:defRPr>
            </a:pPr>
            <a:r>
              <a:rPr dirty="0">
                <a:effectLst>
                  <a:outerShdw blurRad="50800" dist="38100" dir="2700000" algn="tl" rotWithShape="0">
                    <a:prstClr val="black">
                      <a:alpha val="40000"/>
                    </a:prstClr>
                  </a:outerShdw>
                </a:effectLst>
              </a:rPr>
              <a:t>Some persistence in time?</a:t>
            </a:r>
          </a:p>
          <a:p>
            <a:pPr marL="342899" indent="-342899">
              <a:defRPr sz="2200" b="1">
                <a:solidFill>
                  <a:srgbClr val="FFFFFF"/>
                </a:solidFill>
              </a:defRPr>
            </a:pPr>
            <a:r>
              <a:rPr dirty="0">
                <a:effectLst>
                  <a:outerShdw blurRad="50800" dist="38100" dir="2700000" algn="tl" rotWithShape="0">
                    <a:prstClr val="black">
                      <a:alpha val="40000"/>
                    </a:prstClr>
                  </a:outerShdw>
                </a:effectLst>
              </a:rPr>
              <a:t>A DM value &gt; zero</a:t>
            </a:r>
          </a:p>
          <a:p>
            <a:pPr marL="342899" indent="-342899">
              <a:defRPr sz="2200" b="1">
                <a:solidFill>
                  <a:srgbClr val="FFFFFF"/>
                </a:solidFill>
              </a:defRPr>
            </a:pPr>
            <a:r>
              <a:rPr dirty="0">
                <a:effectLst>
                  <a:outerShdw blurRad="50800" dist="38100" dir="2700000" algn="tl" rotWithShape="0">
                    <a:prstClr val="black">
                      <a:alpha val="40000"/>
                    </a:prstClr>
                  </a:outerShdw>
                </a:effectLst>
              </a:rPr>
              <a:t>Labelled as noise</a:t>
            </a:r>
          </a:p>
        </p:txBody>
      </p:sp>
      <p:sp>
        <p:nvSpPr>
          <p:cNvPr id="226" name="Rectangle"/>
          <p:cNvSpPr/>
          <p:nvPr/>
        </p:nvSpPr>
        <p:spPr>
          <a:xfrm>
            <a:off x="5479255" y="2317739"/>
            <a:ext cx="4624880" cy="3600032"/>
          </a:xfrm>
          <a:prstGeom prst="rect">
            <a:avLst/>
          </a:prstGeom>
          <a:solidFill>
            <a:srgbClr val="FFFFFF"/>
          </a:solidFill>
          <a:ln w="25400">
            <a:solidFill>
              <a:srgbClr val="FFFFFF"/>
            </a:solidFill>
            <a:miter lim="400000"/>
          </a:ln>
          <a:effectLst>
            <a:outerShdw blurRad="38100" dist="23000" dir="5400000" rotWithShape="0">
              <a:srgbClr val="000000">
                <a:alpha val="35000"/>
              </a:srgbClr>
            </a:outerShdw>
          </a:effectLst>
        </p:spPr>
        <p:txBody>
          <a:bodyPr lIns="45719" rIns="45719" anchor="ctr"/>
          <a:lstStyle/>
          <a:p>
            <a:endParaRPr/>
          </a:p>
        </p:txBody>
      </p:sp>
      <p:grpSp>
        <p:nvGrpSpPr>
          <p:cNvPr id="229" name="Noise.png"/>
          <p:cNvGrpSpPr/>
          <p:nvPr/>
        </p:nvGrpSpPr>
        <p:grpSpPr>
          <a:xfrm>
            <a:off x="5345280" y="2171700"/>
            <a:ext cx="4942516" cy="3855115"/>
            <a:chOff x="0" y="0"/>
            <a:chExt cx="4942514" cy="3855113"/>
          </a:xfrm>
        </p:grpSpPr>
        <p:pic>
          <p:nvPicPr>
            <p:cNvPr id="228" name="Noise.png" descr="Noise.png"/>
            <p:cNvPicPr>
              <a:picLocks noChangeAspect="1"/>
            </p:cNvPicPr>
            <p:nvPr/>
          </p:nvPicPr>
          <p:blipFill>
            <a:blip r:embed="rId3"/>
            <a:srcRect/>
            <a:stretch>
              <a:fillRect/>
            </a:stretch>
          </p:blipFill>
          <p:spPr>
            <a:xfrm>
              <a:off x="139700" y="243699"/>
              <a:ext cx="4663115" cy="3471715"/>
            </a:xfrm>
            <a:prstGeom prst="rect">
              <a:avLst/>
            </a:prstGeom>
            <a:ln>
              <a:noFill/>
            </a:ln>
            <a:effectLst/>
          </p:spPr>
        </p:pic>
        <p:pic>
          <p:nvPicPr>
            <p:cNvPr id="227" name="Noise.png" descr="Noise.png"/>
            <p:cNvPicPr>
              <a:picLocks/>
            </p:cNvPicPr>
            <p:nvPr/>
          </p:nvPicPr>
          <p:blipFill>
            <a:blip r:embed="rId4"/>
            <a:stretch>
              <a:fillRect/>
            </a:stretch>
          </p:blipFill>
          <p:spPr>
            <a:xfrm>
              <a:off x="-1" y="0"/>
              <a:ext cx="4942516" cy="3855114"/>
            </a:xfrm>
            <a:prstGeom prst="rect">
              <a:avLst/>
            </a:prstGeom>
            <a:effectLst/>
          </p:spPr>
        </p:pic>
      </p:grpSp>
      <p:pic>
        <p:nvPicPr>
          <p:cNvPr id="13" name="Picture 12">
            <a:extLst>
              <a:ext uri="{FF2B5EF4-FFF2-40B4-BE49-F238E27FC236}">
                <a16:creationId xmlns:a16="http://schemas.microsoft.com/office/drawing/2014/main" id="{E9940633-E634-4D56-888D-E893D85DD449}"/>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
        <p:nvSpPr>
          <p:cNvPr id="11" name="CustomShape 2">
            <a:extLst>
              <a:ext uri="{FF2B5EF4-FFF2-40B4-BE49-F238E27FC236}">
                <a16:creationId xmlns:a16="http://schemas.microsoft.com/office/drawing/2014/main" id="{0FF8ED14-6DCB-4A6D-8086-035D31D683C6}"/>
              </a:ext>
            </a:extLst>
          </p:cNvPr>
          <p:cNvSpPr/>
          <p:nvPr/>
        </p:nvSpPr>
        <p:spPr>
          <a:xfrm>
            <a:off x="3219599" y="211605"/>
            <a:ext cx="5752800"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spc="-1" dirty="0">
                <a:solidFill>
                  <a:schemeClr val="bg1"/>
                </a:solidFill>
                <a:effectLst>
                  <a:outerShdw blurRad="50800" dist="38100" dir="2700000" algn="tl" rotWithShape="0">
                    <a:prstClr val="black">
                      <a:alpha val="40000"/>
                    </a:prstClr>
                  </a:outerShdw>
                </a:effectLst>
              </a:rPr>
              <a:t>Candidate Examples (2)</a:t>
            </a:r>
            <a:endParaRPr lang="en-US" sz="3600" dirty="0">
              <a:solidFill>
                <a:schemeClr val="bg1"/>
              </a:solidFill>
              <a:effectLst>
                <a:outerShdw blurRad="50800" dist="38100" dir="2700000" algn="tl" rotWithShape="0">
                  <a:prstClr val="black">
                    <a:alpha val="40000"/>
                  </a:prstClr>
                </a:outerShdw>
              </a:effectLst>
            </a:endParaRP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25">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2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2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2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22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 grpId="0" build="p" bldLvl="5"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interference.jpg" descr="interference.jpg"/>
          <p:cNvPicPr>
            <a:picLocks noChangeAspect="1"/>
          </p:cNvPicPr>
          <p:nvPr/>
        </p:nvPicPr>
        <p:blipFill>
          <a:blip r:embed="rId2"/>
          <a:srcRect r="11227"/>
          <a:stretch>
            <a:fillRect/>
          </a:stretch>
        </p:blipFill>
        <p:spPr>
          <a:xfrm>
            <a:off x="0" y="-1826"/>
            <a:ext cx="12192000" cy="6861652"/>
          </a:xfrm>
          <a:prstGeom prst="rect">
            <a:avLst/>
          </a:prstGeom>
          <a:ln w="12700">
            <a:miter lim="400000"/>
          </a:ln>
        </p:spPr>
      </p:pic>
      <p:sp>
        <p:nvSpPr>
          <p:cNvPr id="235" name="Credit: LOTAAS Collaboration (Chia Min Tan et. al.)."/>
          <p:cNvSpPr txBox="1"/>
          <p:nvPr/>
        </p:nvSpPr>
        <p:spPr>
          <a:xfrm>
            <a:off x="5984867" y="6105898"/>
            <a:ext cx="3629389" cy="435184"/>
          </a:xfrm>
          <a:prstGeom prst="rect">
            <a:avLst/>
          </a:prstGeom>
          <a:ln w="12700">
            <a:miter lim="400000"/>
          </a:ln>
          <a:effectLst>
            <a:outerShdw blurRad="101600" dist="22726" dir="5400000" rotWithShape="0">
              <a:srgbClr val="000000"/>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defTabSz="457200">
              <a:lnSpc>
                <a:spcPts val="3200"/>
              </a:lnSpc>
              <a:spcBef>
                <a:spcPts val="1200"/>
              </a:spcBef>
              <a:defRPr sz="1200">
                <a:solidFill>
                  <a:srgbClr val="FFFFFF"/>
                </a:solidFill>
                <a:latin typeface="Arial"/>
                <a:ea typeface="Arial"/>
                <a:cs typeface="Arial"/>
                <a:sym typeface="Arial"/>
              </a:defRPr>
            </a:lvl1pPr>
          </a:lstStyle>
          <a:p>
            <a:r>
              <a:rPr dirty="0"/>
              <a:t>Credit: LOTAAS Collaboration (Chia Min Tan et. al.).</a:t>
            </a:r>
          </a:p>
        </p:txBody>
      </p:sp>
      <p:sp>
        <p:nvSpPr>
          <p:cNvPr id="236" name="Content Placeholder 2"/>
          <p:cNvSpPr txBox="1">
            <a:spLocks noGrp="1"/>
          </p:cNvSpPr>
          <p:nvPr>
            <p:ph type="body" sz="half" idx="1"/>
          </p:nvPr>
        </p:nvSpPr>
        <p:spPr>
          <a:xfrm>
            <a:off x="1801291" y="2275018"/>
            <a:ext cx="3407195" cy="4123658"/>
          </a:xfrm>
          <a:prstGeom prst="rect">
            <a:avLst/>
          </a:prstGeom>
          <a:effectLst/>
        </p:spPr>
        <p:txBody>
          <a:bodyPr/>
          <a:lstStyle/>
          <a:p>
            <a:pPr marL="342899" indent="-342899">
              <a:defRPr sz="2200" b="1">
                <a:solidFill>
                  <a:srgbClr val="FFFFFF"/>
                </a:solidFill>
              </a:defRPr>
            </a:pPr>
            <a:r>
              <a:rPr dirty="0">
                <a:effectLst>
                  <a:outerShdw blurRad="50800" dist="38100" dir="2700000" algn="tl" rotWithShape="0">
                    <a:prstClr val="black">
                      <a:alpha val="40000"/>
                    </a:prstClr>
                  </a:outerShdw>
                </a:effectLst>
              </a:rPr>
              <a:t>Clearly defined peak?</a:t>
            </a:r>
          </a:p>
          <a:p>
            <a:pPr marL="342899" indent="-342899">
              <a:defRPr sz="2200" b="1">
                <a:solidFill>
                  <a:srgbClr val="FFFFFF"/>
                </a:solidFill>
              </a:defRPr>
            </a:pPr>
            <a:r>
              <a:rPr dirty="0">
                <a:effectLst>
                  <a:outerShdw blurRad="50800" dist="38100" dir="2700000" algn="tl" rotWithShape="0">
                    <a:prstClr val="black">
                      <a:alpha val="40000"/>
                    </a:prstClr>
                  </a:outerShdw>
                </a:effectLst>
              </a:rPr>
              <a:t>Some persistence in time?</a:t>
            </a:r>
          </a:p>
          <a:p>
            <a:pPr marL="342899" indent="-342899">
              <a:defRPr sz="2200" b="1">
                <a:solidFill>
                  <a:srgbClr val="FFFFFF"/>
                </a:solidFill>
              </a:defRPr>
            </a:pPr>
            <a:r>
              <a:rPr dirty="0">
                <a:effectLst>
                  <a:outerShdw blurRad="50800" dist="38100" dir="2700000" algn="tl" rotWithShape="0">
                    <a:prstClr val="black">
                      <a:alpha val="40000"/>
                    </a:prstClr>
                  </a:outerShdw>
                </a:effectLst>
              </a:rPr>
              <a:t>Some persistence in frequency?</a:t>
            </a:r>
          </a:p>
          <a:p>
            <a:pPr marL="342899" indent="-342899">
              <a:defRPr sz="2200" b="1">
                <a:solidFill>
                  <a:srgbClr val="FFFFFF"/>
                </a:solidFill>
              </a:defRPr>
            </a:pPr>
            <a:r>
              <a:rPr dirty="0">
                <a:effectLst>
                  <a:outerShdw blurRad="50800" dist="38100" dir="2700000" algn="tl" rotWithShape="0">
                    <a:prstClr val="black">
                      <a:alpha val="40000"/>
                    </a:prstClr>
                  </a:outerShdw>
                </a:effectLst>
              </a:rPr>
              <a:t>RFI</a:t>
            </a:r>
          </a:p>
        </p:txBody>
      </p:sp>
      <p:sp>
        <p:nvSpPr>
          <p:cNvPr id="237" name="Rectangle"/>
          <p:cNvSpPr/>
          <p:nvPr/>
        </p:nvSpPr>
        <p:spPr>
          <a:xfrm>
            <a:off x="5479255" y="2317739"/>
            <a:ext cx="4624880" cy="3600032"/>
          </a:xfrm>
          <a:prstGeom prst="rect">
            <a:avLst/>
          </a:prstGeom>
          <a:solidFill>
            <a:srgbClr val="FFFFFF"/>
          </a:solidFill>
          <a:ln w="12700">
            <a:miter lim="400000"/>
          </a:ln>
          <a:effectLst>
            <a:outerShdw blurRad="38100" dist="23000" dir="5400000" rotWithShape="0">
              <a:srgbClr val="000000">
                <a:alpha val="35000"/>
              </a:srgbClr>
            </a:outerShdw>
          </a:effectLst>
        </p:spPr>
        <p:txBody>
          <a:bodyPr lIns="45719" rIns="45719" anchor="ctr"/>
          <a:lstStyle/>
          <a:p>
            <a:endParaRPr/>
          </a:p>
        </p:txBody>
      </p:sp>
      <p:grpSp>
        <p:nvGrpSpPr>
          <p:cNvPr id="240" name="RFI.png"/>
          <p:cNvGrpSpPr/>
          <p:nvPr/>
        </p:nvGrpSpPr>
        <p:grpSpPr>
          <a:xfrm>
            <a:off x="5349101" y="2174162"/>
            <a:ext cx="4885188" cy="3797811"/>
            <a:chOff x="0" y="0"/>
            <a:chExt cx="4885186" cy="3797810"/>
          </a:xfrm>
        </p:grpSpPr>
        <p:pic>
          <p:nvPicPr>
            <p:cNvPr id="239" name="RFI.png" descr="RFI.png"/>
            <p:cNvPicPr>
              <a:picLocks noChangeAspect="1"/>
            </p:cNvPicPr>
            <p:nvPr/>
          </p:nvPicPr>
          <p:blipFill>
            <a:blip r:embed="rId3"/>
            <a:srcRect/>
            <a:stretch>
              <a:fillRect/>
            </a:stretch>
          </p:blipFill>
          <p:spPr>
            <a:xfrm>
              <a:off x="139700" y="229076"/>
              <a:ext cx="4605787" cy="3429035"/>
            </a:xfrm>
            <a:prstGeom prst="rect">
              <a:avLst/>
            </a:prstGeom>
            <a:ln>
              <a:noFill/>
            </a:ln>
            <a:effectLst/>
          </p:spPr>
        </p:pic>
        <p:pic>
          <p:nvPicPr>
            <p:cNvPr id="238" name="RFI.png" descr="RFI.png"/>
            <p:cNvPicPr>
              <a:picLocks/>
            </p:cNvPicPr>
            <p:nvPr/>
          </p:nvPicPr>
          <p:blipFill>
            <a:blip r:embed="rId4"/>
            <a:stretch>
              <a:fillRect/>
            </a:stretch>
          </p:blipFill>
          <p:spPr>
            <a:xfrm>
              <a:off x="0" y="0"/>
              <a:ext cx="4885187" cy="3797811"/>
            </a:xfrm>
            <a:prstGeom prst="rect">
              <a:avLst/>
            </a:prstGeom>
            <a:effectLst/>
          </p:spPr>
        </p:pic>
      </p:grpSp>
      <p:pic>
        <p:nvPicPr>
          <p:cNvPr id="13" name="Picture 12">
            <a:extLst>
              <a:ext uri="{FF2B5EF4-FFF2-40B4-BE49-F238E27FC236}">
                <a16:creationId xmlns:a16="http://schemas.microsoft.com/office/drawing/2014/main" id="{B4AF5B19-522D-4B6F-BBE4-E84442351929}"/>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
        <p:nvSpPr>
          <p:cNvPr id="11" name="CustomShape 2">
            <a:extLst>
              <a:ext uri="{FF2B5EF4-FFF2-40B4-BE49-F238E27FC236}">
                <a16:creationId xmlns:a16="http://schemas.microsoft.com/office/drawing/2014/main" id="{DEEBCD8D-3C85-47F2-A7AA-CEA388FD4094}"/>
              </a:ext>
            </a:extLst>
          </p:cNvPr>
          <p:cNvSpPr/>
          <p:nvPr/>
        </p:nvSpPr>
        <p:spPr>
          <a:xfrm>
            <a:off x="3219600" y="212552"/>
            <a:ext cx="5752800"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spc="-1" dirty="0">
                <a:solidFill>
                  <a:schemeClr val="bg1"/>
                </a:solidFill>
                <a:effectLst>
                  <a:outerShdw blurRad="50800" dist="38100" dir="2700000" algn="tl" rotWithShape="0">
                    <a:prstClr val="black">
                      <a:alpha val="40000"/>
                    </a:prstClr>
                  </a:outerShdw>
                </a:effectLst>
              </a:rPr>
              <a:t>Candidate Examples (3)</a:t>
            </a:r>
            <a:endParaRPr lang="en-US" sz="3600" dirty="0">
              <a:solidFill>
                <a:schemeClr val="bg1"/>
              </a:solidFill>
              <a:effectLst>
                <a:outerShdw blurRad="50800" dist="38100" dir="2700000" algn="tl" rotWithShape="0">
                  <a:prstClr val="black">
                    <a:alpha val="40000"/>
                  </a:prstClr>
                </a:outerShdw>
              </a:effectLst>
            </a:endParaRP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236">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3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3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3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23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 grpId="0" build="p" bldLvl="5"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7" name="automotive-62827.jpg" descr="automotive-62827.jpg"/>
          <p:cNvPicPr>
            <a:picLocks noChangeAspect="1"/>
          </p:cNvPicPr>
          <p:nvPr/>
        </p:nvPicPr>
        <p:blipFill>
          <a:blip r:embed="rId3"/>
          <a:srcRect b="7837"/>
          <a:stretch>
            <a:fillRect/>
          </a:stretch>
        </p:blipFill>
        <p:spPr>
          <a:xfrm>
            <a:off x="0" y="0"/>
            <a:ext cx="12192000" cy="6858000"/>
          </a:xfrm>
          <a:prstGeom prst="rect">
            <a:avLst/>
          </a:prstGeom>
          <a:ln w="12700">
            <a:miter lim="400000"/>
          </a:ln>
        </p:spPr>
      </p:pic>
      <p:sp>
        <p:nvSpPr>
          <p:cNvPr id="263" name="Content Placeholder 2"/>
          <p:cNvSpPr txBox="1">
            <a:spLocks noGrp="1"/>
          </p:cNvSpPr>
          <p:nvPr>
            <p:ph type="body" sz="quarter" idx="1"/>
          </p:nvPr>
        </p:nvSpPr>
        <p:spPr>
          <a:xfrm>
            <a:off x="2667343" y="5351129"/>
            <a:ext cx="7747001" cy="1219624"/>
          </a:xfrm>
          <a:prstGeom prst="rect">
            <a:avLst/>
          </a:prstGeom>
          <a:effectLst>
            <a:outerShdw blurRad="38100" dist="23000" dir="5400000" rotWithShape="0">
              <a:srgbClr val="000000"/>
            </a:outerShdw>
          </a:effectLst>
        </p:spPr>
        <p:txBody>
          <a:bodyPr>
            <a:noAutofit/>
          </a:bodyPr>
          <a:lstStyle/>
          <a:p>
            <a:pPr marL="288035" indent="-288035" defTabSz="768095">
              <a:spcBef>
                <a:spcPts val="500"/>
              </a:spcBef>
              <a:defRPr sz="1512" b="1">
                <a:solidFill>
                  <a:srgbClr val="FFFFFF"/>
                </a:solidFill>
              </a:defRPr>
            </a:pPr>
            <a:r>
              <a:rPr lang="en-GB" sz="2000" dirty="0"/>
              <a:t>Not all candidates so easily categorised.</a:t>
            </a:r>
          </a:p>
          <a:p>
            <a:pPr marL="288035" indent="-288035" defTabSz="768095">
              <a:spcBef>
                <a:spcPts val="500"/>
              </a:spcBef>
              <a:defRPr sz="1512" b="1">
                <a:solidFill>
                  <a:srgbClr val="FFFFFF"/>
                </a:solidFill>
              </a:defRPr>
            </a:pPr>
            <a:r>
              <a:rPr lang="en-GB" sz="2000" dirty="0"/>
              <a:t>Huge volume of candidates usually returned by telescopes.</a:t>
            </a:r>
          </a:p>
          <a:p>
            <a:pPr marL="288035" indent="-288035" defTabSz="768095">
              <a:spcBef>
                <a:spcPts val="500"/>
              </a:spcBef>
              <a:defRPr sz="1512" b="1">
                <a:solidFill>
                  <a:srgbClr val="FFFFFF"/>
                </a:solidFill>
              </a:defRPr>
            </a:pPr>
            <a:r>
              <a:rPr lang="en-GB" sz="2000" dirty="0"/>
              <a:t>This makes the problem particularly hard to solve.</a:t>
            </a:r>
            <a:endParaRPr sz="2000" dirty="0"/>
          </a:p>
        </p:txBody>
      </p:sp>
      <p:pic>
        <p:nvPicPr>
          <p:cNvPr id="15" name="Picture 14">
            <a:extLst>
              <a:ext uri="{FF2B5EF4-FFF2-40B4-BE49-F238E27FC236}">
                <a16:creationId xmlns:a16="http://schemas.microsoft.com/office/drawing/2014/main" id="{545B099A-4571-48BA-93EE-05E31D1A1F1A}"/>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
        <p:nvSpPr>
          <p:cNvPr id="6" name="CustomShape 2">
            <a:extLst>
              <a:ext uri="{FF2B5EF4-FFF2-40B4-BE49-F238E27FC236}">
                <a16:creationId xmlns:a16="http://schemas.microsoft.com/office/drawing/2014/main" id="{5F1FD244-4AA4-4A88-B8B9-4F801E1F62AA}"/>
              </a:ext>
            </a:extLst>
          </p:cNvPr>
          <p:cNvSpPr/>
          <p:nvPr/>
        </p:nvSpPr>
        <p:spPr>
          <a:xfrm>
            <a:off x="3219600" y="212552"/>
            <a:ext cx="5752800"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spc="-1" dirty="0">
                <a:solidFill>
                  <a:schemeClr val="bg1"/>
                </a:solidFill>
                <a:effectLst>
                  <a:outerShdw blurRad="50800" dist="38100" dir="2700000" algn="tl" rotWithShape="0">
                    <a:prstClr val="black">
                      <a:alpha val="40000"/>
                    </a:prstClr>
                  </a:outerShdw>
                </a:effectLst>
              </a:rPr>
              <a:t>Things go wrong in practice</a:t>
            </a:r>
            <a:endParaRPr lang="en-US" sz="3600" dirty="0">
              <a:solidFill>
                <a:schemeClr val="bg1"/>
              </a:solidFill>
              <a:effectLst>
                <a:outerShdw blurRad="50800" dist="38100" dir="2700000" algn="tl" rotWithShape="0">
                  <a:prstClr val="black">
                    <a:alpha val="40000"/>
                  </a:prstClr>
                </a:outerShdw>
              </a:effectLs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2" name="balance2.jpg" descr="balance2.jpg"/>
          <p:cNvPicPr>
            <a:picLocks noChangeAspect="1"/>
          </p:cNvPicPr>
          <p:nvPr/>
        </p:nvPicPr>
        <p:blipFill>
          <a:blip r:embed="rId2"/>
          <a:srcRect r="26556"/>
          <a:stretch>
            <a:fillRect/>
          </a:stretch>
        </p:blipFill>
        <p:spPr>
          <a:xfrm>
            <a:off x="0" y="-1"/>
            <a:ext cx="12191999" cy="6858001"/>
          </a:xfrm>
          <a:prstGeom prst="rect">
            <a:avLst/>
          </a:prstGeom>
          <a:ln w="12700">
            <a:miter lim="400000"/>
          </a:ln>
        </p:spPr>
      </p:pic>
      <p:sp>
        <p:nvSpPr>
          <p:cNvPr id="276" name="Content Placeholder 2"/>
          <p:cNvSpPr txBox="1">
            <a:spLocks noGrp="1"/>
          </p:cNvSpPr>
          <p:nvPr>
            <p:ph type="body" idx="1"/>
          </p:nvPr>
        </p:nvSpPr>
        <p:spPr>
          <a:xfrm>
            <a:off x="1293119" y="5656486"/>
            <a:ext cx="10036484" cy="1034469"/>
          </a:xfrm>
          <a:prstGeom prst="rect">
            <a:avLst/>
          </a:prstGeom>
          <a:effectLst>
            <a:outerShdw blurRad="38100" dist="23000" dir="5400000" rotWithShape="0">
              <a:srgbClr val="000000">
                <a:alpha val="81398"/>
              </a:srgbClr>
            </a:outerShdw>
          </a:effectLst>
        </p:spPr>
        <p:txBody>
          <a:bodyPr/>
          <a:lstStyle/>
          <a:p>
            <a:pPr marL="342899" indent="-342899">
              <a:defRPr sz="2200" b="1">
                <a:solidFill>
                  <a:srgbClr val="FFFFFF"/>
                </a:solidFill>
              </a:defRPr>
            </a:pPr>
            <a:r>
              <a:rPr lang="en-GB" dirty="0"/>
              <a:t>Candidate</a:t>
            </a:r>
            <a:r>
              <a:rPr dirty="0"/>
              <a:t> ratio is 1 </a:t>
            </a:r>
            <a:r>
              <a:rPr lang="en-GB" dirty="0"/>
              <a:t>real </a:t>
            </a:r>
            <a:r>
              <a:rPr dirty="0"/>
              <a:t>pulsar to 10,000 non-pulsar examples (not a worse case)</a:t>
            </a:r>
            <a:r>
              <a:rPr lang="en-GB" dirty="0"/>
              <a:t>.</a:t>
            </a:r>
            <a:endParaRPr dirty="0"/>
          </a:p>
          <a:p>
            <a:pPr marL="342899" indent="-342899">
              <a:defRPr sz="2200" b="1">
                <a:solidFill>
                  <a:srgbClr val="FFFFFF"/>
                </a:solidFill>
              </a:defRPr>
            </a:pPr>
            <a:r>
              <a:rPr dirty="0"/>
              <a:t>Given that class distributions drift over time, we have a </a:t>
            </a:r>
            <a:r>
              <a:rPr lang="en-GB" dirty="0"/>
              <a:t>changing</a:t>
            </a:r>
            <a:r>
              <a:rPr dirty="0"/>
              <a:t> problem</a:t>
            </a:r>
            <a:r>
              <a:rPr lang="en-GB" dirty="0"/>
              <a:t> too.</a:t>
            </a:r>
            <a:endParaRPr dirty="0"/>
          </a:p>
        </p:txBody>
      </p:sp>
      <p:pic>
        <p:nvPicPr>
          <p:cNvPr id="8" name="Picture 7">
            <a:extLst>
              <a:ext uri="{FF2B5EF4-FFF2-40B4-BE49-F238E27FC236}">
                <a16:creationId xmlns:a16="http://schemas.microsoft.com/office/drawing/2014/main" id="{799E8A77-C4AB-4A29-96A2-A0FCD8610A98}"/>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
        <p:nvSpPr>
          <p:cNvPr id="6" name="CustomShape 2">
            <a:extLst>
              <a:ext uri="{FF2B5EF4-FFF2-40B4-BE49-F238E27FC236}">
                <a16:creationId xmlns:a16="http://schemas.microsoft.com/office/drawing/2014/main" id="{71B1597D-B14A-4ECA-BDDA-4B474CB760EA}"/>
              </a:ext>
            </a:extLst>
          </p:cNvPr>
          <p:cNvSpPr/>
          <p:nvPr/>
        </p:nvSpPr>
        <p:spPr>
          <a:xfrm>
            <a:off x="3219599" y="212552"/>
            <a:ext cx="5752800"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spc="-1" dirty="0">
                <a:solidFill>
                  <a:schemeClr val="bg1"/>
                </a:solidFill>
                <a:effectLst>
                  <a:outerShdw blurRad="50800" dist="38100" dir="2700000" algn="tl" rotWithShape="0">
                    <a:prstClr val="black">
                      <a:alpha val="40000"/>
                    </a:prstClr>
                  </a:outerShdw>
                </a:effectLst>
              </a:rPr>
              <a:t>Imbalanced Data too!</a:t>
            </a:r>
            <a:endParaRPr lang="en-US" sz="3600" dirty="0">
              <a:solidFill>
                <a:schemeClr val="bg1"/>
              </a:solidFill>
              <a:effectLst>
                <a:outerShdw blurRad="50800" dist="38100" dir="2700000" algn="tl" rotWithShape="0">
                  <a:prstClr val="black">
                    <a:alpha val="40000"/>
                  </a:prstClr>
                </a:outerShdw>
              </a:effectLst>
            </a:endParaRP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76">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7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27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build="p" bldLvl="5"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1709905-6257-4071-9778-73FB866FF7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969211"/>
          </a:xfrm>
          <a:prstGeom prst="rect">
            <a:avLst/>
          </a:prstGeom>
        </p:spPr>
      </p:pic>
      <p:pic>
        <p:nvPicPr>
          <p:cNvPr id="30" name="Picture 29">
            <a:extLst>
              <a:ext uri="{FF2B5EF4-FFF2-40B4-BE49-F238E27FC236}">
                <a16:creationId xmlns:a16="http://schemas.microsoft.com/office/drawing/2014/main" id="{B2583B3C-B129-4298-A50A-39AF15435B8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
        <p:nvSpPr>
          <p:cNvPr id="22" name="CustomShape 2">
            <a:extLst>
              <a:ext uri="{FF2B5EF4-FFF2-40B4-BE49-F238E27FC236}">
                <a16:creationId xmlns:a16="http://schemas.microsoft.com/office/drawing/2014/main" id="{52BE55E6-C83B-644A-8F64-60C1A2741830}"/>
              </a:ext>
            </a:extLst>
          </p:cNvPr>
          <p:cNvSpPr/>
          <p:nvPr/>
        </p:nvSpPr>
        <p:spPr>
          <a:xfrm>
            <a:off x="2785533" y="3098714"/>
            <a:ext cx="6620933"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nchor="t"/>
          <a:lstStyle/>
          <a:p>
            <a:pPr algn="ctr">
              <a:lnSpc>
                <a:spcPct val="100000"/>
              </a:lnSpc>
            </a:pPr>
            <a:r>
              <a:rPr lang="en-GB" sz="3600" spc="-1" dirty="0">
                <a:solidFill>
                  <a:schemeClr val="bg1"/>
                </a:solidFill>
                <a:effectLst>
                  <a:outerShdw blurRad="50800" dist="38100" dir="2700000" algn="tl" rotWithShape="0">
                    <a:prstClr val="black">
                      <a:alpha val="40000"/>
                    </a:prstClr>
                  </a:outerShdw>
                </a:effectLst>
                <a:latin typeface="Calibri"/>
              </a:rPr>
              <a:t>Tackling this with A.I.</a:t>
            </a:r>
            <a:endParaRPr lang="en-US" dirty="0">
              <a:solidFill>
                <a:schemeClr val="bg1"/>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1043462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 name="needle-in-a-haystack.jpg" descr="needle-in-a-haystack.jpg"/>
          <p:cNvPicPr>
            <a:picLocks noChangeAspect="1"/>
          </p:cNvPicPr>
          <p:nvPr/>
        </p:nvPicPr>
        <p:blipFill>
          <a:blip r:embed="rId3"/>
          <a:stretch>
            <a:fillRect/>
          </a:stretch>
        </p:blipFill>
        <p:spPr>
          <a:xfrm>
            <a:off x="0" y="2287"/>
            <a:ext cx="12192000" cy="6853429"/>
          </a:xfrm>
          <a:prstGeom prst="rect">
            <a:avLst/>
          </a:prstGeom>
          <a:ln w="12700">
            <a:miter lim="400000"/>
          </a:ln>
        </p:spPr>
      </p:pic>
      <p:sp>
        <p:nvSpPr>
          <p:cNvPr id="149" name="Content Placeholder 2"/>
          <p:cNvSpPr txBox="1">
            <a:spLocks noGrp="1"/>
          </p:cNvSpPr>
          <p:nvPr>
            <p:ph type="body" sz="half" idx="1"/>
          </p:nvPr>
        </p:nvSpPr>
        <p:spPr>
          <a:xfrm>
            <a:off x="2208956" y="2647257"/>
            <a:ext cx="7774087" cy="3597965"/>
          </a:xfrm>
          <a:prstGeom prst="rect">
            <a:avLst/>
          </a:prstGeom>
          <a:effectLst>
            <a:outerShdw blurRad="38100" dist="23000" dir="5400000" rotWithShape="0">
              <a:srgbClr val="000000"/>
            </a:outerShdw>
          </a:effectLst>
        </p:spPr>
        <p:txBody>
          <a:bodyPr>
            <a:noAutofit/>
          </a:bodyPr>
          <a:lstStyle/>
          <a:p>
            <a:pPr marL="0" indent="0">
              <a:buNone/>
              <a:defRPr sz="2400" b="1">
                <a:solidFill>
                  <a:srgbClr val="FFFFFF"/>
                </a:solidFill>
              </a:defRPr>
            </a:pPr>
            <a:r>
              <a:rPr lang="en-GB" sz="2000" dirty="0"/>
              <a:t>In the next few hours we’ll learn how to apply ML to a real-world astrophysics problem. If you’ve never done machine learning before don’t worry. I’ll cover everything you need to know including:</a:t>
            </a:r>
          </a:p>
          <a:p>
            <a:pPr marL="0" indent="0">
              <a:buNone/>
              <a:defRPr sz="2400" b="1">
                <a:solidFill>
                  <a:srgbClr val="FFFFFF"/>
                </a:solidFill>
              </a:defRPr>
            </a:pPr>
            <a:endParaRPr lang="en-GB" sz="2000" dirty="0"/>
          </a:p>
          <a:p>
            <a:pPr>
              <a:defRPr sz="2400" b="1">
                <a:solidFill>
                  <a:srgbClr val="FFFFFF"/>
                </a:solidFill>
              </a:defRPr>
            </a:pPr>
            <a:r>
              <a:rPr lang="en-GB" sz="2000" dirty="0"/>
              <a:t>Machine learning basics.</a:t>
            </a:r>
            <a:endParaRPr sz="2000" dirty="0"/>
          </a:p>
          <a:p>
            <a:pPr>
              <a:defRPr sz="2400" b="1">
                <a:solidFill>
                  <a:srgbClr val="FFFFFF"/>
                </a:solidFill>
              </a:defRPr>
            </a:pPr>
            <a:r>
              <a:rPr lang="en-GB" sz="2000" dirty="0"/>
              <a:t>Python basics.</a:t>
            </a:r>
            <a:endParaRPr sz="2000" dirty="0"/>
          </a:p>
          <a:p>
            <a:pPr>
              <a:defRPr sz="2400" b="1">
                <a:solidFill>
                  <a:srgbClr val="FFFFFF"/>
                </a:solidFill>
              </a:defRPr>
            </a:pPr>
            <a:r>
              <a:rPr lang="en-GB" sz="2000" dirty="0"/>
              <a:t>The astronomy background you’ll need to understand the challenge.</a:t>
            </a:r>
          </a:p>
          <a:p>
            <a:pPr>
              <a:defRPr sz="2400" b="1">
                <a:solidFill>
                  <a:srgbClr val="FFFFFF"/>
                </a:solidFill>
              </a:defRPr>
            </a:pPr>
            <a:endParaRPr lang="en-GB" sz="2000" dirty="0"/>
          </a:p>
          <a:p>
            <a:pPr marL="0" indent="0">
              <a:buNone/>
              <a:defRPr sz="2400" b="1">
                <a:solidFill>
                  <a:srgbClr val="FFFFFF"/>
                </a:solidFill>
              </a:defRPr>
            </a:pPr>
            <a:r>
              <a:rPr lang="en-GB" sz="2000" dirty="0"/>
              <a:t>If you have questions at any point – just ask. We’ll move through things slowly. We want this masterclass to be enjoyable!</a:t>
            </a:r>
            <a:endParaRPr sz="2000" dirty="0"/>
          </a:p>
        </p:txBody>
      </p:sp>
      <p:pic>
        <p:nvPicPr>
          <p:cNvPr id="12" name="Picture 11">
            <a:extLst>
              <a:ext uri="{FF2B5EF4-FFF2-40B4-BE49-F238E27FC236}">
                <a16:creationId xmlns:a16="http://schemas.microsoft.com/office/drawing/2014/main" id="{0DD099D3-C770-41A7-BD11-3F80C75EED97}"/>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
        <p:nvSpPr>
          <p:cNvPr id="7" name="CustomShape 2">
            <a:extLst>
              <a:ext uri="{FF2B5EF4-FFF2-40B4-BE49-F238E27FC236}">
                <a16:creationId xmlns:a16="http://schemas.microsoft.com/office/drawing/2014/main" id="{038C9FB9-1247-8846-93EE-BC390480E79C}"/>
              </a:ext>
            </a:extLst>
          </p:cNvPr>
          <p:cNvSpPr/>
          <p:nvPr/>
        </p:nvSpPr>
        <p:spPr>
          <a:xfrm>
            <a:off x="2785532" y="897059"/>
            <a:ext cx="6620933"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nchor="t"/>
          <a:lstStyle/>
          <a:p>
            <a:pPr algn="ctr">
              <a:lnSpc>
                <a:spcPct val="100000"/>
              </a:lnSpc>
            </a:pPr>
            <a:r>
              <a:rPr lang="en-GB" sz="3600" spc="-1" dirty="0">
                <a:solidFill>
                  <a:schemeClr val="bg1"/>
                </a:solidFill>
                <a:effectLst>
                  <a:outerShdw blurRad="50800" dist="38100" dir="2700000" algn="tl" rotWithShape="0">
                    <a:prstClr val="black">
                      <a:alpha val="40000"/>
                    </a:prstClr>
                  </a:outerShdw>
                </a:effectLst>
                <a:latin typeface="Calibri"/>
              </a:rPr>
              <a:t>Welcome</a:t>
            </a:r>
            <a:endParaRPr lang="en-US" dirty="0">
              <a:solidFill>
                <a:schemeClr val="bg1"/>
              </a:solidFill>
              <a:effectLst>
                <a:outerShdw blurRad="50800" dist="38100" dir="2700000" algn="tl" rotWithShape="0">
                  <a:prstClr val="black">
                    <a:alpha val="40000"/>
                  </a:prstClr>
                </a:outerShdw>
              </a:effectLs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0199B98-401B-4E90-A75B-699FF21E36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0" name="CustomShape 2"/>
          <p:cNvSpPr/>
          <p:nvPr/>
        </p:nvSpPr>
        <p:spPr>
          <a:xfrm>
            <a:off x="3047760" y="182880"/>
            <a:ext cx="57528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chemeClr val="bg1"/>
                </a:solidFill>
                <a:effectLst>
                  <a:outerShdw blurRad="50800" dist="38100" dir="2700000" algn="tl" rotWithShape="0">
                    <a:prstClr val="black">
                      <a:alpha val="40000"/>
                    </a:prstClr>
                  </a:outerShdw>
                </a:effectLst>
                <a:latin typeface="Calibri"/>
              </a:rPr>
              <a:t>Artificial Intelligence</a:t>
            </a:r>
            <a:endParaRPr lang="en-GB" sz="3600" b="0" strike="noStrike" spc="-1" dirty="0">
              <a:solidFill>
                <a:schemeClr val="bg1"/>
              </a:solidFill>
              <a:effectLst>
                <a:outerShdw blurRad="50800" dist="38100" dir="2700000" algn="tl" rotWithShape="0">
                  <a:prstClr val="black">
                    <a:alpha val="40000"/>
                  </a:prstClr>
                </a:outerShdw>
              </a:effectLst>
              <a:latin typeface="Arial"/>
            </a:endParaRPr>
          </a:p>
        </p:txBody>
      </p:sp>
      <p:pic>
        <p:nvPicPr>
          <p:cNvPr id="3" name="Picture 2">
            <a:extLst>
              <a:ext uri="{FF2B5EF4-FFF2-40B4-BE49-F238E27FC236}">
                <a16:creationId xmlns:a16="http://schemas.microsoft.com/office/drawing/2014/main" id="{816F4F86-5868-44BF-BC3A-0EC5532AD9C9}"/>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690538" y="2740606"/>
            <a:ext cx="2845848" cy="2420453"/>
          </a:xfrm>
          <a:prstGeom prst="rect">
            <a:avLst/>
          </a:prstGeom>
        </p:spPr>
      </p:pic>
      <p:sp>
        <p:nvSpPr>
          <p:cNvPr id="4" name="TextBox 3">
            <a:extLst>
              <a:ext uri="{FF2B5EF4-FFF2-40B4-BE49-F238E27FC236}">
                <a16:creationId xmlns:a16="http://schemas.microsoft.com/office/drawing/2014/main" id="{3C05D365-5BA3-4219-A314-7CD328B067EB}"/>
              </a:ext>
            </a:extLst>
          </p:cNvPr>
          <p:cNvSpPr txBox="1"/>
          <p:nvPr/>
        </p:nvSpPr>
        <p:spPr>
          <a:xfrm>
            <a:off x="605231" y="3009418"/>
            <a:ext cx="813043"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Seeing</a:t>
            </a:r>
          </a:p>
        </p:txBody>
      </p:sp>
      <p:sp>
        <p:nvSpPr>
          <p:cNvPr id="18" name="TextBox 17">
            <a:extLst>
              <a:ext uri="{FF2B5EF4-FFF2-40B4-BE49-F238E27FC236}">
                <a16:creationId xmlns:a16="http://schemas.microsoft.com/office/drawing/2014/main" id="{AA06B2AB-9A50-4E95-ACAD-41D17B4A6601}"/>
              </a:ext>
            </a:extLst>
          </p:cNvPr>
          <p:cNvSpPr txBox="1"/>
          <p:nvPr/>
        </p:nvSpPr>
        <p:spPr>
          <a:xfrm>
            <a:off x="1342050" y="1929043"/>
            <a:ext cx="850105"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Talking</a:t>
            </a:r>
          </a:p>
        </p:txBody>
      </p:sp>
      <p:sp>
        <p:nvSpPr>
          <p:cNvPr id="19" name="TextBox 18">
            <a:extLst>
              <a:ext uri="{FF2B5EF4-FFF2-40B4-BE49-F238E27FC236}">
                <a16:creationId xmlns:a16="http://schemas.microsoft.com/office/drawing/2014/main" id="{A9A1718D-C4B9-4D94-AA61-4F05393A632E}"/>
              </a:ext>
            </a:extLst>
          </p:cNvPr>
          <p:cNvSpPr txBox="1"/>
          <p:nvPr/>
        </p:nvSpPr>
        <p:spPr>
          <a:xfrm>
            <a:off x="533077" y="4311956"/>
            <a:ext cx="1032077"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Listening</a:t>
            </a:r>
          </a:p>
        </p:txBody>
      </p:sp>
      <p:sp>
        <p:nvSpPr>
          <p:cNvPr id="20" name="TextBox 19">
            <a:extLst>
              <a:ext uri="{FF2B5EF4-FFF2-40B4-BE49-F238E27FC236}">
                <a16:creationId xmlns:a16="http://schemas.microsoft.com/office/drawing/2014/main" id="{77A0394D-CDD3-4125-B617-35CC031D4770}"/>
              </a:ext>
            </a:extLst>
          </p:cNvPr>
          <p:cNvSpPr txBox="1"/>
          <p:nvPr/>
        </p:nvSpPr>
        <p:spPr>
          <a:xfrm>
            <a:off x="1430881" y="5050620"/>
            <a:ext cx="1167114"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Reasoning</a:t>
            </a:r>
          </a:p>
        </p:txBody>
      </p:sp>
      <p:sp>
        <p:nvSpPr>
          <p:cNvPr id="21" name="TextBox 20">
            <a:extLst>
              <a:ext uri="{FF2B5EF4-FFF2-40B4-BE49-F238E27FC236}">
                <a16:creationId xmlns:a16="http://schemas.microsoft.com/office/drawing/2014/main" id="{8862FFD3-36F4-4EAB-902E-D67177B4ECF5}"/>
              </a:ext>
            </a:extLst>
          </p:cNvPr>
          <p:cNvSpPr txBox="1"/>
          <p:nvPr/>
        </p:nvSpPr>
        <p:spPr>
          <a:xfrm>
            <a:off x="4624811" y="4311956"/>
            <a:ext cx="1592487" cy="646331"/>
          </a:xfrm>
          <a:prstGeom prst="rect">
            <a:avLst/>
          </a:prstGeom>
          <a:noFill/>
        </p:spPr>
        <p:txBody>
          <a:bodyPr wrap="none" rtlCol="0">
            <a:spAutoFit/>
          </a:bodyPr>
          <a:lstStyle/>
          <a:p>
            <a:pPr algn="ctr"/>
            <a:r>
              <a:rPr lang="en-GB" b="1" dirty="0">
                <a:solidFill>
                  <a:schemeClr val="bg1"/>
                </a:solidFill>
                <a:latin typeface="Calibri" panose="020F0502020204030204" pitchFamily="34" charset="0"/>
                <a:cs typeface="Calibri" panose="020F0502020204030204" pitchFamily="34" charset="0"/>
              </a:rPr>
              <a:t>Understanding</a:t>
            </a:r>
          </a:p>
          <a:p>
            <a:pPr algn="ctr"/>
            <a:r>
              <a:rPr lang="en-GB" b="1" dirty="0">
                <a:solidFill>
                  <a:schemeClr val="bg1"/>
                </a:solidFill>
                <a:latin typeface="Calibri" panose="020F0502020204030204" pitchFamily="34" charset="0"/>
                <a:cs typeface="Calibri" panose="020F0502020204030204" pitchFamily="34" charset="0"/>
              </a:rPr>
              <a:t>Language</a:t>
            </a:r>
          </a:p>
        </p:txBody>
      </p:sp>
      <p:sp>
        <p:nvSpPr>
          <p:cNvPr id="22" name="TextBox 21">
            <a:extLst>
              <a:ext uri="{FF2B5EF4-FFF2-40B4-BE49-F238E27FC236}">
                <a16:creationId xmlns:a16="http://schemas.microsoft.com/office/drawing/2014/main" id="{852451A7-6CB6-4B59-9395-64CA24E88919}"/>
              </a:ext>
            </a:extLst>
          </p:cNvPr>
          <p:cNvSpPr txBox="1"/>
          <p:nvPr/>
        </p:nvSpPr>
        <p:spPr>
          <a:xfrm>
            <a:off x="3203207" y="1975931"/>
            <a:ext cx="1556836"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Consciousness</a:t>
            </a:r>
          </a:p>
        </p:txBody>
      </p:sp>
      <p:sp>
        <p:nvSpPr>
          <p:cNvPr id="23" name="TextBox 22">
            <a:extLst>
              <a:ext uri="{FF2B5EF4-FFF2-40B4-BE49-F238E27FC236}">
                <a16:creationId xmlns:a16="http://schemas.microsoft.com/office/drawing/2014/main" id="{76B4905E-EE12-43D0-B679-8D3200336217}"/>
              </a:ext>
            </a:extLst>
          </p:cNvPr>
          <p:cNvSpPr txBox="1"/>
          <p:nvPr/>
        </p:nvSpPr>
        <p:spPr>
          <a:xfrm>
            <a:off x="4639658" y="3159182"/>
            <a:ext cx="906915"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Moving</a:t>
            </a:r>
          </a:p>
        </p:txBody>
      </p:sp>
      <p:sp>
        <p:nvSpPr>
          <p:cNvPr id="24" name="TextBox 23">
            <a:extLst>
              <a:ext uri="{FF2B5EF4-FFF2-40B4-BE49-F238E27FC236}">
                <a16:creationId xmlns:a16="http://schemas.microsoft.com/office/drawing/2014/main" id="{2F12780B-221B-459C-A33F-F13A1C8A6C8A}"/>
              </a:ext>
            </a:extLst>
          </p:cNvPr>
          <p:cNvSpPr txBox="1"/>
          <p:nvPr/>
        </p:nvSpPr>
        <p:spPr>
          <a:xfrm>
            <a:off x="3754640" y="5348666"/>
            <a:ext cx="1005403"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Learning</a:t>
            </a:r>
          </a:p>
        </p:txBody>
      </p:sp>
      <p:sp>
        <p:nvSpPr>
          <p:cNvPr id="219" name="CustomShape 1"/>
          <p:cNvSpPr/>
          <p:nvPr/>
        </p:nvSpPr>
        <p:spPr>
          <a:xfrm>
            <a:off x="6653498" y="1623598"/>
            <a:ext cx="4943520" cy="5217061"/>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lstStyle/>
          <a:p>
            <a:pPr marL="609480" indent="-456840">
              <a:lnSpc>
                <a:spcPct val="100000"/>
              </a:lnSpc>
              <a:buClr>
                <a:srgbClr val="FFFF00"/>
              </a:buClr>
              <a:buFont typeface="Wingdings" charset="2"/>
              <a:buChar char=""/>
            </a:pPr>
            <a:r>
              <a:rPr lang="en-GB" sz="2400" b="0" strike="noStrike" spc="-1" dirty="0">
                <a:solidFill>
                  <a:srgbClr val="FFFF00"/>
                </a:solidFill>
                <a:latin typeface="Calibri"/>
              </a:rPr>
              <a:t>Artificial Intelligence (A.I.) is a field of study concerned with reproducing/replicating human intelligence.</a:t>
            </a:r>
          </a:p>
          <a:p>
            <a:pPr marL="609480" indent="-456840">
              <a:lnSpc>
                <a:spcPct val="100000"/>
              </a:lnSpc>
              <a:buClr>
                <a:srgbClr val="FFFF00"/>
              </a:buClr>
              <a:buFont typeface="Wingdings" charset="2"/>
              <a:buChar char=""/>
            </a:pPr>
            <a:r>
              <a:rPr lang="en-GB" sz="2400" b="0" strike="noStrike" spc="-1" dirty="0">
                <a:solidFill>
                  <a:srgbClr val="FFFF00"/>
                </a:solidFill>
                <a:latin typeface="Calibri"/>
              </a:rPr>
              <a:t>A.I. is</a:t>
            </a:r>
            <a:r>
              <a:rPr lang="en-GB" sz="2400" spc="-1" dirty="0">
                <a:solidFill>
                  <a:srgbClr val="FFFF00"/>
                </a:solidFill>
                <a:latin typeface="Calibri"/>
              </a:rPr>
              <a:t> an umbrella term – it is comprised of many sub-fields of study.</a:t>
            </a:r>
          </a:p>
          <a:p>
            <a:pPr marL="609480" indent="-456840">
              <a:lnSpc>
                <a:spcPct val="100000"/>
              </a:lnSpc>
              <a:buClr>
                <a:srgbClr val="FFFF00"/>
              </a:buClr>
              <a:buFont typeface="Wingdings" charset="2"/>
              <a:buChar char=""/>
            </a:pPr>
            <a:r>
              <a:rPr lang="en-GB" sz="2400" b="0" strike="noStrike" spc="-1" dirty="0">
                <a:solidFill>
                  <a:srgbClr val="FFFF00"/>
                </a:solidFill>
                <a:latin typeface="Calibri"/>
              </a:rPr>
              <a:t>Here we’ll talk about replicating the human capacity for learning.</a:t>
            </a:r>
          </a:p>
          <a:p>
            <a:pPr marL="609480" indent="-456840">
              <a:lnSpc>
                <a:spcPct val="100000"/>
              </a:lnSpc>
              <a:buClr>
                <a:srgbClr val="FFFF00"/>
              </a:buClr>
              <a:buFont typeface="Wingdings" charset="2"/>
              <a:buChar char=""/>
            </a:pPr>
            <a:r>
              <a:rPr lang="en-GB" sz="2400" spc="-1" dirty="0">
                <a:solidFill>
                  <a:srgbClr val="FFFF00"/>
                </a:solidFill>
                <a:latin typeface="Calibri"/>
              </a:rPr>
              <a:t>This field is known more generally as “Machine Learning”.</a:t>
            </a:r>
            <a:endParaRPr lang="en-GB" sz="2400" b="0" strike="noStrike" spc="-1" dirty="0">
              <a:latin typeface="Arial"/>
            </a:endParaRPr>
          </a:p>
        </p:txBody>
      </p:sp>
      <p:pic>
        <p:nvPicPr>
          <p:cNvPr id="15" name="Picture 14">
            <a:extLst>
              <a:ext uri="{FF2B5EF4-FFF2-40B4-BE49-F238E27FC236}">
                <a16:creationId xmlns:a16="http://schemas.microsoft.com/office/drawing/2014/main" id="{0AD70BE0-0109-4EBC-805B-812F10E07980}"/>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Tree>
    <p:custDataLst>
      <p:tags r:id="rId1"/>
    </p:custDataLst>
    <p:extLst>
      <p:ext uri="{BB962C8B-B14F-4D97-AF65-F5344CB8AC3E}">
        <p14:creationId xmlns:p14="http://schemas.microsoft.com/office/powerpoint/2010/main" val="91163749"/>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19">
                                            <p:txEl>
                                              <p:pRg st="2" end="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p:bldP spid="19" grpId="0"/>
      <p:bldP spid="20" grpId="0"/>
      <p:bldP spid="21" grpId="0"/>
      <p:bldP spid="22" grpId="0"/>
      <p:bldP spid="23" grpId="0"/>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2C70231-BA86-453C-B71F-FE46D0AE02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2192000" cy="6944497"/>
          </a:xfrm>
          <a:prstGeom prst="rect">
            <a:avLst/>
          </a:prstGeom>
        </p:spPr>
      </p:pic>
      <p:sp>
        <p:nvSpPr>
          <p:cNvPr id="220" name="CustomShape 2"/>
          <p:cNvSpPr/>
          <p:nvPr/>
        </p:nvSpPr>
        <p:spPr>
          <a:xfrm>
            <a:off x="3047760" y="182880"/>
            <a:ext cx="57528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chemeClr val="bg1"/>
                </a:solidFill>
                <a:effectLst>
                  <a:outerShdw blurRad="50800" dist="38100" dir="2700000" algn="tl" rotWithShape="0">
                    <a:prstClr val="black">
                      <a:alpha val="40000"/>
                    </a:prstClr>
                  </a:outerShdw>
                </a:effectLst>
                <a:latin typeface="Calibri"/>
              </a:rPr>
              <a:t>Machine Learning</a:t>
            </a:r>
            <a:endParaRPr lang="en-GB" sz="3600" b="0" strike="noStrike" spc="-1" dirty="0">
              <a:solidFill>
                <a:schemeClr val="bg1"/>
              </a:solidFill>
              <a:effectLst>
                <a:outerShdw blurRad="50800" dist="38100" dir="2700000" algn="tl" rotWithShape="0">
                  <a:prstClr val="black">
                    <a:alpha val="40000"/>
                  </a:prstClr>
                </a:outerShdw>
              </a:effectLst>
              <a:latin typeface="Arial"/>
            </a:endParaRPr>
          </a:p>
        </p:txBody>
      </p:sp>
      <p:pic>
        <p:nvPicPr>
          <p:cNvPr id="3" name="Picture 2">
            <a:extLst>
              <a:ext uri="{FF2B5EF4-FFF2-40B4-BE49-F238E27FC236}">
                <a16:creationId xmlns:a16="http://schemas.microsoft.com/office/drawing/2014/main" id="{816F4F86-5868-44BF-BC3A-0EC5532AD9C9}"/>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391973" y="2757947"/>
            <a:ext cx="2845848" cy="2420453"/>
          </a:xfrm>
          <a:prstGeom prst="rect">
            <a:avLst/>
          </a:prstGeom>
        </p:spPr>
      </p:pic>
      <p:sp>
        <p:nvSpPr>
          <p:cNvPr id="24" name="TextBox 23">
            <a:extLst>
              <a:ext uri="{FF2B5EF4-FFF2-40B4-BE49-F238E27FC236}">
                <a16:creationId xmlns:a16="http://schemas.microsoft.com/office/drawing/2014/main" id="{2F12780B-221B-459C-A33F-F13A1C8A6C8A}"/>
              </a:ext>
            </a:extLst>
          </p:cNvPr>
          <p:cNvSpPr txBox="1"/>
          <p:nvPr/>
        </p:nvSpPr>
        <p:spPr>
          <a:xfrm>
            <a:off x="2191010" y="2223362"/>
            <a:ext cx="1005403"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Learning</a:t>
            </a:r>
          </a:p>
        </p:txBody>
      </p:sp>
      <p:sp>
        <p:nvSpPr>
          <p:cNvPr id="219" name="CustomShape 1"/>
          <p:cNvSpPr/>
          <p:nvPr/>
        </p:nvSpPr>
        <p:spPr>
          <a:xfrm>
            <a:off x="4508182" y="1640939"/>
            <a:ext cx="7146668" cy="5217061"/>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lstStyle/>
          <a:p>
            <a:pPr marL="609480" indent="-456840">
              <a:lnSpc>
                <a:spcPct val="100000"/>
              </a:lnSpc>
              <a:buClr>
                <a:srgbClr val="FFFF00"/>
              </a:buClr>
              <a:buFont typeface="Wingdings" charset="2"/>
              <a:buChar char=""/>
            </a:pPr>
            <a:r>
              <a:rPr lang="en-GB" sz="2400" b="0" strike="noStrike" spc="-1" dirty="0">
                <a:solidFill>
                  <a:srgbClr val="FFFF00"/>
                </a:solidFill>
                <a:latin typeface="Calibri"/>
              </a:rPr>
              <a:t>Machine learning (ML) is a fascinating field. It combines insights from statistics, logic, psychology and neuroscience to build automated systems capable of “learning” by themselves.</a:t>
            </a:r>
          </a:p>
          <a:p>
            <a:pPr marL="609480" indent="-456840">
              <a:lnSpc>
                <a:spcPct val="100000"/>
              </a:lnSpc>
              <a:buClr>
                <a:srgbClr val="FFFF00"/>
              </a:buClr>
              <a:buFont typeface="Wingdings" charset="2"/>
              <a:buChar char=""/>
            </a:pPr>
            <a:r>
              <a:rPr lang="en-GB" sz="2400" spc="-1" dirty="0">
                <a:solidFill>
                  <a:srgbClr val="FFFF00"/>
                </a:solidFill>
                <a:latin typeface="Calibri"/>
              </a:rPr>
              <a:t>ML isn’t concerned with replicating exactly how humans learn, after all, we’re flawed!</a:t>
            </a:r>
          </a:p>
          <a:p>
            <a:pPr marL="609480" indent="-456840">
              <a:lnSpc>
                <a:spcPct val="100000"/>
              </a:lnSpc>
              <a:buClr>
                <a:srgbClr val="FFFF00"/>
              </a:buClr>
              <a:buFont typeface="Wingdings" charset="2"/>
              <a:buChar char=""/>
            </a:pPr>
            <a:r>
              <a:rPr lang="en-GB" sz="2400" b="0" strike="noStrike" spc="-1" dirty="0">
                <a:solidFill>
                  <a:srgbClr val="FFFF00"/>
                </a:solidFill>
                <a:latin typeface="Calibri"/>
              </a:rPr>
              <a:t>Instead it focuses on developing ways to make optimal decisions/predictions using available information.</a:t>
            </a:r>
          </a:p>
          <a:p>
            <a:pPr marL="609480" indent="-456840">
              <a:lnSpc>
                <a:spcPct val="100000"/>
              </a:lnSpc>
              <a:buClr>
                <a:srgbClr val="FFFF00"/>
              </a:buClr>
              <a:buFont typeface="Wingdings" charset="2"/>
              <a:buChar char=""/>
            </a:pPr>
            <a:r>
              <a:rPr lang="en-GB" sz="2400" spc="-1" dirty="0">
                <a:solidFill>
                  <a:srgbClr val="FFFF00"/>
                </a:solidFill>
                <a:latin typeface="Calibri"/>
              </a:rPr>
              <a:t>During this module you’ll acquire an understanding of ML that will allow you to apply it moving forward.</a:t>
            </a:r>
            <a:endParaRPr lang="en-GB" sz="2400" b="0" strike="noStrike" spc="-1" dirty="0">
              <a:latin typeface="Arial"/>
            </a:endParaRPr>
          </a:p>
        </p:txBody>
      </p:sp>
      <p:pic>
        <p:nvPicPr>
          <p:cNvPr id="8" name="Picture 7">
            <a:extLst>
              <a:ext uri="{FF2B5EF4-FFF2-40B4-BE49-F238E27FC236}">
                <a16:creationId xmlns:a16="http://schemas.microsoft.com/office/drawing/2014/main" id="{07452395-23FB-4DF4-BFB0-8E7457784FA0}"/>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Tree>
    <p:custDataLst>
      <p:tags r:id="rId1"/>
    </p:custDataLst>
    <p:extLst>
      <p:ext uri="{BB962C8B-B14F-4D97-AF65-F5344CB8AC3E}">
        <p14:creationId xmlns:p14="http://schemas.microsoft.com/office/powerpoint/2010/main" val="1220830426"/>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005A2039-8257-446E-86BB-81A20B3C19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220" name="CustomShape 2"/>
          <p:cNvSpPr/>
          <p:nvPr/>
        </p:nvSpPr>
        <p:spPr>
          <a:xfrm>
            <a:off x="3047760" y="182880"/>
            <a:ext cx="57528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chemeClr val="bg1"/>
                </a:solidFill>
                <a:effectLst>
                  <a:outerShdw blurRad="50800" dist="38100" dir="2700000" algn="tl" rotWithShape="0">
                    <a:prstClr val="black">
                      <a:alpha val="40000"/>
                    </a:prstClr>
                  </a:outerShdw>
                </a:effectLst>
                <a:latin typeface="Calibri"/>
              </a:rPr>
              <a:t>Example Applications</a:t>
            </a:r>
            <a:endParaRPr lang="en-GB" sz="3600" b="0" strike="noStrike" spc="-1" dirty="0">
              <a:solidFill>
                <a:schemeClr val="bg1"/>
              </a:solidFill>
              <a:effectLst>
                <a:outerShdw blurRad="50800" dist="38100" dir="2700000" algn="tl" rotWithShape="0">
                  <a:prstClr val="black">
                    <a:alpha val="40000"/>
                  </a:prstClr>
                </a:outerShdw>
              </a:effectLst>
              <a:latin typeface="Arial"/>
            </a:endParaRPr>
          </a:p>
        </p:txBody>
      </p:sp>
      <p:sp>
        <p:nvSpPr>
          <p:cNvPr id="219" name="CustomShape 1"/>
          <p:cNvSpPr/>
          <p:nvPr/>
        </p:nvSpPr>
        <p:spPr>
          <a:xfrm>
            <a:off x="4685449" y="952919"/>
            <a:ext cx="7146668" cy="5217061"/>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lstStyle/>
          <a:p>
            <a:pPr marL="609480" indent="-456840">
              <a:lnSpc>
                <a:spcPct val="100000"/>
              </a:lnSpc>
              <a:buClr>
                <a:srgbClr val="FFFF00"/>
              </a:buClr>
              <a:buFont typeface="Wingdings" charset="2"/>
              <a:buChar char=""/>
            </a:pPr>
            <a:endParaRPr lang="en-GB" sz="2400" b="0" strike="noStrike" spc="-1" dirty="0">
              <a:latin typeface="Arial"/>
            </a:endParaRPr>
          </a:p>
        </p:txBody>
      </p:sp>
      <p:grpSp>
        <p:nvGrpSpPr>
          <p:cNvPr id="2" name="Group 1">
            <a:extLst>
              <a:ext uri="{FF2B5EF4-FFF2-40B4-BE49-F238E27FC236}">
                <a16:creationId xmlns:a16="http://schemas.microsoft.com/office/drawing/2014/main" id="{3DB4E218-0E42-0B45-9511-1B71170C62EB}"/>
              </a:ext>
            </a:extLst>
          </p:cNvPr>
          <p:cNvGrpSpPr/>
          <p:nvPr/>
        </p:nvGrpSpPr>
        <p:grpSpPr>
          <a:xfrm>
            <a:off x="238482" y="1270026"/>
            <a:ext cx="3924300" cy="3256324"/>
            <a:chOff x="238482" y="1270026"/>
            <a:chExt cx="3924300" cy="3256324"/>
          </a:xfrm>
        </p:grpSpPr>
        <p:pic>
          <p:nvPicPr>
            <p:cNvPr id="4" name="Picture 3">
              <a:extLst>
                <a:ext uri="{FF2B5EF4-FFF2-40B4-BE49-F238E27FC236}">
                  <a16:creationId xmlns:a16="http://schemas.microsoft.com/office/drawing/2014/main" id="{EF0F4220-1397-4A28-99D2-DBD260C5C1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482" y="1955328"/>
              <a:ext cx="3924300" cy="2202180"/>
            </a:xfrm>
            <a:prstGeom prst="rect">
              <a:avLst/>
            </a:prstGeom>
            <a:ln>
              <a:noFill/>
            </a:ln>
            <a:effectLst>
              <a:softEdge rad="112500"/>
            </a:effectLst>
          </p:spPr>
        </p:pic>
        <p:sp>
          <p:nvSpPr>
            <p:cNvPr id="18" name="By Ran Kirlian - Own work, CC BY-SA 4.0, https://commons.wikimedia.org/w/index.php?curid=4164754">
              <a:extLst>
                <a:ext uri="{FF2B5EF4-FFF2-40B4-BE49-F238E27FC236}">
                  <a16:creationId xmlns:a16="http://schemas.microsoft.com/office/drawing/2014/main" id="{B48AE3D8-C35D-44CA-BF22-E04731AE6890}"/>
                </a:ext>
              </a:extLst>
            </p:cNvPr>
            <p:cNvSpPr txBox="1"/>
            <p:nvPr/>
          </p:nvSpPr>
          <p:spPr>
            <a:xfrm>
              <a:off x="1481087" y="4095467"/>
              <a:ext cx="1323435" cy="430883"/>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1300" b="1">
                  <a:solidFill>
                    <a:srgbClr val="FFFFFF"/>
                  </a:solidFill>
                  <a:latin typeface="Arial"/>
                  <a:ea typeface="Arial"/>
                  <a:cs typeface="Arial"/>
                  <a:sym typeface="Arial"/>
                </a:defRPr>
              </a:lvl1pPr>
            </a:lstStyle>
            <a:p>
              <a:pPr algn="ctr"/>
              <a:r>
                <a:rPr lang="en-GB" sz="1100" dirty="0">
                  <a:latin typeface="Calibri" panose="020F0502020204030204" pitchFamily="34" charset="0"/>
                  <a:cs typeface="Calibri" panose="020F0502020204030204" pitchFamily="34" charset="0"/>
                </a:rPr>
                <a:t>Image Credit: SARAO</a:t>
              </a:r>
              <a:endParaRPr lang="en-US" sz="1100" dirty="0">
                <a:latin typeface="Calibri" panose="020F0502020204030204" pitchFamily="34" charset="0"/>
                <a:cs typeface="Calibri" panose="020F0502020204030204" pitchFamily="34" charset="0"/>
              </a:endParaRPr>
            </a:p>
            <a:p>
              <a:pPr algn="ctr"/>
              <a:endParaRPr sz="1100" dirty="0">
                <a:latin typeface="Calibri" panose="020F0502020204030204" pitchFamily="34" charset="0"/>
                <a:cs typeface="Calibri" panose="020F0502020204030204" pitchFamily="34" charset="0"/>
              </a:endParaRPr>
            </a:p>
          </p:txBody>
        </p:sp>
        <p:sp>
          <p:nvSpPr>
            <p:cNvPr id="21" name="Title 1">
              <a:extLst>
                <a:ext uri="{FF2B5EF4-FFF2-40B4-BE49-F238E27FC236}">
                  <a16:creationId xmlns:a16="http://schemas.microsoft.com/office/drawing/2014/main" id="{AC898737-7511-4E6B-B4E4-2786E0A767C4}"/>
                </a:ext>
              </a:extLst>
            </p:cNvPr>
            <p:cNvSpPr txBox="1"/>
            <p:nvPr/>
          </p:nvSpPr>
          <p:spPr>
            <a:xfrm>
              <a:off x="528992" y="1270026"/>
              <a:ext cx="3465467" cy="836862"/>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normAutofit/>
            </a:bodyPr>
            <a:lstStyle>
              <a:lvl1pPr>
                <a:defRPr sz="2000" b="1">
                  <a:solidFill>
                    <a:srgbClr val="FFFFFF"/>
                  </a:solidFill>
                  <a:latin typeface="Arial"/>
                  <a:ea typeface="Arial"/>
                  <a:cs typeface="Arial"/>
                  <a:sym typeface="Arial"/>
                </a:defRPr>
              </a:lvl1pPr>
            </a:lstStyle>
            <a:p>
              <a:pPr algn="ctr"/>
              <a:r>
                <a:rPr lang="en-GB" dirty="0">
                  <a:solidFill>
                    <a:srgbClr val="FFFF00"/>
                  </a:solidFill>
                  <a:latin typeface="Calibri" panose="020F0502020204030204" pitchFamily="34" charset="0"/>
                  <a:cs typeface="Calibri" panose="020F0502020204030204" pitchFamily="34" charset="0"/>
                </a:rPr>
                <a:t>Searching for rare stars in astronomy data</a:t>
              </a:r>
              <a:endParaRPr dirty="0">
                <a:solidFill>
                  <a:srgbClr val="FFFF00"/>
                </a:solidFill>
                <a:latin typeface="Calibri" panose="020F0502020204030204" pitchFamily="34" charset="0"/>
                <a:cs typeface="Calibri" panose="020F0502020204030204" pitchFamily="34" charset="0"/>
              </a:endParaRPr>
            </a:p>
          </p:txBody>
        </p:sp>
      </p:grpSp>
      <p:grpSp>
        <p:nvGrpSpPr>
          <p:cNvPr id="5" name="Group 4">
            <a:extLst>
              <a:ext uri="{FF2B5EF4-FFF2-40B4-BE49-F238E27FC236}">
                <a16:creationId xmlns:a16="http://schemas.microsoft.com/office/drawing/2014/main" id="{A92169ED-EDF0-3B4A-BF7E-B04A11024A6F}"/>
              </a:ext>
            </a:extLst>
          </p:cNvPr>
          <p:cNvGrpSpPr/>
          <p:nvPr/>
        </p:nvGrpSpPr>
        <p:grpSpPr>
          <a:xfrm>
            <a:off x="4394624" y="1224911"/>
            <a:ext cx="3545474" cy="4403689"/>
            <a:chOff x="4394624" y="1224911"/>
            <a:chExt cx="3545474" cy="4403689"/>
          </a:xfrm>
        </p:grpSpPr>
        <p:pic>
          <p:nvPicPr>
            <p:cNvPr id="6" name="Picture 5">
              <a:extLst>
                <a:ext uri="{FF2B5EF4-FFF2-40B4-BE49-F238E27FC236}">
                  <a16:creationId xmlns:a16="http://schemas.microsoft.com/office/drawing/2014/main" id="{8B9E6D64-7510-4C33-BD1D-89C8A037FF2B}"/>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394624" y="1931066"/>
              <a:ext cx="3451213" cy="3697534"/>
            </a:xfrm>
            <a:prstGeom prst="rect">
              <a:avLst/>
            </a:prstGeom>
            <a:ln>
              <a:noFill/>
            </a:ln>
            <a:effectLst>
              <a:softEdge rad="112500"/>
            </a:effectLst>
          </p:spPr>
        </p:pic>
        <p:sp>
          <p:nvSpPr>
            <p:cNvPr id="22" name="Title 1">
              <a:extLst>
                <a:ext uri="{FF2B5EF4-FFF2-40B4-BE49-F238E27FC236}">
                  <a16:creationId xmlns:a16="http://schemas.microsoft.com/office/drawing/2014/main" id="{CD0B0D4A-92F6-468F-BC12-EC578AE0CE79}"/>
                </a:ext>
              </a:extLst>
            </p:cNvPr>
            <p:cNvSpPr txBox="1"/>
            <p:nvPr/>
          </p:nvSpPr>
          <p:spPr>
            <a:xfrm>
              <a:off x="4474631" y="1224911"/>
              <a:ext cx="3465467" cy="836862"/>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normAutofit/>
            </a:bodyPr>
            <a:lstStyle>
              <a:lvl1pPr>
                <a:defRPr sz="2000" b="1">
                  <a:solidFill>
                    <a:srgbClr val="FFFFFF"/>
                  </a:solidFill>
                  <a:latin typeface="Arial"/>
                  <a:ea typeface="Arial"/>
                  <a:cs typeface="Arial"/>
                  <a:sym typeface="Arial"/>
                </a:defRPr>
              </a:lvl1pPr>
            </a:lstStyle>
            <a:p>
              <a:pPr algn="ctr"/>
              <a:r>
                <a:rPr lang="en-GB" dirty="0">
                  <a:solidFill>
                    <a:srgbClr val="FFFF00"/>
                  </a:solidFill>
                  <a:latin typeface="Calibri" panose="020F0502020204030204" pitchFamily="34" charset="0"/>
                  <a:cs typeface="Calibri" panose="020F0502020204030204" pitchFamily="34" charset="0"/>
                </a:rPr>
                <a:t>Identifying regions of disease in medical images</a:t>
              </a:r>
              <a:endParaRPr dirty="0">
                <a:solidFill>
                  <a:srgbClr val="FFFF00"/>
                </a:solidFill>
                <a:latin typeface="Calibri" panose="020F0502020204030204" pitchFamily="34" charset="0"/>
                <a:cs typeface="Calibri" panose="020F0502020204030204" pitchFamily="34" charset="0"/>
              </a:endParaRPr>
            </a:p>
          </p:txBody>
        </p:sp>
      </p:grpSp>
      <p:sp>
        <p:nvSpPr>
          <p:cNvPr id="23" name="By Ran Kirlian - Own work, CC BY-SA 4.0, https://commons.wikimedia.org/w/index.php?curid=4164754">
            <a:extLst>
              <a:ext uri="{FF2B5EF4-FFF2-40B4-BE49-F238E27FC236}">
                <a16:creationId xmlns:a16="http://schemas.microsoft.com/office/drawing/2014/main" id="{7507215B-3258-421B-8834-41298AF5017A}"/>
              </a:ext>
            </a:extLst>
          </p:cNvPr>
          <p:cNvSpPr txBox="1"/>
          <p:nvPr/>
        </p:nvSpPr>
        <p:spPr>
          <a:xfrm>
            <a:off x="2828679" y="5797285"/>
            <a:ext cx="6456251" cy="430883"/>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1300" b="1">
                <a:solidFill>
                  <a:srgbClr val="FFFFFF"/>
                </a:solidFill>
                <a:latin typeface="Arial"/>
                <a:ea typeface="Arial"/>
                <a:cs typeface="Arial"/>
                <a:sym typeface="Arial"/>
              </a:defRPr>
            </a:lvl1pPr>
          </a:lstStyle>
          <a:p>
            <a:pPr algn="ctr"/>
            <a:r>
              <a:rPr lang="en-US" sz="1100" dirty="0">
                <a:latin typeface="Calibri" panose="020F0502020204030204" pitchFamily="34" charset="0"/>
                <a:cs typeface="Calibri" panose="020F0502020204030204" pitchFamily="34" charset="0"/>
              </a:rPr>
              <a:t>Uncredited images obtained from https://</a:t>
            </a:r>
            <a:r>
              <a:rPr lang="en-US" sz="1100" dirty="0" err="1">
                <a:latin typeface="Calibri" panose="020F0502020204030204" pitchFamily="34" charset="0"/>
                <a:cs typeface="Calibri" panose="020F0502020204030204" pitchFamily="34" charset="0"/>
              </a:rPr>
              <a:t>pixabay.com</a:t>
            </a:r>
            <a:r>
              <a:rPr lang="en-US" sz="1100" dirty="0">
                <a:latin typeface="Calibri" panose="020F0502020204030204" pitchFamily="34" charset="0"/>
                <a:cs typeface="Calibri" panose="020F0502020204030204" pitchFamily="34" charset="0"/>
              </a:rPr>
              <a:t> (Creative Commons License, no attribution required).</a:t>
            </a:r>
          </a:p>
          <a:p>
            <a:pPr algn="ctr"/>
            <a:endParaRPr sz="1100" dirty="0">
              <a:latin typeface="Calibri" panose="020F0502020204030204" pitchFamily="34" charset="0"/>
              <a:cs typeface="Calibri" panose="020F0502020204030204" pitchFamily="34" charset="0"/>
            </a:endParaRPr>
          </a:p>
        </p:txBody>
      </p:sp>
      <p:grpSp>
        <p:nvGrpSpPr>
          <p:cNvPr id="9" name="Group 8">
            <a:extLst>
              <a:ext uri="{FF2B5EF4-FFF2-40B4-BE49-F238E27FC236}">
                <a16:creationId xmlns:a16="http://schemas.microsoft.com/office/drawing/2014/main" id="{8B0DF68B-C4B2-E24E-8EDB-553B3EA7BB5B}"/>
              </a:ext>
            </a:extLst>
          </p:cNvPr>
          <p:cNvGrpSpPr/>
          <p:nvPr/>
        </p:nvGrpSpPr>
        <p:grpSpPr>
          <a:xfrm>
            <a:off x="7977857" y="1369002"/>
            <a:ext cx="3811896" cy="2941907"/>
            <a:chOff x="7977857" y="1369002"/>
            <a:chExt cx="3811896" cy="2941907"/>
          </a:xfrm>
        </p:grpSpPr>
        <p:pic>
          <p:nvPicPr>
            <p:cNvPr id="8" name="Picture 7">
              <a:extLst>
                <a:ext uri="{FF2B5EF4-FFF2-40B4-BE49-F238E27FC236}">
                  <a16:creationId xmlns:a16="http://schemas.microsoft.com/office/drawing/2014/main" id="{F5DD5C6E-9451-461C-8D46-23EEA82429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77857" y="1877847"/>
              <a:ext cx="3811896" cy="2433062"/>
            </a:xfrm>
            <a:prstGeom prst="rect">
              <a:avLst/>
            </a:prstGeom>
            <a:ln>
              <a:noFill/>
            </a:ln>
            <a:effectLst>
              <a:softEdge rad="112500"/>
            </a:effectLst>
          </p:spPr>
        </p:pic>
        <p:sp>
          <p:nvSpPr>
            <p:cNvPr id="26" name="Title 1">
              <a:extLst>
                <a:ext uri="{FF2B5EF4-FFF2-40B4-BE49-F238E27FC236}">
                  <a16:creationId xmlns:a16="http://schemas.microsoft.com/office/drawing/2014/main" id="{03BECE5E-674E-43A1-9244-71C656E424A4}"/>
                </a:ext>
              </a:extLst>
            </p:cNvPr>
            <p:cNvSpPr txBox="1"/>
            <p:nvPr/>
          </p:nvSpPr>
          <p:spPr>
            <a:xfrm>
              <a:off x="8093855" y="1369002"/>
              <a:ext cx="3465467" cy="836862"/>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normAutofit/>
            </a:bodyPr>
            <a:lstStyle>
              <a:lvl1pPr>
                <a:defRPr sz="2000" b="1">
                  <a:solidFill>
                    <a:srgbClr val="FFFFFF"/>
                  </a:solidFill>
                  <a:latin typeface="Arial"/>
                  <a:ea typeface="Arial"/>
                  <a:cs typeface="Arial"/>
                  <a:sym typeface="Arial"/>
                </a:defRPr>
              </a:lvl1pPr>
            </a:lstStyle>
            <a:p>
              <a:pPr algn="ctr"/>
              <a:r>
                <a:rPr lang="en-GB">
                  <a:solidFill>
                    <a:srgbClr val="FFFF00"/>
                  </a:solidFill>
                  <a:latin typeface="Calibri" panose="020F0502020204030204" pitchFamily="34" charset="0"/>
                  <a:cs typeface="Calibri" panose="020F0502020204030204" pitchFamily="34" charset="0"/>
                </a:rPr>
                <a:t>Climate Modelling</a:t>
              </a:r>
              <a:endParaRPr>
                <a:solidFill>
                  <a:srgbClr val="FFFF00"/>
                </a:solidFill>
                <a:latin typeface="Calibri" panose="020F0502020204030204" pitchFamily="34" charset="0"/>
                <a:cs typeface="Calibri" panose="020F0502020204030204" pitchFamily="34" charset="0"/>
              </a:endParaRPr>
            </a:p>
          </p:txBody>
        </p:sp>
      </p:grpSp>
      <p:grpSp>
        <p:nvGrpSpPr>
          <p:cNvPr id="3" name="Group 2">
            <a:extLst>
              <a:ext uri="{FF2B5EF4-FFF2-40B4-BE49-F238E27FC236}">
                <a16:creationId xmlns:a16="http://schemas.microsoft.com/office/drawing/2014/main" id="{E17732E5-57EF-9942-8C36-05F6AB111CB3}"/>
              </a:ext>
            </a:extLst>
          </p:cNvPr>
          <p:cNvGrpSpPr/>
          <p:nvPr/>
        </p:nvGrpSpPr>
        <p:grpSpPr>
          <a:xfrm>
            <a:off x="219817" y="4404719"/>
            <a:ext cx="4656256" cy="1594962"/>
            <a:chOff x="219817" y="4404719"/>
            <a:chExt cx="4656256" cy="1594962"/>
          </a:xfrm>
        </p:grpSpPr>
        <p:pic>
          <p:nvPicPr>
            <p:cNvPr id="10" name="Picture 9">
              <a:extLst>
                <a:ext uri="{FF2B5EF4-FFF2-40B4-BE49-F238E27FC236}">
                  <a16:creationId xmlns:a16="http://schemas.microsoft.com/office/drawing/2014/main" id="{690F214C-9B16-463B-93CD-A38C772B97C8}"/>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219817" y="4404719"/>
              <a:ext cx="1915151" cy="1594962"/>
            </a:xfrm>
            <a:prstGeom prst="rect">
              <a:avLst/>
            </a:prstGeom>
            <a:ln>
              <a:noFill/>
            </a:ln>
            <a:effectLst>
              <a:softEdge rad="112500"/>
            </a:effectLst>
          </p:spPr>
        </p:pic>
        <p:sp>
          <p:nvSpPr>
            <p:cNvPr id="29" name="Title 1">
              <a:extLst>
                <a:ext uri="{FF2B5EF4-FFF2-40B4-BE49-F238E27FC236}">
                  <a16:creationId xmlns:a16="http://schemas.microsoft.com/office/drawing/2014/main" id="{93AC07E2-373C-4E5D-B86D-0033CEDD0D4D}"/>
                </a:ext>
              </a:extLst>
            </p:cNvPr>
            <p:cNvSpPr txBox="1"/>
            <p:nvPr/>
          </p:nvSpPr>
          <p:spPr>
            <a:xfrm>
              <a:off x="1410606" y="4959310"/>
              <a:ext cx="3465467" cy="836862"/>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normAutofit/>
            </a:bodyPr>
            <a:lstStyle>
              <a:lvl1pPr>
                <a:defRPr sz="2000" b="1">
                  <a:solidFill>
                    <a:srgbClr val="FFFFFF"/>
                  </a:solidFill>
                  <a:latin typeface="Arial"/>
                  <a:ea typeface="Arial"/>
                  <a:cs typeface="Arial"/>
                  <a:sym typeface="Arial"/>
                </a:defRPr>
              </a:lvl1pPr>
            </a:lstStyle>
            <a:p>
              <a:pPr algn="ctr"/>
              <a:r>
                <a:rPr lang="en-GB">
                  <a:solidFill>
                    <a:srgbClr val="FFFF00"/>
                  </a:solidFill>
                  <a:latin typeface="Calibri" panose="020F0502020204030204" pitchFamily="34" charset="0"/>
                  <a:cs typeface="Calibri" panose="020F0502020204030204" pitchFamily="34" charset="0"/>
                </a:rPr>
                <a:t>Facial Recognition</a:t>
              </a:r>
              <a:endParaRPr>
                <a:solidFill>
                  <a:srgbClr val="FFFF00"/>
                </a:solidFill>
                <a:latin typeface="Calibri" panose="020F0502020204030204" pitchFamily="34" charset="0"/>
                <a:cs typeface="Calibri" panose="020F0502020204030204" pitchFamily="34" charset="0"/>
              </a:endParaRPr>
            </a:p>
          </p:txBody>
        </p:sp>
      </p:grpSp>
      <p:grpSp>
        <p:nvGrpSpPr>
          <p:cNvPr id="7" name="Group 6">
            <a:extLst>
              <a:ext uri="{FF2B5EF4-FFF2-40B4-BE49-F238E27FC236}">
                <a16:creationId xmlns:a16="http://schemas.microsoft.com/office/drawing/2014/main" id="{CF33EDDC-0EC4-C340-A1EA-F13836E5FCF8}"/>
              </a:ext>
            </a:extLst>
          </p:cNvPr>
          <p:cNvGrpSpPr/>
          <p:nvPr/>
        </p:nvGrpSpPr>
        <p:grpSpPr>
          <a:xfrm>
            <a:off x="8101603" y="4404484"/>
            <a:ext cx="3910156" cy="1299225"/>
            <a:chOff x="8101603" y="4404484"/>
            <a:chExt cx="3910156" cy="1299225"/>
          </a:xfrm>
        </p:grpSpPr>
        <p:pic>
          <p:nvPicPr>
            <p:cNvPr id="12" name="Picture 11">
              <a:extLst>
                <a:ext uri="{FF2B5EF4-FFF2-40B4-BE49-F238E27FC236}">
                  <a16:creationId xmlns:a16="http://schemas.microsoft.com/office/drawing/2014/main" id="{151E28CB-A9F5-41C8-953C-BB1F3BA0057B}"/>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8101603" y="4404484"/>
              <a:ext cx="1299225" cy="1299225"/>
            </a:xfrm>
            <a:prstGeom prst="rect">
              <a:avLst/>
            </a:prstGeom>
            <a:ln>
              <a:noFill/>
            </a:ln>
            <a:effectLst>
              <a:softEdge rad="112500"/>
            </a:effectLst>
          </p:spPr>
        </p:pic>
        <p:sp>
          <p:nvSpPr>
            <p:cNvPr id="32" name="Title 1">
              <a:extLst>
                <a:ext uri="{FF2B5EF4-FFF2-40B4-BE49-F238E27FC236}">
                  <a16:creationId xmlns:a16="http://schemas.microsoft.com/office/drawing/2014/main" id="{4091B80F-7278-405A-ACE5-F02AAD4628AA}"/>
                </a:ext>
              </a:extLst>
            </p:cNvPr>
            <p:cNvSpPr txBox="1"/>
            <p:nvPr/>
          </p:nvSpPr>
          <p:spPr>
            <a:xfrm>
              <a:off x="8984735" y="4828167"/>
              <a:ext cx="3027024" cy="836862"/>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normAutofit/>
            </a:bodyPr>
            <a:lstStyle>
              <a:lvl1pPr>
                <a:defRPr sz="2000" b="1">
                  <a:solidFill>
                    <a:srgbClr val="FFFFFF"/>
                  </a:solidFill>
                  <a:latin typeface="Arial"/>
                  <a:ea typeface="Arial"/>
                  <a:cs typeface="Arial"/>
                  <a:sym typeface="Arial"/>
                </a:defRPr>
              </a:lvl1pPr>
            </a:lstStyle>
            <a:p>
              <a:pPr algn="ctr"/>
              <a:r>
                <a:rPr lang="en-GB">
                  <a:solidFill>
                    <a:srgbClr val="FFFF00"/>
                  </a:solidFill>
                  <a:latin typeface="Calibri" panose="020F0502020204030204" pitchFamily="34" charset="0"/>
                  <a:cs typeface="Calibri" panose="020F0502020204030204" pitchFamily="34" charset="0"/>
                </a:rPr>
                <a:t>Voice Recognition</a:t>
              </a:r>
              <a:endParaRPr>
                <a:solidFill>
                  <a:srgbClr val="FFFF00"/>
                </a:solidFill>
                <a:latin typeface="Calibri" panose="020F0502020204030204" pitchFamily="34" charset="0"/>
                <a:cs typeface="Calibri" panose="020F0502020204030204" pitchFamily="34" charset="0"/>
              </a:endParaRPr>
            </a:p>
          </p:txBody>
        </p:sp>
      </p:grpSp>
      <p:pic>
        <p:nvPicPr>
          <p:cNvPr id="27" name="Picture 26">
            <a:extLst>
              <a:ext uri="{FF2B5EF4-FFF2-40B4-BE49-F238E27FC236}">
                <a16:creationId xmlns:a16="http://schemas.microsoft.com/office/drawing/2014/main" id="{73AA2341-E7F0-46E8-A208-94A6041FC80C}"/>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Tree>
    <p:custDataLst>
      <p:tags r:id="rId1"/>
    </p:custDataLst>
    <p:extLst>
      <p:ext uri="{BB962C8B-B14F-4D97-AF65-F5344CB8AC3E}">
        <p14:creationId xmlns:p14="http://schemas.microsoft.com/office/powerpoint/2010/main" val="2820772840"/>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6FBD060-92C6-4756-A71D-67C29939FD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0" name="CustomShape 2"/>
          <p:cNvSpPr/>
          <p:nvPr/>
        </p:nvSpPr>
        <p:spPr>
          <a:xfrm>
            <a:off x="3047760" y="182880"/>
            <a:ext cx="5752800"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chemeClr val="bg1"/>
                </a:solidFill>
                <a:latin typeface="Calibri"/>
              </a:rPr>
              <a:t>Human Decision Making</a:t>
            </a:r>
            <a:endParaRPr lang="en-GB" sz="3600" b="0" strike="noStrike" spc="-1" dirty="0">
              <a:solidFill>
                <a:schemeClr val="bg1"/>
              </a:solidFill>
              <a:latin typeface="Arial"/>
            </a:endParaRPr>
          </a:p>
        </p:txBody>
      </p:sp>
      <p:sp>
        <p:nvSpPr>
          <p:cNvPr id="14" name="Title 1">
            <a:extLst>
              <a:ext uri="{FF2B5EF4-FFF2-40B4-BE49-F238E27FC236}">
                <a16:creationId xmlns:a16="http://schemas.microsoft.com/office/drawing/2014/main" id="{7A39218E-3F3E-4230-BBC2-126855362778}"/>
              </a:ext>
            </a:extLst>
          </p:cNvPr>
          <p:cNvSpPr txBox="1"/>
          <p:nvPr/>
        </p:nvSpPr>
        <p:spPr>
          <a:xfrm>
            <a:off x="1315709" y="1287131"/>
            <a:ext cx="9560581" cy="1423050"/>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rmAutofit/>
          </a:bodyPr>
          <a:lstStyle/>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sz="2000" dirty="0">
                <a:solidFill>
                  <a:srgbClr val="FFFF00"/>
                </a:solidFill>
                <a:latin typeface="Calibri" panose="020F0502020204030204" pitchFamily="34" charset="0"/>
                <a:cs typeface="Calibri" panose="020F0502020204030204" pitchFamily="34" charset="0"/>
              </a:rPr>
              <a:t>Using available information / </a:t>
            </a:r>
            <a:r>
              <a:rPr lang="en-GB" sz="2000" dirty="0">
                <a:solidFill>
                  <a:srgbClr val="FFFF00"/>
                </a:solidFill>
                <a:latin typeface="Calibri" panose="020F0502020204030204" pitchFamily="34" charset="0"/>
                <a:cs typeface="Calibri" panose="020F0502020204030204" pitchFamily="34" charset="0"/>
              </a:rPr>
              <a:t>past </a:t>
            </a:r>
            <a:r>
              <a:rPr sz="2000" dirty="0">
                <a:solidFill>
                  <a:srgbClr val="FFFF00"/>
                </a:solidFill>
                <a:latin typeface="Calibri" panose="020F0502020204030204" pitchFamily="34" charset="0"/>
                <a:cs typeface="Calibri" panose="020F0502020204030204" pitchFamily="34" charset="0"/>
              </a:rPr>
              <a:t>experience</a:t>
            </a:r>
            <a:r>
              <a:rPr lang="en-GB" sz="2000" dirty="0">
                <a:solidFill>
                  <a:srgbClr val="FFFF00"/>
                </a:solidFill>
                <a:latin typeface="Calibri" panose="020F0502020204030204" pitchFamily="34" charset="0"/>
                <a:cs typeface="Calibri" panose="020F0502020204030204" pitchFamily="34" charset="0"/>
              </a:rPr>
              <a:t> we try to </a:t>
            </a:r>
            <a:r>
              <a:rPr sz="2000" dirty="0">
                <a:solidFill>
                  <a:srgbClr val="FFFF00"/>
                </a:solidFill>
                <a:latin typeface="Calibri" panose="020F0502020204030204" pitchFamily="34" charset="0"/>
                <a:cs typeface="Calibri" panose="020F0502020204030204" pitchFamily="34" charset="0"/>
              </a:rPr>
              <a:t>make optimal decisions. </a:t>
            </a:r>
          </a:p>
          <a:p>
            <a:pPr>
              <a:defRPr sz="2000" b="1">
                <a:solidFill>
                  <a:srgbClr val="FFFFFF"/>
                </a:solidFill>
                <a:latin typeface="Arial"/>
                <a:ea typeface="Arial"/>
                <a:cs typeface="Arial"/>
                <a:sym typeface="Arial"/>
              </a:defRPr>
            </a:pPr>
            <a:endParaRPr sz="2000" dirty="0">
              <a:solidFill>
                <a:srgbClr val="FFFF00"/>
              </a:solidFill>
            </a:endParaRPr>
          </a:p>
        </p:txBody>
      </p:sp>
      <p:pic>
        <p:nvPicPr>
          <p:cNvPr id="15" name="Picture 14">
            <a:extLst>
              <a:ext uri="{FF2B5EF4-FFF2-40B4-BE49-F238E27FC236}">
                <a16:creationId xmlns:a16="http://schemas.microsoft.com/office/drawing/2014/main" id="{B3B8EA74-C069-4EEF-A14A-990F2E4996F0}"/>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518360" y="3175433"/>
            <a:ext cx="2835284" cy="2039337"/>
          </a:xfrm>
          <a:prstGeom prst="rect">
            <a:avLst/>
          </a:prstGeom>
        </p:spPr>
      </p:pic>
      <p:grpSp>
        <p:nvGrpSpPr>
          <p:cNvPr id="17" name="Group">
            <a:extLst>
              <a:ext uri="{FF2B5EF4-FFF2-40B4-BE49-F238E27FC236}">
                <a16:creationId xmlns:a16="http://schemas.microsoft.com/office/drawing/2014/main" id="{DAA88D53-F013-4C8E-8A13-14C30AEA572F}"/>
              </a:ext>
            </a:extLst>
          </p:cNvPr>
          <p:cNvGrpSpPr/>
          <p:nvPr/>
        </p:nvGrpSpPr>
        <p:grpSpPr>
          <a:xfrm>
            <a:off x="1679602" y="3437037"/>
            <a:ext cx="4209178" cy="1143002"/>
            <a:chOff x="0" y="0"/>
            <a:chExt cx="4209176" cy="1143000"/>
          </a:xfrm>
        </p:grpSpPr>
        <p:sp>
          <p:nvSpPr>
            <p:cNvPr id="18" name="Connection Line">
              <a:extLst>
                <a:ext uri="{FF2B5EF4-FFF2-40B4-BE49-F238E27FC236}">
                  <a16:creationId xmlns:a16="http://schemas.microsoft.com/office/drawing/2014/main" id="{3AFB01F8-52D6-4B19-A3B9-A765DA799446}"/>
                </a:ext>
              </a:extLst>
            </p:cNvPr>
            <p:cNvSpPr/>
            <p:nvPr/>
          </p:nvSpPr>
          <p:spPr>
            <a:xfrm>
              <a:off x="1757936" y="121084"/>
              <a:ext cx="2451241" cy="633369"/>
            </a:xfrm>
            <a:custGeom>
              <a:avLst/>
              <a:gdLst/>
              <a:ahLst/>
              <a:cxnLst>
                <a:cxn ang="0">
                  <a:pos x="wd2" y="hd2"/>
                </a:cxn>
                <a:cxn ang="5400000">
                  <a:pos x="wd2" y="hd2"/>
                </a:cxn>
                <a:cxn ang="10800000">
                  <a:pos x="wd2" y="hd2"/>
                </a:cxn>
                <a:cxn ang="16200000">
                  <a:pos x="wd2" y="hd2"/>
                </a:cxn>
              </a:cxnLst>
              <a:rect l="0" t="0" r="r" b="b"/>
              <a:pathLst>
                <a:path w="21600" h="17989" extrusionOk="0">
                  <a:moveTo>
                    <a:pt x="0" y="2453"/>
                  </a:moveTo>
                  <a:cubicBezTo>
                    <a:pt x="7392" y="-3611"/>
                    <a:pt x="14592" y="1568"/>
                    <a:pt x="21600" y="17989"/>
                  </a:cubicBezTo>
                </a:path>
              </a:pathLst>
            </a:custGeom>
            <a:noFill/>
            <a:ln w="38100" cap="flat">
              <a:solidFill>
                <a:schemeClr val="bg1"/>
              </a:solidFill>
              <a:prstDash val="solid"/>
              <a:round/>
              <a:tailEnd type="stealth" w="med" len="med"/>
            </a:ln>
            <a:effectLst>
              <a:outerShdw blurRad="50800" dist="38100" dir="2700000" algn="tl" rotWithShape="0">
                <a:prstClr val="black">
                  <a:alpha val="40000"/>
                </a:prstClr>
              </a:outerShdw>
            </a:effectLst>
          </p:spPr>
          <p:txBody>
            <a:bodyPr/>
            <a:lstStyle/>
            <a:p>
              <a:endParaRPr/>
            </a:p>
          </p:txBody>
        </p:sp>
        <p:sp>
          <p:nvSpPr>
            <p:cNvPr id="19" name="Title 1">
              <a:extLst>
                <a:ext uri="{FF2B5EF4-FFF2-40B4-BE49-F238E27FC236}">
                  <a16:creationId xmlns:a16="http://schemas.microsoft.com/office/drawing/2014/main" id="{D7E1C799-0E09-45D0-89B3-F2E4F203B20D}"/>
                </a:ext>
              </a:extLst>
            </p:cNvPr>
            <p:cNvSpPr txBox="1"/>
            <p:nvPr/>
          </p:nvSpPr>
          <p:spPr>
            <a:xfrm>
              <a:off x="0" y="0"/>
              <a:ext cx="1757937" cy="1143001"/>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rmAutofit/>
            </a:bodyPr>
            <a:lstStyle>
              <a:lvl1pPr>
                <a:defRPr sz="2000" b="1">
                  <a:solidFill>
                    <a:srgbClr val="FFFFFF"/>
                  </a:solidFill>
                  <a:latin typeface="Arial"/>
                  <a:ea typeface="Arial"/>
                  <a:cs typeface="Arial"/>
                  <a:sym typeface="Arial"/>
                </a:defRPr>
              </a:lvl1pPr>
            </a:lstStyle>
            <a:p>
              <a:r>
                <a:rPr>
                  <a:solidFill>
                    <a:srgbClr val="FFFF00"/>
                  </a:solidFill>
                  <a:latin typeface="Calibri" panose="020F0502020204030204" pitchFamily="34" charset="0"/>
                  <a:cs typeface="Calibri" panose="020F0502020204030204" pitchFamily="34" charset="0"/>
                </a:rPr>
                <a:t>Data (Sight, sound, taste, touch, smell)</a:t>
              </a:r>
            </a:p>
          </p:txBody>
        </p:sp>
      </p:grpSp>
      <p:grpSp>
        <p:nvGrpSpPr>
          <p:cNvPr id="20" name="Group">
            <a:extLst>
              <a:ext uri="{FF2B5EF4-FFF2-40B4-BE49-F238E27FC236}">
                <a16:creationId xmlns:a16="http://schemas.microsoft.com/office/drawing/2014/main" id="{015E7B17-D4D3-46A7-80DF-16075FE4E690}"/>
              </a:ext>
            </a:extLst>
          </p:cNvPr>
          <p:cNvGrpSpPr/>
          <p:nvPr/>
        </p:nvGrpSpPr>
        <p:grpSpPr>
          <a:xfrm>
            <a:off x="5983225" y="3135699"/>
            <a:ext cx="4632554" cy="1032549"/>
            <a:chOff x="0" y="0"/>
            <a:chExt cx="4632553" cy="1032547"/>
          </a:xfrm>
        </p:grpSpPr>
        <p:sp>
          <p:nvSpPr>
            <p:cNvPr id="21" name="Title 1">
              <a:extLst>
                <a:ext uri="{FF2B5EF4-FFF2-40B4-BE49-F238E27FC236}">
                  <a16:creationId xmlns:a16="http://schemas.microsoft.com/office/drawing/2014/main" id="{4B185334-1187-4C1B-93F4-AC01D5DF22F2}"/>
                </a:ext>
              </a:extLst>
            </p:cNvPr>
            <p:cNvSpPr txBox="1"/>
            <p:nvPr/>
          </p:nvSpPr>
          <p:spPr>
            <a:xfrm>
              <a:off x="2281034" y="0"/>
              <a:ext cx="2351519" cy="836860"/>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normAutofit/>
            </a:bodyPr>
            <a:lstStyle>
              <a:lvl1pPr>
                <a:defRPr sz="2000" b="1">
                  <a:solidFill>
                    <a:srgbClr val="FFFFFF"/>
                  </a:solidFill>
                  <a:latin typeface="Arial"/>
                  <a:ea typeface="Arial"/>
                  <a:cs typeface="Arial"/>
                  <a:sym typeface="Arial"/>
                </a:defRPr>
              </a:lvl1pPr>
            </a:lstStyle>
            <a:p>
              <a:r>
                <a:rPr>
                  <a:solidFill>
                    <a:srgbClr val="FFFF00"/>
                  </a:solidFill>
                  <a:latin typeface="Calibri" panose="020F0502020204030204" pitchFamily="34" charset="0"/>
                  <a:cs typeface="Calibri" panose="020F0502020204030204" pitchFamily="34" charset="0"/>
                </a:rPr>
                <a:t>Actions /Decisions</a:t>
              </a:r>
            </a:p>
          </p:txBody>
        </p:sp>
        <p:sp>
          <p:nvSpPr>
            <p:cNvPr id="22" name="Connection Line">
              <a:extLst>
                <a:ext uri="{FF2B5EF4-FFF2-40B4-BE49-F238E27FC236}">
                  <a16:creationId xmlns:a16="http://schemas.microsoft.com/office/drawing/2014/main" id="{FFB5E513-F0BB-4170-BE7B-44ADA73585E2}"/>
                </a:ext>
              </a:extLst>
            </p:cNvPr>
            <p:cNvSpPr/>
            <p:nvPr/>
          </p:nvSpPr>
          <p:spPr>
            <a:xfrm>
              <a:off x="0" y="152003"/>
              <a:ext cx="2281009" cy="880544"/>
            </a:xfrm>
            <a:custGeom>
              <a:avLst/>
              <a:gdLst/>
              <a:ahLst/>
              <a:cxnLst>
                <a:cxn ang="0">
                  <a:pos x="wd2" y="hd2"/>
                </a:cxn>
                <a:cxn ang="5400000">
                  <a:pos x="wd2" y="hd2"/>
                </a:cxn>
                <a:cxn ang="10800000">
                  <a:pos x="wd2" y="hd2"/>
                </a:cxn>
                <a:cxn ang="16200000">
                  <a:pos x="wd2" y="hd2"/>
                </a:cxn>
              </a:cxnLst>
              <a:rect l="0" t="0" r="r" b="b"/>
              <a:pathLst>
                <a:path w="21600" h="19699" extrusionOk="0">
                  <a:moveTo>
                    <a:pt x="0" y="19699"/>
                  </a:moveTo>
                  <a:cubicBezTo>
                    <a:pt x="6477" y="4503"/>
                    <a:pt x="13677" y="-1901"/>
                    <a:pt x="21600" y="486"/>
                  </a:cubicBezTo>
                </a:path>
              </a:pathLst>
            </a:custGeom>
            <a:noFill/>
            <a:ln w="38100" cap="flat">
              <a:solidFill>
                <a:schemeClr val="bg1"/>
              </a:solidFill>
              <a:prstDash val="solid"/>
              <a:round/>
              <a:tailEnd type="stealth" w="med" len="med"/>
            </a:ln>
            <a:effectLst>
              <a:outerShdw blurRad="38100" dist="23000" dir="5400000" rotWithShape="0">
                <a:srgbClr val="000000">
                  <a:alpha val="35000"/>
                </a:srgbClr>
              </a:outerShdw>
            </a:effectLst>
          </p:spPr>
          <p:txBody>
            <a:bodyPr/>
            <a:lstStyle/>
            <a:p>
              <a:endParaRPr/>
            </a:p>
          </p:txBody>
        </p:sp>
      </p:grpSp>
      <p:pic>
        <p:nvPicPr>
          <p:cNvPr id="12" name="Picture 11">
            <a:extLst>
              <a:ext uri="{FF2B5EF4-FFF2-40B4-BE49-F238E27FC236}">
                <a16:creationId xmlns:a16="http://schemas.microsoft.com/office/drawing/2014/main" id="{E9477058-BDDE-42D3-9FCA-06702932BFBF}"/>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Tree>
    <p:custDataLst>
      <p:tags r:id="rId1"/>
    </p:custDataLst>
    <p:extLst>
      <p:ext uri="{BB962C8B-B14F-4D97-AF65-F5344CB8AC3E}">
        <p14:creationId xmlns:p14="http://schemas.microsoft.com/office/powerpoint/2010/main" val="1990978923"/>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advAuto="0"/>
      <p:bldP spid="20"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F451F5-F883-4403-9F97-3ED2B0BF44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0" name="CustomShape 2"/>
          <p:cNvSpPr/>
          <p:nvPr/>
        </p:nvSpPr>
        <p:spPr>
          <a:xfrm>
            <a:off x="3047760" y="182880"/>
            <a:ext cx="5752800"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chemeClr val="bg1"/>
                </a:solidFill>
                <a:latin typeface="Calibri"/>
              </a:rPr>
              <a:t>Quantifying Experience</a:t>
            </a:r>
            <a:endParaRPr lang="en-GB" sz="3600" b="0" strike="noStrike" spc="-1" dirty="0">
              <a:solidFill>
                <a:schemeClr val="bg1"/>
              </a:solidFill>
              <a:latin typeface="Arial"/>
            </a:endParaRPr>
          </a:p>
        </p:txBody>
      </p:sp>
      <p:graphicFrame>
        <p:nvGraphicFramePr>
          <p:cNvPr id="2" name="Table 1">
            <a:extLst>
              <a:ext uri="{FF2B5EF4-FFF2-40B4-BE49-F238E27FC236}">
                <a16:creationId xmlns:a16="http://schemas.microsoft.com/office/drawing/2014/main" id="{48E5C347-C3E6-4521-98BD-A2B4D1051224}"/>
              </a:ext>
            </a:extLst>
          </p:cNvPr>
          <p:cNvGraphicFramePr>
            <a:graphicFrameLocks noGrp="1"/>
          </p:cNvGraphicFramePr>
          <p:nvPr>
            <p:extLst>
              <p:ext uri="{D42A27DB-BD31-4B8C-83A1-F6EECF244321}">
                <p14:modId xmlns:p14="http://schemas.microsoft.com/office/powerpoint/2010/main" val="427085522"/>
              </p:ext>
            </p:extLst>
          </p:nvPr>
        </p:nvGraphicFramePr>
        <p:xfrm>
          <a:off x="1812042" y="3325516"/>
          <a:ext cx="6502400" cy="21234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220717027"/>
                    </a:ext>
                  </a:extLst>
                </a:gridCol>
                <a:gridCol w="1625600">
                  <a:extLst>
                    <a:ext uri="{9D8B030D-6E8A-4147-A177-3AD203B41FA5}">
                      <a16:colId xmlns:a16="http://schemas.microsoft.com/office/drawing/2014/main" val="3398191880"/>
                    </a:ext>
                  </a:extLst>
                </a:gridCol>
                <a:gridCol w="1625600">
                  <a:extLst>
                    <a:ext uri="{9D8B030D-6E8A-4147-A177-3AD203B41FA5}">
                      <a16:colId xmlns:a16="http://schemas.microsoft.com/office/drawing/2014/main" val="3266133511"/>
                    </a:ext>
                  </a:extLst>
                </a:gridCol>
                <a:gridCol w="1625600">
                  <a:extLst>
                    <a:ext uri="{9D8B030D-6E8A-4147-A177-3AD203B41FA5}">
                      <a16:colId xmlns:a16="http://schemas.microsoft.com/office/drawing/2014/main" val="2504091566"/>
                    </a:ext>
                  </a:extLst>
                </a:gridCol>
              </a:tblGrid>
              <a:tr h="370840">
                <a:tc>
                  <a:txBody>
                    <a:bodyPr/>
                    <a:lstStyle/>
                    <a:p>
                      <a:pPr algn="ctr"/>
                      <a:r>
                        <a:rPr lang="en-GB">
                          <a:latin typeface="Calibri" panose="020F0502020204030204" pitchFamily="34" charset="0"/>
                          <a:cs typeface="Calibri" panose="020F0502020204030204" pitchFamily="34" charset="0"/>
                        </a:rPr>
                        <a:t> Mass (Kg)</a:t>
                      </a:r>
                    </a:p>
                    <a:p>
                      <a:pPr algn="ctr"/>
                      <a:endParaRPr lang="en-GB">
                        <a:latin typeface="Calibri" panose="020F0502020204030204" pitchFamily="34" charset="0"/>
                        <a:cs typeface="Calibri" panose="020F0502020204030204" pitchFamily="34" charset="0"/>
                      </a:endParaRPr>
                    </a:p>
                  </a:txBody>
                  <a:tcPr/>
                </a:tc>
                <a:tc>
                  <a:txBody>
                    <a:bodyPr/>
                    <a:lstStyle/>
                    <a:p>
                      <a:pPr algn="ctr"/>
                      <a:r>
                        <a:rPr lang="en-GB">
                          <a:latin typeface="Calibri" panose="020F0502020204030204" pitchFamily="34" charset="0"/>
                          <a:cs typeface="Calibri" panose="020F0502020204030204" pitchFamily="34" charset="0"/>
                        </a:rPr>
                        <a:t> Height (cm)</a:t>
                      </a:r>
                    </a:p>
                    <a:p>
                      <a:pPr algn="ctr"/>
                      <a:endParaRPr lang="en-GB">
                        <a:latin typeface="Calibri" panose="020F0502020204030204" pitchFamily="34" charset="0"/>
                        <a:cs typeface="Calibri" panose="020F0502020204030204" pitchFamily="34" charset="0"/>
                      </a:endParaRPr>
                    </a:p>
                  </a:txBody>
                  <a:tcPr/>
                </a:tc>
                <a:tc>
                  <a:txBody>
                    <a:bodyPr/>
                    <a:lstStyle/>
                    <a:p>
                      <a:pPr algn="ctr"/>
                      <a:r>
                        <a:rPr lang="en-GB">
                          <a:latin typeface="Calibri" panose="020F0502020204030204" pitchFamily="34" charset="0"/>
                          <a:cs typeface="Calibri" panose="020F0502020204030204" pitchFamily="34" charset="0"/>
                        </a:rPr>
                        <a:t>Legs</a:t>
                      </a:r>
                    </a:p>
                    <a:p>
                      <a:pPr algn="ctr"/>
                      <a:r>
                        <a:rPr lang="en-GB">
                          <a:latin typeface="Calibri" panose="020F0502020204030204" pitchFamily="34" charset="0"/>
                          <a:cs typeface="Calibri" panose="020F0502020204030204" pitchFamily="34" charset="0"/>
                        </a:rPr>
                        <a:t> </a:t>
                      </a:r>
                    </a:p>
                  </a:txBody>
                  <a:tcPr/>
                </a:tc>
                <a:tc>
                  <a:txBody>
                    <a:bodyPr/>
                    <a:lstStyle/>
                    <a:p>
                      <a:pPr algn="ctr"/>
                      <a:r>
                        <a:rPr lang="en-GB">
                          <a:latin typeface="Calibri" panose="020F0502020204030204" pitchFamily="34" charset="0"/>
                          <a:cs typeface="Calibri" panose="020F0502020204030204" pitchFamily="34" charset="0"/>
                        </a:rPr>
                        <a:t>Colour</a:t>
                      </a:r>
                    </a:p>
                    <a:p>
                      <a:pPr algn="ctr"/>
                      <a:endParaRPr lang="en-GB">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63614127"/>
                  </a:ext>
                </a:extLst>
              </a:tr>
              <a:tr h="370840">
                <a:tc>
                  <a:txBody>
                    <a:bodyPr/>
                    <a:lstStyle/>
                    <a:p>
                      <a:pPr algn="ctr"/>
                      <a:r>
                        <a:rPr lang="en-GB">
                          <a:latin typeface="Calibri" panose="020F0502020204030204" pitchFamily="34" charset="0"/>
                          <a:cs typeface="Calibri" panose="020F0502020204030204" pitchFamily="34" charset="0"/>
                        </a:rPr>
                        <a:t>4.2</a:t>
                      </a:r>
                    </a:p>
                  </a:txBody>
                  <a:tcPr/>
                </a:tc>
                <a:tc>
                  <a:txBody>
                    <a:bodyPr/>
                    <a:lstStyle/>
                    <a:p>
                      <a:pPr algn="ctr"/>
                      <a:r>
                        <a:rPr lang="en-GB">
                          <a:latin typeface="Calibri" panose="020F0502020204030204" pitchFamily="34" charset="0"/>
                          <a:cs typeface="Calibri" panose="020F0502020204030204" pitchFamily="34" charset="0"/>
                        </a:rPr>
                        <a:t>25.4</a:t>
                      </a:r>
                    </a:p>
                  </a:txBody>
                  <a:tcPr/>
                </a:tc>
                <a:tc>
                  <a:txBody>
                    <a:bodyPr/>
                    <a:lstStyle/>
                    <a:p>
                      <a:pPr algn="ctr"/>
                      <a:r>
                        <a:rPr lang="en-GB">
                          <a:latin typeface="Calibri" panose="020F0502020204030204" pitchFamily="34" charset="0"/>
                          <a:cs typeface="Calibri" panose="020F0502020204030204" pitchFamily="34" charset="0"/>
                        </a:rPr>
                        <a:t>4</a:t>
                      </a:r>
                    </a:p>
                  </a:txBody>
                  <a:tcPr/>
                </a:tc>
                <a:tc>
                  <a:txBody>
                    <a:bodyPr/>
                    <a:lstStyle/>
                    <a:p>
                      <a:pPr algn="ctr"/>
                      <a:r>
                        <a:rPr lang="en-GB">
                          <a:latin typeface="Calibri" panose="020F0502020204030204" pitchFamily="34" charset="0"/>
                          <a:cs typeface="Calibri" panose="020F0502020204030204" pitchFamily="34" charset="0"/>
                        </a:rPr>
                        <a:t>Black</a:t>
                      </a:r>
                    </a:p>
                  </a:txBody>
                  <a:tcPr/>
                </a:tc>
                <a:extLst>
                  <a:ext uri="{0D108BD9-81ED-4DB2-BD59-A6C34878D82A}">
                    <a16:rowId xmlns:a16="http://schemas.microsoft.com/office/drawing/2014/main" val="1803116078"/>
                  </a:ext>
                </a:extLst>
              </a:tr>
              <a:tr h="370840">
                <a:tc>
                  <a:txBody>
                    <a:bodyPr/>
                    <a:lstStyle/>
                    <a:p>
                      <a:pPr algn="ctr"/>
                      <a:r>
                        <a:rPr lang="en-GB">
                          <a:latin typeface="Calibri" panose="020F0502020204030204" pitchFamily="34" charset="0"/>
                          <a:cs typeface="Calibri" panose="020F0502020204030204" pitchFamily="34" charset="0"/>
                        </a:rPr>
                        <a:t>18</a:t>
                      </a:r>
                    </a:p>
                  </a:txBody>
                  <a:tcPr/>
                </a:tc>
                <a:tc>
                  <a:txBody>
                    <a:bodyPr/>
                    <a:lstStyle/>
                    <a:p>
                      <a:pPr algn="ctr"/>
                      <a:r>
                        <a:rPr lang="en-GB">
                          <a:latin typeface="Calibri" panose="020F0502020204030204" pitchFamily="34" charset="0"/>
                          <a:cs typeface="Calibri" panose="020F0502020204030204" pitchFamily="34" charset="0"/>
                        </a:rPr>
                        <a:t>43.5</a:t>
                      </a:r>
                    </a:p>
                  </a:txBody>
                  <a:tcPr/>
                </a:tc>
                <a:tc>
                  <a:txBody>
                    <a:bodyPr/>
                    <a:lstStyle/>
                    <a:p>
                      <a:pPr algn="ctr"/>
                      <a:r>
                        <a:rPr lang="en-GB">
                          <a:latin typeface="Calibri" panose="020F0502020204030204" pitchFamily="34" charset="0"/>
                          <a:cs typeface="Calibri" panose="020F0502020204030204" pitchFamily="34" charset="0"/>
                        </a:rPr>
                        <a:t>4</a:t>
                      </a:r>
                    </a:p>
                  </a:txBody>
                  <a:tcPr/>
                </a:tc>
                <a:tc>
                  <a:txBody>
                    <a:bodyPr/>
                    <a:lstStyle/>
                    <a:p>
                      <a:pPr algn="ctr"/>
                      <a:r>
                        <a:rPr lang="en-GB">
                          <a:latin typeface="Calibri" panose="020F0502020204030204" pitchFamily="34" charset="0"/>
                          <a:cs typeface="Calibri" panose="020F0502020204030204" pitchFamily="34" charset="0"/>
                        </a:rPr>
                        <a:t>Brown</a:t>
                      </a:r>
                    </a:p>
                  </a:txBody>
                  <a:tcPr/>
                </a:tc>
                <a:extLst>
                  <a:ext uri="{0D108BD9-81ED-4DB2-BD59-A6C34878D82A}">
                    <a16:rowId xmlns:a16="http://schemas.microsoft.com/office/drawing/2014/main" val="40413030"/>
                  </a:ext>
                </a:extLst>
              </a:tr>
              <a:tr h="370840">
                <a:tc>
                  <a:txBody>
                    <a:bodyPr/>
                    <a:lstStyle/>
                    <a:p>
                      <a:pPr algn="ctr"/>
                      <a:r>
                        <a:rPr lang="en-GB">
                          <a:latin typeface="Calibri" panose="020F0502020204030204" pitchFamily="34" charset="0"/>
                          <a:cs typeface="Calibri" panose="020F0502020204030204" pitchFamily="34" charset="0"/>
                        </a:rPr>
                        <a:t>0.1</a:t>
                      </a:r>
                    </a:p>
                  </a:txBody>
                  <a:tcPr/>
                </a:tc>
                <a:tc>
                  <a:txBody>
                    <a:bodyPr/>
                    <a:lstStyle/>
                    <a:p>
                      <a:pPr algn="ctr"/>
                      <a:r>
                        <a:rPr lang="en-GB">
                          <a:latin typeface="Calibri" panose="020F0502020204030204" pitchFamily="34" charset="0"/>
                          <a:cs typeface="Calibri" panose="020F0502020204030204" pitchFamily="34" charset="0"/>
                        </a:rPr>
                        <a:t>5.1</a:t>
                      </a:r>
                    </a:p>
                  </a:txBody>
                  <a:tcPr/>
                </a:tc>
                <a:tc>
                  <a:txBody>
                    <a:bodyPr/>
                    <a:lstStyle/>
                    <a:p>
                      <a:pPr algn="ctr"/>
                      <a:r>
                        <a:rPr lang="en-GB">
                          <a:latin typeface="Calibri" panose="020F0502020204030204" pitchFamily="34" charset="0"/>
                          <a:cs typeface="Calibri" panose="020F0502020204030204" pitchFamily="34" charset="0"/>
                        </a:rPr>
                        <a:t>4</a:t>
                      </a:r>
                    </a:p>
                  </a:txBody>
                  <a:tcPr/>
                </a:tc>
                <a:tc>
                  <a:txBody>
                    <a:bodyPr/>
                    <a:lstStyle/>
                    <a:p>
                      <a:pPr algn="ctr"/>
                      <a:r>
                        <a:rPr lang="en-GB">
                          <a:latin typeface="Calibri" panose="020F0502020204030204" pitchFamily="34" charset="0"/>
                          <a:cs typeface="Calibri" panose="020F0502020204030204" pitchFamily="34" charset="0"/>
                        </a:rPr>
                        <a:t>Grey/Black</a:t>
                      </a:r>
                    </a:p>
                  </a:txBody>
                  <a:tcPr/>
                </a:tc>
                <a:extLst>
                  <a:ext uri="{0D108BD9-81ED-4DB2-BD59-A6C34878D82A}">
                    <a16:rowId xmlns:a16="http://schemas.microsoft.com/office/drawing/2014/main" val="4100091165"/>
                  </a:ext>
                </a:extLst>
              </a:tr>
              <a:tr h="370840">
                <a:tc>
                  <a:txBody>
                    <a:bodyPr/>
                    <a:lstStyle/>
                    <a:p>
                      <a:pPr algn="ctr"/>
                      <a:r>
                        <a:rPr lang="en-GB">
                          <a:latin typeface="Calibri" panose="020F0502020204030204" pitchFamily="34" charset="0"/>
                          <a:cs typeface="Calibri" panose="020F0502020204030204" pitchFamily="34" charset="0"/>
                        </a:rPr>
                        <a:t>…</a:t>
                      </a:r>
                    </a:p>
                  </a:txBody>
                  <a:tcPr/>
                </a:tc>
                <a:tc>
                  <a:txBody>
                    <a:bodyPr/>
                    <a:lstStyle/>
                    <a:p>
                      <a:pPr algn="ctr"/>
                      <a:r>
                        <a:rPr lang="en-GB">
                          <a:latin typeface="Calibri" panose="020F0502020204030204" pitchFamily="34" charset="0"/>
                          <a:cs typeface="Calibri" panose="020F0502020204030204" pitchFamily="34" charset="0"/>
                        </a:rPr>
                        <a:t>…</a:t>
                      </a:r>
                    </a:p>
                  </a:txBody>
                  <a:tcPr/>
                </a:tc>
                <a:tc>
                  <a:txBody>
                    <a:bodyPr/>
                    <a:lstStyle/>
                    <a:p>
                      <a:pPr algn="ctr"/>
                      <a:r>
                        <a:rPr lang="en-GB">
                          <a:latin typeface="Calibri" panose="020F0502020204030204" pitchFamily="34" charset="0"/>
                          <a:cs typeface="Calibri" panose="020F0502020204030204" pitchFamily="34" charset="0"/>
                        </a:rPr>
                        <a:t>…</a:t>
                      </a:r>
                    </a:p>
                  </a:txBody>
                  <a:tcPr/>
                </a:tc>
                <a:tc>
                  <a:txBody>
                    <a:bodyPr/>
                    <a:lstStyle/>
                    <a:p>
                      <a:pPr algn="ctr"/>
                      <a:r>
                        <a:rPr lang="en-GB">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1153142785"/>
                  </a:ext>
                </a:extLst>
              </a:tr>
            </a:tbl>
          </a:graphicData>
        </a:graphic>
      </p:graphicFrame>
      <p:sp>
        <p:nvSpPr>
          <p:cNvPr id="15" name="Title 1">
            <a:extLst>
              <a:ext uri="{FF2B5EF4-FFF2-40B4-BE49-F238E27FC236}">
                <a16:creationId xmlns:a16="http://schemas.microsoft.com/office/drawing/2014/main" id="{A45A7E6D-78A1-43E9-A7B2-1BC5AA4FE09B}"/>
              </a:ext>
            </a:extLst>
          </p:cNvPr>
          <p:cNvSpPr txBox="1"/>
          <p:nvPr/>
        </p:nvSpPr>
        <p:spPr>
          <a:xfrm>
            <a:off x="1775720" y="1445422"/>
            <a:ext cx="9317190" cy="1344344"/>
          </a:xfrm>
          <a:prstGeom prst="rect">
            <a:avLst/>
          </a:prstGeom>
          <a:ln w="12700">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rmAutofit/>
          </a:bodyPr>
          <a:lstStyle/>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a:solidFill>
                  <a:srgbClr val="FFFF00"/>
                </a:solidFill>
                <a:latin typeface="Calibri" panose="020F0502020204030204" pitchFamily="34" charset="0"/>
                <a:cs typeface="Calibri" panose="020F0502020204030204" pitchFamily="34" charset="0"/>
              </a:rPr>
              <a:t>Experience is describable and quantifiable as data. </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a:solidFill>
                  <a:srgbClr val="FFFF00"/>
                </a:solidFill>
                <a:latin typeface="Calibri" panose="020F0502020204030204" pitchFamily="34" charset="0"/>
                <a:cs typeface="Calibri" panose="020F0502020204030204" pitchFamily="34" charset="0"/>
              </a:rPr>
              <a:t>You already intuitively understand what data is, but to understand ML, we must explain the terminology used in the field. </a:t>
            </a:r>
            <a:endParaRPr sz="2000">
              <a:solidFill>
                <a:srgbClr val="FFFF00"/>
              </a:solidFill>
              <a:latin typeface="Calibri" panose="020F0502020204030204" pitchFamily="34" charset="0"/>
              <a:cs typeface="Calibri" panose="020F0502020204030204" pitchFamily="34" charset="0"/>
            </a:endParaRPr>
          </a:p>
          <a:p>
            <a:pPr>
              <a:defRPr sz="2000" b="1">
                <a:solidFill>
                  <a:srgbClr val="FFFFFF"/>
                </a:solidFill>
                <a:latin typeface="Arial"/>
                <a:ea typeface="Arial"/>
                <a:cs typeface="Arial"/>
                <a:sym typeface="Arial"/>
              </a:defRPr>
            </a:pPr>
            <a:endParaRPr sz="2000">
              <a:solidFill>
                <a:srgbClr val="FFFF00"/>
              </a:solidFill>
            </a:endParaRPr>
          </a:p>
        </p:txBody>
      </p:sp>
      <p:graphicFrame>
        <p:nvGraphicFramePr>
          <p:cNvPr id="16" name="Table 15">
            <a:extLst>
              <a:ext uri="{FF2B5EF4-FFF2-40B4-BE49-F238E27FC236}">
                <a16:creationId xmlns:a16="http://schemas.microsoft.com/office/drawing/2014/main" id="{A0D151B0-7EFF-4B48-9AB1-0AD062F6A0B8}"/>
              </a:ext>
            </a:extLst>
          </p:cNvPr>
          <p:cNvGraphicFramePr>
            <a:graphicFrameLocks noGrp="1"/>
          </p:cNvGraphicFramePr>
          <p:nvPr>
            <p:extLst>
              <p:ext uri="{D42A27DB-BD31-4B8C-83A1-F6EECF244321}">
                <p14:modId xmlns:p14="http://schemas.microsoft.com/office/powerpoint/2010/main" val="958960909"/>
              </p:ext>
            </p:extLst>
          </p:nvPr>
        </p:nvGraphicFramePr>
        <p:xfrm>
          <a:off x="9150149" y="3325516"/>
          <a:ext cx="1625600" cy="21234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504091566"/>
                    </a:ext>
                  </a:extLst>
                </a:gridCol>
              </a:tblGrid>
              <a:tr h="370840">
                <a:tc>
                  <a:txBody>
                    <a:bodyPr/>
                    <a:lstStyle/>
                    <a:p>
                      <a:pPr algn="ctr"/>
                      <a:r>
                        <a:rPr lang="en-GB">
                          <a:latin typeface="Calibri" panose="020F0502020204030204" pitchFamily="34" charset="0"/>
                          <a:cs typeface="Calibri" panose="020F0502020204030204" pitchFamily="34" charset="0"/>
                        </a:rPr>
                        <a:t>Class / Label</a:t>
                      </a:r>
                    </a:p>
                    <a:p>
                      <a:pPr algn="ctr"/>
                      <a:endParaRPr lang="en-GB">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63614127"/>
                  </a:ext>
                </a:extLst>
              </a:tr>
              <a:tr h="370840">
                <a:tc>
                  <a:txBody>
                    <a:bodyPr/>
                    <a:lstStyle/>
                    <a:p>
                      <a:pPr algn="ctr"/>
                      <a:r>
                        <a:rPr lang="en-GB">
                          <a:latin typeface="Calibri" panose="020F0502020204030204" pitchFamily="34" charset="0"/>
                          <a:cs typeface="Calibri" panose="020F0502020204030204" pitchFamily="34" charset="0"/>
                        </a:rPr>
                        <a:t>Cat</a:t>
                      </a:r>
                    </a:p>
                  </a:txBody>
                  <a:tcPr/>
                </a:tc>
                <a:extLst>
                  <a:ext uri="{0D108BD9-81ED-4DB2-BD59-A6C34878D82A}">
                    <a16:rowId xmlns:a16="http://schemas.microsoft.com/office/drawing/2014/main" val="1803116078"/>
                  </a:ext>
                </a:extLst>
              </a:tr>
              <a:tr h="370840">
                <a:tc>
                  <a:txBody>
                    <a:bodyPr/>
                    <a:lstStyle/>
                    <a:p>
                      <a:pPr algn="ctr"/>
                      <a:r>
                        <a:rPr lang="en-GB">
                          <a:latin typeface="Calibri" panose="020F0502020204030204" pitchFamily="34" charset="0"/>
                          <a:cs typeface="Calibri" panose="020F0502020204030204" pitchFamily="34" charset="0"/>
                        </a:rPr>
                        <a:t>Dog</a:t>
                      </a:r>
                    </a:p>
                  </a:txBody>
                  <a:tcPr/>
                </a:tc>
                <a:extLst>
                  <a:ext uri="{0D108BD9-81ED-4DB2-BD59-A6C34878D82A}">
                    <a16:rowId xmlns:a16="http://schemas.microsoft.com/office/drawing/2014/main" val="40413030"/>
                  </a:ext>
                </a:extLst>
              </a:tr>
              <a:tr h="370840">
                <a:tc>
                  <a:txBody>
                    <a:bodyPr/>
                    <a:lstStyle/>
                    <a:p>
                      <a:pPr algn="ctr"/>
                      <a:r>
                        <a:rPr lang="en-GB">
                          <a:latin typeface="Calibri" panose="020F0502020204030204" pitchFamily="34" charset="0"/>
                          <a:cs typeface="Calibri" panose="020F0502020204030204" pitchFamily="34" charset="0"/>
                        </a:rPr>
                        <a:t>Mouse</a:t>
                      </a:r>
                    </a:p>
                  </a:txBody>
                  <a:tcPr/>
                </a:tc>
                <a:extLst>
                  <a:ext uri="{0D108BD9-81ED-4DB2-BD59-A6C34878D82A}">
                    <a16:rowId xmlns:a16="http://schemas.microsoft.com/office/drawing/2014/main" val="4100091165"/>
                  </a:ext>
                </a:extLst>
              </a:tr>
              <a:tr h="370840">
                <a:tc>
                  <a:txBody>
                    <a:bodyPr/>
                    <a:lstStyle/>
                    <a:p>
                      <a:pPr algn="ctr"/>
                      <a:r>
                        <a:rPr lang="en-GB">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1153142785"/>
                  </a:ext>
                </a:extLst>
              </a:tr>
            </a:tbl>
          </a:graphicData>
        </a:graphic>
      </p:graphicFrame>
      <p:grpSp>
        <p:nvGrpSpPr>
          <p:cNvPr id="4" name="Group 3">
            <a:extLst>
              <a:ext uri="{FF2B5EF4-FFF2-40B4-BE49-F238E27FC236}">
                <a16:creationId xmlns:a16="http://schemas.microsoft.com/office/drawing/2014/main" id="{40371C24-A299-4542-A82A-2E46F406742E}"/>
              </a:ext>
            </a:extLst>
          </p:cNvPr>
          <p:cNvGrpSpPr/>
          <p:nvPr/>
        </p:nvGrpSpPr>
        <p:grpSpPr>
          <a:xfrm>
            <a:off x="2604014" y="2714255"/>
            <a:ext cx="5168103" cy="531011"/>
            <a:chOff x="2271505" y="2205267"/>
            <a:chExt cx="5168103" cy="531011"/>
          </a:xfrm>
        </p:grpSpPr>
        <p:sp>
          <p:nvSpPr>
            <p:cNvPr id="17" name="Title 1">
              <a:extLst>
                <a:ext uri="{FF2B5EF4-FFF2-40B4-BE49-F238E27FC236}">
                  <a16:creationId xmlns:a16="http://schemas.microsoft.com/office/drawing/2014/main" id="{82F7F0B8-DFAE-46BD-BA20-652902D39C37}"/>
                </a:ext>
              </a:extLst>
            </p:cNvPr>
            <p:cNvSpPr txBox="1"/>
            <p:nvPr/>
          </p:nvSpPr>
          <p:spPr>
            <a:xfrm>
              <a:off x="2271505" y="2205267"/>
              <a:ext cx="5168103" cy="382892"/>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normAutofit lnSpcReduction="10000"/>
            </a:bodyPr>
            <a:lstStyle>
              <a:lvl1pPr>
                <a:defRPr sz="2000" b="1">
                  <a:solidFill>
                    <a:srgbClr val="FFFFFF"/>
                  </a:solidFill>
                  <a:latin typeface="Arial"/>
                  <a:ea typeface="Arial"/>
                  <a:cs typeface="Arial"/>
                  <a:sym typeface="Arial"/>
                </a:defRPr>
              </a:lvl1pPr>
            </a:lstStyle>
            <a:p>
              <a:pPr algn="ctr"/>
              <a:r>
                <a:rPr lang="en-GB">
                  <a:solidFill>
                    <a:srgbClr val="FFFF00"/>
                  </a:solidFill>
                  <a:latin typeface="Calibri" panose="020F0502020204030204" pitchFamily="34" charset="0"/>
                  <a:cs typeface="Calibri" panose="020F0502020204030204" pitchFamily="34" charset="0"/>
                </a:rPr>
                <a:t>Variables / Attributes / Features</a:t>
              </a:r>
              <a:endParaRPr>
                <a:solidFill>
                  <a:srgbClr val="FFFF00"/>
                </a:solidFill>
                <a:latin typeface="Calibri" panose="020F0502020204030204" pitchFamily="34" charset="0"/>
                <a:cs typeface="Calibri" panose="020F0502020204030204" pitchFamily="34" charset="0"/>
              </a:endParaRPr>
            </a:p>
          </p:txBody>
        </p:sp>
        <p:sp>
          <p:nvSpPr>
            <p:cNvPr id="6" name="Left Brace 5">
              <a:extLst>
                <a:ext uri="{FF2B5EF4-FFF2-40B4-BE49-F238E27FC236}">
                  <a16:creationId xmlns:a16="http://schemas.microsoft.com/office/drawing/2014/main" id="{5BB1D034-4748-4262-A33A-43F71353D888}"/>
                </a:ext>
              </a:extLst>
            </p:cNvPr>
            <p:cNvSpPr/>
            <p:nvPr/>
          </p:nvSpPr>
          <p:spPr>
            <a:xfrm rot="5400000">
              <a:off x="4653951" y="154216"/>
              <a:ext cx="199616" cy="4964508"/>
            </a:xfrm>
            <a:prstGeom prst="leftBrace">
              <a:avLst>
                <a:gd name="adj1" fmla="val 8333"/>
                <a:gd name="adj2" fmla="val 50222"/>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a:solidFill>
                  <a:schemeClr val="bg1"/>
                </a:solidFill>
                <a:latin typeface="Calibri" panose="020F0502020204030204" pitchFamily="34" charset="0"/>
                <a:cs typeface="Calibri" panose="020F0502020204030204" pitchFamily="34" charset="0"/>
              </a:endParaRPr>
            </a:p>
          </p:txBody>
        </p:sp>
      </p:grpSp>
      <p:grpSp>
        <p:nvGrpSpPr>
          <p:cNvPr id="3" name="Group 2">
            <a:extLst>
              <a:ext uri="{FF2B5EF4-FFF2-40B4-BE49-F238E27FC236}">
                <a16:creationId xmlns:a16="http://schemas.microsoft.com/office/drawing/2014/main" id="{DB8D5B13-2806-8C46-B7F7-11C44DD4CC48}"/>
              </a:ext>
            </a:extLst>
          </p:cNvPr>
          <p:cNvGrpSpPr/>
          <p:nvPr/>
        </p:nvGrpSpPr>
        <p:grpSpPr>
          <a:xfrm>
            <a:off x="589857" y="3980110"/>
            <a:ext cx="1114332" cy="1468846"/>
            <a:chOff x="257348" y="3471122"/>
            <a:chExt cx="1114332" cy="1468846"/>
          </a:xfrm>
        </p:grpSpPr>
        <p:sp>
          <p:nvSpPr>
            <p:cNvPr id="25" name="Left Brace 24">
              <a:extLst>
                <a:ext uri="{FF2B5EF4-FFF2-40B4-BE49-F238E27FC236}">
                  <a16:creationId xmlns:a16="http://schemas.microsoft.com/office/drawing/2014/main" id="{D6A1E848-410B-4C08-BA82-E1E6DDAD37EF}"/>
                </a:ext>
              </a:extLst>
            </p:cNvPr>
            <p:cNvSpPr/>
            <p:nvPr/>
          </p:nvSpPr>
          <p:spPr>
            <a:xfrm>
              <a:off x="1210973" y="3471122"/>
              <a:ext cx="160707" cy="1468846"/>
            </a:xfrm>
            <a:prstGeom prst="leftBrace">
              <a:avLst>
                <a:gd name="adj1" fmla="val 8333"/>
                <a:gd name="adj2" fmla="val 50222"/>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a:solidFill>
                  <a:schemeClr val="bg1"/>
                </a:solidFill>
                <a:latin typeface="Calibri" panose="020F0502020204030204" pitchFamily="34" charset="0"/>
                <a:cs typeface="Calibri" panose="020F0502020204030204" pitchFamily="34" charset="0"/>
              </a:endParaRPr>
            </a:p>
          </p:txBody>
        </p:sp>
        <p:sp>
          <p:nvSpPr>
            <p:cNvPr id="26" name="Title 1">
              <a:extLst>
                <a:ext uri="{FF2B5EF4-FFF2-40B4-BE49-F238E27FC236}">
                  <a16:creationId xmlns:a16="http://schemas.microsoft.com/office/drawing/2014/main" id="{706C9C45-031E-4757-BBB2-670D21701752}"/>
                </a:ext>
              </a:extLst>
            </p:cNvPr>
            <p:cNvSpPr txBox="1"/>
            <p:nvPr/>
          </p:nvSpPr>
          <p:spPr>
            <a:xfrm>
              <a:off x="257348" y="4014099"/>
              <a:ext cx="952560" cy="382892"/>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normAutofit fontScale="85000" lnSpcReduction="10000"/>
            </a:bodyPr>
            <a:lstStyle>
              <a:lvl1pPr>
                <a:defRPr sz="2000" b="1">
                  <a:solidFill>
                    <a:srgbClr val="FFFFFF"/>
                  </a:solidFill>
                  <a:latin typeface="Arial"/>
                  <a:ea typeface="Arial"/>
                  <a:cs typeface="Arial"/>
                  <a:sym typeface="Arial"/>
                </a:defRPr>
              </a:lvl1pPr>
            </a:lstStyle>
            <a:p>
              <a:pPr algn="ctr"/>
              <a:r>
                <a:rPr lang="en-GB">
                  <a:solidFill>
                    <a:srgbClr val="FFFF00"/>
                  </a:solidFill>
                  <a:latin typeface="Calibri" panose="020F0502020204030204" pitchFamily="34" charset="0"/>
                  <a:cs typeface="Calibri" panose="020F0502020204030204" pitchFamily="34" charset="0"/>
                </a:rPr>
                <a:t>examples</a:t>
              </a:r>
              <a:endParaRPr>
                <a:solidFill>
                  <a:srgbClr val="FFFF00"/>
                </a:solidFill>
                <a:latin typeface="Calibri" panose="020F0502020204030204" pitchFamily="34" charset="0"/>
                <a:cs typeface="Calibri" panose="020F0502020204030204" pitchFamily="34" charset="0"/>
              </a:endParaRPr>
            </a:p>
          </p:txBody>
        </p:sp>
      </p:grpSp>
      <p:grpSp>
        <p:nvGrpSpPr>
          <p:cNvPr id="5" name="Group 4">
            <a:extLst>
              <a:ext uri="{FF2B5EF4-FFF2-40B4-BE49-F238E27FC236}">
                <a16:creationId xmlns:a16="http://schemas.microsoft.com/office/drawing/2014/main" id="{8ED71600-273F-974E-B3F4-8E240CF4BD3D}"/>
              </a:ext>
            </a:extLst>
          </p:cNvPr>
          <p:cNvGrpSpPr/>
          <p:nvPr/>
        </p:nvGrpSpPr>
        <p:grpSpPr>
          <a:xfrm>
            <a:off x="9150149" y="2709150"/>
            <a:ext cx="1641930" cy="522046"/>
            <a:chOff x="8817640" y="2200162"/>
            <a:chExt cx="1641930" cy="522046"/>
          </a:xfrm>
        </p:grpSpPr>
        <p:sp>
          <p:nvSpPr>
            <p:cNvPr id="27" name="Left Brace 26">
              <a:extLst>
                <a:ext uri="{FF2B5EF4-FFF2-40B4-BE49-F238E27FC236}">
                  <a16:creationId xmlns:a16="http://schemas.microsoft.com/office/drawing/2014/main" id="{81E24ABA-2995-4EBB-A466-631CD011557C}"/>
                </a:ext>
              </a:extLst>
            </p:cNvPr>
            <p:cNvSpPr/>
            <p:nvPr/>
          </p:nvSpPr>
          <p:spPr>
            <a:xfrm rot="5400000">
              <a:off x="9546963" y="1809601"/>
              <a:ext cx="199615" cy="1625599"/>
            </a:xfrm>
            <a:prstGeom prst="leftBrace">
              <a:avLst>
                <a:gd name="adj1" fmla="val 8333"/>
                <a:gd name="adj2" fmla="val 50222"/>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a:solidFill>
                  <a:schemeClr val="bg1"/>
                </a:solidFill>
                <a:latin typeface="Calibri" panose="020F0502020204030204" pitchFamily="34" charset="0"/>
                <a:cs typeface="Calibri" panose="020F0502020204030204" pitchFamily="34" charset="0"/>
              </a:endParaRPr>
            </a:p>
          </p:txBody>
        </p:sp>
        <p:sp>
          <p:nvSpPr>
            <p:cNvPr id="28" name="Title 1">
              <a:extLst>
                <a:ext uri="{FF2B5EF4-FFF2-40B4-BE49-F238E27FC236}">
                  <a16:creationId xmlns:a16="http://schemas.microsoft.com/office/drawing/2014/main" id="{7D32A498-C365-4928-AAF6-588F5D001570}"/>
                </a:ext>
              </a:extLst>
            </p:cNvPr>
            <p:cNvSpPr txBox="1"/>
            <p:nvPr/>
          </p:nvSpPr>
          <p:spPr>
            <a:xfrm>
              <a:off x="8817640" y="2200162"/>
              <a:ext cx="1614008" cy="382892"/>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normAutofit lnSpcReduction="10000"/>
            </a:bodyPr>
            <a:lstStyle>
              <a:lvl1pPr>
                <a:defRPr sz="2000" b="1">
                  <a:solidFill>
                    <a:srgbClr val="FFFFFF"/>
                  </a:solidFill>
                  <a:latin typeface="Arial"/>
                  <a:ea typeface="Arial"/>
                  <a:cs typeface="Arial"/>
                  <a:sym typeface="Arial"/>
                </a:defRPr>
              </a:lvl1pPr>
            </a:lstStyle>
            <a:p>
              <a:pPr algn="ctr"/>
              <a:r>
                <a:rPr lang="en-GB">
                  <a:solidFill>
                    <a:srgbClr val="FFFF00"/>
                  </a:solidFill>
                  <a:latin typeface="Calibri" panose="020F0502020204030204" pitchFamily="34" charset="0"/>
                  <a:cs typeface="Calibri" panose="020F0502020204030204" pitchFamily="34" charset="0"/>
                </a:rPr>
                <a:t>Ground Truth</a:t>
              </a:r>
              <a:endParaRPr>
                <a:solidFill>
                  <a:srgbClr val="FFFF00"/>
                </a:solidFill>
                <a:latin typeface="Calibri" panose="020F0502020204030204" pitchFamily="34" charset="0"/>
                <a:cs typeface="Calibri" panose="020F0502020204030204" pitchFamily="34" charset="0"/>
              </a:endParaRPr>
            </a:p>
          </p:txBody>
        </p:sp>
      </p:grpSp>
      <p:sp>
        <p:nvSpPr>
          <p:cNvPr id="10" name="Rectangle 9">
            <a:extLst>
              <a:ext uri="{FF2B5EF4-FFF2-40B4-BE49-F238E27FC236}">
                <a16:creationId xmlns:a16="http://schemas.microsoft.com/office/drawing/2014/main" id="{AD82B61F-6AF5-4B28-B919-22F27650FF9C}"/>
              </a:ext>
            </a:extLst>
          </p:cNvPr>
          <p:cNvSpPr/>
          <p:nvPr/>
        </p:nvSpPr>
        <p:spPr>
          <a:xfrm>
            <a:off x="2898474" y="5984706"/>
            <a:ext cx="6716390" cy="400110"/>
          </a:xfrm>
          <a:prstGeom prst="rect">
            <a:avLst/>
          </a:prstGeom>
        </p:spPr>
        <p:txBody>
          <a:bodyPr wrap="none">
            <a:spAutoFit/>
          </a:bodyPr>
          <a:lstStyle/>
          <a:p>
            <a:pPr>
              <a:buSzPct val="100000"/>
              <a:defRPr sz="2000" b="1">
                <a:solidFill>
                  <a:srgbClr val="FFFFFF"/>
                </a:solidFill>
                <a:latin typeface="Arial"/>
                <a:ea typeface="Arial"/>
                <a:cs typeface="Arial"/>
                <a:sym typeface="Arial"/>
              </a:defRPr>
            </a:pPr>
            <a:r>
              <a:rPr lang="en-GB">
                <a:solidFill>
                  <a:srgbClr val="FFFF00"/>
                </a:solidFill>
                <a:latin typeface="Calibri" panose="020F0502020204030204" pitchFamily="34" charset="0"/>
                <a:cs typeface="Calibri" panose="020F0502020204030204" pitchFamily="34" charset="0"/>
              </a:rPr>
              <a:t>As the ground truth is known, this is called a labelled dataset.</a:t>
            </a:r>
          </a:p>
        </p:txBody>
      </p:sp>
      <p:sp>
        <p:nvSpPr>
          <p:cNvPr id="29" name="Rectangle 28">
            <a:extLst>
              <a:ext uri="{FF2B5EF4-FFF2-40B4-BE49-F238E27FC236}">
                <a16:creationId xmlns:a16="http://schemas.microsoft.com/office/drawing/2014/main" id="{8E7DC4F4-129A-8644-8979-874499ADE97A}"/>
              </a:ext>
            </a:extLst>
          </p:cNvPr>
          <p:cNvSpPr/>
          <p:nvPr/>
        </p:nvSpPr>
        <p:spPr>
          <a:xfrm>
            <a:off x="3164049" y="5483725"/>
            <a:ext cx="4048031" cy="338554"/>
          </a:xfrm>
          <a:prstGeom prst="rect">
            <a:avLst/>
          </a:prstGeom>
        </p:spPr>
        <p:txBody>
          <a:bodyPr wrap="none">
            <a:spAutoFit/>
          </a:bodyPr>
          <a:lstStyle/>
          <a:p>
            <a:pPr>
              <a:buSzPct val="100000"/>
              <a:defRPr sz="2000" b="1">
                <a:solidFill>
                  <a:srgbClr val="FFFFFF"/>
                </a:solidFill>
                <a:latin typeface="Arial"/>
                <a:ea typeface="Arial"/>
                <a:cs typeface="Arial"/>
                <a:sym typeface="Arial"/>
              </a:defRPr>
            </a:pPr>
            <a:r>
              <a:rPr lang="en-GB" sz="1600">
                <a:solidFill>
                  <a:schemeClr val="bg1"/>
                </a:solidFill>
                <a:latin typeface="Calibri" panose="020F0502020204030204" pitchFamily="34" charset="0"/>
                <a:cs typeface="Calibri" panose="020F0502020204030204" pitchFamily="34" charset="0"/>
              </a:rPr>
              <a:t>Table 1. Characteristics of animals we’ve seen</a:t>
            </a:r>
          </a:p>
        </p:txBody>
      </p:sp>
      <p:pic>
        <p:nvPicPr>
          <p:cNvPr id="19" name="Picture 18">
            <a:extLst>
              <a:ext uri="{FF2B5EF4-FFF2-40B4-BE49-F238E27FC236}">
                <a16:creationId xmlns:a16="http://schemas.microsoft.com/office/drawing/2014/main" id="{E7EF5E9F-4D5D-4ED8-835A-C6471C524693}"/>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Tree>
    <p:custDataLst>
      <p:tags r:id="rId1"/>
    </p:custDataLst>
    <p:extLst>
      <p:ext uri="{BB962C8B-B14F-4D97-AF65-F5344CB8AC3E}">
        <p14:creationId xmlns:p14="http://schemas.microsoft.com/office/powerpoint/2010/main" val="474121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B3D8D89C-AFE1-41A0-8CD2-D1E8778D58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0" name="CustomShape 2"/>
          <p:cNvSpPr/>
          <p:nvPr/>
        </p:nvSpPr>
        <p:spPr>
          <a:xfrm>
            <a:off x="3047760" y="182880"/>
            <a:ext cx="5752800"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rgbClr val="FFFF00"/>
                </a:solidFill>
                <a:latin typeface="Calibri"/>
              </a:rPr>
              <a:t>Quantifying Experience</a:t>
            </a:r>
            <a:endParaRPr lang="en-GB" sz="3600" b="0" strike="noStrike" spc="-1" dirty="0">
              <a:latin typeface="Arial"/>
            </a:endParaRPr>
          </a:p>
        </p:txBody>
      </p:sp>
      <p:graphicFrame>
        <p:nvGraphicFramePr>
          <p:cNvPr id="24" name="Table 23">
            <a:extLst>
              <a:ext uri="{FF2B5EF4-FFF2-40B4-BE49-F238E27FC236}">
                <a16:creationId xmlns:a16="http://schemas.microsoft.com/office/drawing/2014/main" id="{42216299-AD62-A645-AAF9-09FABA03D8DB}"/>
              </a:ext>
            </a:extLst>
          </p:cNvPr>
          <p:cNvGraphicFramePr>
            <a:graphicFrameLocks noGrp="1"/>
          </p:cNvGraphicFramePr>
          <p:nvPr>
            <p:extLst>
              <p:ext uri="{D42A27DB-BD31-4B8C-83A1-F6EECF244321}">
                <p14:modId xmlns:p14="http://schemas.microsoft.com/office/powerpoint/2010/main" val="974476981"/>
              </p:ext>
            </p:extLst>
          </p:nvPr>
        </p:nvGraphicFramePr>
        <p:xfrm>
          <a:off x="1966035" y="1676400"/>
          <a:ext cx="6502400" cy="175260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220717027"/>
                    </a:ext>
                  </a:extLst>
                </a:gridCol>
                <a:gridCol w="1625600">
                  <a:extLst>
                    <a:ext uri="{9D8B030D-6E8A-4147-A177-3AD203B41FA5}">
                      <a16:colId xmlns:a16="http://schemas.microsoft.com/office/drawing/2014/main" val="3398191880"/>
                    </a:ext>
                  </a:extLst>
                </a:gridCol>
                <a:gridCol w="1625600">
                  <a:extLst>
                    <a:ext uri="{9D8B030D-6E8A-4147-A177-3AD203B41FA5}">
                      <a16:colId xmlns:a16="http://schemas.microsoft.com/office/drawing/2014/main" val="3266133511"/>
                    </a:ext>
                  </a:extLst>
                </a:gridCol>
                <a:gridCol w="1625600">
                  <a:extLst>
                    <a:ext uri="{9D8B030D-6E8A-4147-A177-3AD203B41FA5}">
                      <a16:colId xmlns:a16="http://schemas.microsoft.com/office/drawing/2014/main" val="2504091566"/>
                    </a:ext>
                  </a:extLst>
                </a:gridCol>
              </a:tblGrid>
              <a:tr h="370840">
                <a:tc>
                  <a:txBody>
                    <a:bodyPr/>
                    <a:lstStyle/>
                    <a:p>
                      <a:pPr algn="ctr"/>
                      <a:r>
                        <a:rPr lang="en-GB">
                          <a:latin typeface="Calibri" panose="020F0502020204030204" pitchFamily="34" charset="0"/>
                          <a:cs typeface="Calibri" panose="020F0502020204030204" pitchFamily="34" charset="0"/>
                        </a:rPr>
                        <a:t> Mass (Kg)</a:t>
                      </a:r>
                    </a:p>
                    <a:p>
                      <a:pPr algn="ctr"/>
                      <a:endParaRPr lang="en-GB">
                        <a:latin typeface="Calibri" panose="020F0502020204030204" pitchFamily="34" charset="0"/>
                        <a:cs typeface="Calibri" panose="020F0502020204030204" pitchFamily="34" charset="0"/>
                      </a:endParaRPr>
                    </a:p>
                  </a:txBody>
                  <a:tcPr/>
                </a:tc>
                <a:tc>
                  <a:txBody>
                    <a:bodyPr/>
                    <a:lstStyle/>
                    <a:p>
                      <a:pPr algn="ctr"/>
                      <a:r>
                        <a:rPr lang="en-GB">
                          <a:latin typeface="Calibri" panose="020F0502020204030204" pitchFamily="34" charset="0"/>
                          <a:cs typeface="Calibri" panose="020F0502020204030204" pitchFamily="34" charset="0"/>
                        </a:rPr>
                        <a:t> Height (cm)</a:t>
                      </a:r>
                    </a:p>
                    <a:p>
                      <a:pPr algn="ctr"/>
                      <a:endParaRPr lang="en-GB">
                        <a:latin typeface="Calibri" panose="020F0502020204030204" pitchFamily="34" charset="0"/>
                        <a:cs typeface="Calibri" panose="020F0502020204030204" pitchFamily="34" charset="0"/>
                      </a:endParaRPr>
                    </a:p>
                  </a:txBody>
                  <a:tcPr/>
                </a:tc>
                <a:tc>
                  <a:txBody>
                    <a:bodyPr/>
                    <a:lstStyle/>
                    <a:p>
                      <a:pPr algn="ctr"/>
                      <a:r>
                        <a:rPr lang="en-GB">
                          <a:latin typeface="Calibri" panose="020F0502020204030204" pitchFamily="34" charset="0"/>
                          <a:cs typeface="Calibri" panose="020F0502020204030204" pitchFamily="34" charset="0"/>
                        </a:rPr>
                        <a:t>Legs</a:t>
                      </a:r>
                    </a:p>
                    <a:p>
                      <a:pPr algn="ctr"/>
                      <a:r>
                        <a:rPr lang="en-GB">
                          <a:latin typeface="Calibri" panose="020F0502020204030204" pitchFamily="34" charset="0"/>
                          <a:cs typeface="Calibri" panose="020F0502020204030204" pitchFamily="34" charset="0"/>
                        </a:rPr>
                        <a:t> </a:t>
                      </a:r>
                    </a:p>
                  </a:txBody>
                  <a:tcPr/>
                </a:tc>
                <a:tc>
                  <a:txBody>
                    <a:bodyPr/>
                    <a:lstStyle/>
                    <a:p>
                      <a:pPr algn="ctr"/>
                      <a:r>
                        <a:rPr lang="en-GB">
                          <a:latin typeface="Calibri" panose="020F0502020204030204" pitchFamily="34" charset="0"/>
                          <a:cs typeface="Calibri" panose="020F0502020204030204" pitchFamily="34" charset="0"/>
                        </a:rPr>
                        <a:t>Colour</a:t>
                      </a:r>
                    </a:p>
                    <a:p>
                      <a:pPr algn="ctr"/>
                      <a:endParaRPr lang="en-GB">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63614127"/>
                  </a:ext>
                </a:extLst>
              </a:tr>
              <a:tr h="370840">
                <a:tc>
                  <a:txBody>
                    <a:bodyPr/>
                    <a:lstStyle/>
                    <a:p>
                      <a:pPr algn="ctr"/>
                      <a:r>
                        <a:rPr lang="en-GB">
                          <a:latin typeface="Calibri" panose="020F0502020204030204" pitchFamily="34" charset="0"/>
                          <a:cs typeface="Calibri" panose="020F0502020204030204" pitchFamily="34" charset="0"/>
                        </a:rPr>
                        <a:t>4.2</a:t>
                      </a:r>
                    </a:p>
                  </a:txBody>
                  <a:tcPr/>
                </a:tc>
                <a:tc>
                  <a:txBody>
                    <a:bodyPr/>
                    <a:lstStyle/>
                    <a:p>
                      <a:pPr algn="ctr"/>
                      <a:r>
                        <a:rPr lang="en-GB">
                          <a:latin typeface="Calibri" panose="020F0502020204030204" pitchFamily="34" charset="0"/>
                          <a:cs typeface="Calibri" panose="020F0502020204030204" pitchFamily="34" charset="0"/>
                        </a:rPr>
                        <a:t>25.4</a:t>
                      </a:r>
                    </a:p>
                  </a:txBody>
                  <a:tcPr/>
                </a:tc>
                <a:tc>
                  <a:txBody>
                    <a:bodyPr/>
                    <a:lstStyle/>
                    <a:p>
                      <a:pPr algn="ctr"/>
                      <a:r>
                        <a:rPr lang="en-GB">
                          <a:latin typeface="Calibri" panose="020F0502020204030204" pitchFamily="34" charset="0"/>
                          <a:cs typeface="Calibri" panose="020F0502020204030204" pitchFamily="34" charset="0"/>
                        </a:rPr>
                        <a:t>4</a:t>
                      </a:r>
                    </a:p>
                  </a:txBody>
                  <a:tcPr/>
                </a:tc>
                <a:tc>
                  <a:txBody>
                    <a:bodyPr/>
                    <a:lstStyle/>
                    <a:p>
                      <a:pPr algn="ctr"/>
                      <a:r>
                        <a:rPr lang="en-GB">
                          <a:latin typeface="Calibri" panose="020F0502020204030204" pitchFamily="34" charset="0"/>
                          <a:cs typeface="Calibri" panose="020F0502020204030204" pitchFamily="34" charset="0"/>
                        </a:rPr>
                        <a:t>Black</a:t>
                      </a:r>
                    </a:p>
                  </a:txBody>
                  <a:tcPr/>
                </a:tc>
                <a:extLst>
                  <a:ext uri="{0D108BD9-81ED-4DB2-BD59-A6C34878D82A}">
                    <a16:rowId xmlns:a16="http://schemas.microsoft.com/office/drawing/2014/main" val="1803116078"/>
                  </a:ext>
                </a:extLst>
              </a:tr>
              <a:tr h="370840">
                <a:tc>
                  <a:txBody>
                    <a:bodyPr/>
                    <a:lstStyle/>
                    <a:p>
                      <a:pPr algn="ctr"/>
                      <a:r>
                        <a:rPr lang="en-GB">
                          <a:latin typeface="Calibri" panose="020F0502020204030204" pitchFamily="34" charset="0"/>
                          <a:cs typeface="Calibri" panose="020F0502020204030204" pitchFamily="34" charset="0"/>
                        </a:rPr>
                        <a:t>18</a:t>
                      </a:r>
                    </a:p>
                  </a:txBody>
                  <a:tcPr/>
                </a:tc>
                <a:tc>
                  <a:txBody>
                    <a:bodyPr/>
                    <a:lstStyle/>
                    <a:p>
                      <a:pPr algn="ctr"/>
                      <a:r>
                        <a:rPr lang="en-GB">
                          <a:latin typeface="Calibri" panose="020F0502020204030204" pitchFamily="34" charset="0"/>
                          <a:cs typeface="Calibri" panose="020F0502020204030204" pitchFamily="34" charset="0"/>
                        </a:rPr>
                        <a:t>43.5</a:t>
                      </a:r>
                    </a:p>
                  </a:txBody>
                  <a:tcPr/>
                </a:tc>
                <a:tc>
                  <a:txBody>
                    <a:bodyPr/>
                    <a:lstStyle/>
                    <a:p>
                      <a:pPr algn="ctr"/>
                      <a:r>
                        <a:rPr lang="en-GB">
                          <a:latin typeface="Calibri" panose="020F0502020204030204" pitchFamily="34" charset="0"/>
                          <a:cs typeface="Calibri" panose="020F0502020204030204" pitchFamily="34" charset="0"/>
                        </a:rPr>
                        <a:t>4</a:t>
                      </a:r>
                    </a:p>
                  </a:txBody>
                  <a:tcPr/>
                </a:tc>
                <a:tc>
                  <a:txBody>
                    <a:bodyPr/>
                    <a:lstStyle/>
                    <a:p>
                      <a:pPr algn="ctr"/>
                      <a:r>
                        <a:rPr lang="en-GB">
                          <a:latin typeface="Calibri" panose="020F0502020204030204" pitchFamily="34" charset="0"/>
                          <a:cs typeface="Calibri" panose="020F0502020204030204" pitchFamily="34" charset="0"/>
                        </a:rPr>
                        <a:t>Brown</a:t>
                      </a:r>
                    </a:p>
                  </a:txBody>
                  <a:tcPr/>
                </a:tc>
                <a:extLst>
                  <a:ext uri="{0D108BD9-81ED-4DB2-BD59-A6C34878D82A}">
                    <a16:rowId xmlns:a16="http://schemas.microsoft.com/office/drawing/2014/main" val="40413030"/>
                  </a:ext>
                </a:extLst>
              </a:tr>
              <a:tr h="370840">
                <a:tc>
                  <a:txBody>
                    <a:bodyPr/>
                    <a:lstStyle/>
                    <a:p>
                      <a:pPr algn="ctr"/>
                      <a:r>
                        <a:rPr lang="en-GB">
                          <a:latin typeface="Calibri" panose="020F0502020204030204" pitchFamily="34" charset="0"/>
                          <a:cs typeface="Calibri" panose="020F0502020204030204" pitchFamily="34" charset="0"/>
                        </a:rPr>
                        <a:t>0.1</a:t>
                      </a:r>
                    </a:p>
                  </a:txBody>
                  <a:tcPr/>
                </a:tc>
                <a:tc>
                  <a:txBody>
                    <a:bodyPr/>
                    <a:lstStyle/>
                    <a:p>
                      <a:pPr algn="ctr"/>
                      <a:r>
                        <a:rPr lang="en-GB">
                          <a:latin typeface="Calibri" panose="020F0502020204030204" pitchFamily="34" charset="0"/>
                          <a:cs typeface="Calibri" panose="020F0502020204030204" pitchFamily="34" charset="0"/>
                        </a:rPr>
                        <a:t>5.1</a:t>
                      </a:r>
                    </a:p>
                  </a:txBody>
                  <a:tcPr/>
                </a:tc>
                <a:tc>
                  <a:txBody>
                    <a:bodyPr/>
                    <a:lstStyle/>
                    <a:p>
                      <a:pPr algn="ctr"/>
                      <a:r>
                        <a:rPr lang="en-GB">
                          <a:latin typeface="Calibri" panose="020F0502020204030204" pitchFamily="34" charset="0"/>
                          <a:cs typeface="Calibri" panose="020F0502020204030204" pitchFamily="34" charset="0"/>
                        </a:rPr>
                        <a:t>4</a:t>
                      </a:r>
                    </a:p>
                  </a:txBody>
                  <a:tcPr/>
                </a:tc>
                <a:tc>
                  <a:txBody>
                    <a:bodyPr/>
                    <a:lstStyle/>
                    <a:p>
                      <a:pPr algn="ctr"/>
                      <a:r>
                        <a:rPr lang="en-GB">
                          <a:latin typeface="Calibri" panose="020F0502020204030204" pitchFamily="34" charset="0"/>
                          <a:cs typeface="Calibri" panose="020F0502020204030204" pitchFamily="34" charset="0"/>
                        </a:rPr>
                        <a:t>Grey/Black</a:t>
                      </a:r>
                    </a:p>
                  </a:txBody>
                  <a:tcPr/>
                </a:tc>
                <a:extLst>
                  <a:ext uri="{0D108BD9-81ED-4DB2-BD59-A6C34878D82A}">
                    <a16:rowId xmlns:a16="http://schemas.microsoft.com/office/drawing/2014/main" val="4100091165"/>
                  </a:ext>
                </a:extLst>
              </a:tr>
            </a:tbl>
          </a:graphicData>
        </a:graphic>
      </p:graphicFrame>
      <mc:AlternateContent xmlns:mc="http://schemas.openxmlformats.org/markup-compatibility/2006" xmlns:a14="http://schemas.microsoft.com/office/drawing/2010/main">
        <mc:Choice Requires="a14">
          <p:graphicFrame>
            <p:nvGraphicFramePr>
              <p:cNvPr id="29" name="Table 28">
                <a:extLst>
                  <a:ext uri="{FF2B5EF4-FFF2-40B4-BE49-F238E27FC236}">
                    <a16:creationId xmlns:a16="http://schemas.microsoft.com/office/drawing/2014/main" id="{A6353579-5D83-3F44-B410-7FE7B75C34E1}"/>
                  </a:ext>
                </a:extLst>
              </p:cNvPr>
              <p:cNvGraphicFramePr>
                <a:graphicFrameLocks noGrp="1"/>
              </p:cNvGraphicFramePr>
              <p:nvPr>
                <p:extLst>
                  <p:ext uri="{D42A27DB-BD31-4B8C-83A1-F6EECF244321}">
                    <p14:modId xmlns:p14="http://schemas.microsoft.com/office/powerpoint/2010/main" val="3686694664"/>
                  </p:ext>
                </p:extLst>
              </p:nvPr>
            </p:nvGraphicFramePr>
            <p:xfrm>
              <a:off x="8709681" y="1663167"/>
              <a:ext cx="1625600" cy="175260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504091566"/>
                        </a:ext>
                      </a:extLst>
                    </a:gridCol>
                  </a:tblGrid>
                  <a:tr h="370840">
                    <a:tc>
                      <a:txBody>
                        <a:bodyPr/>
                        <a:lstStyle/>
                        <a:p>
                          <a:pPr algn="ctr"/>
                          <a:r>
                            <a:rPr lang="en-GB">
                              <a:latin typeface="Calibri" panose="020F0502020204030204" pitchFamily="34" charset="0"/>
                              <a:cs typeface="Calibri" panose="020F0502020204030204" pitchFamily="34" charset="0"/>
                            </a:rPr>
                            <a:t>Class / Label</a:t>
                          </a:r>
                        </a:p>
                        <a:p>
                          <a:pPr algn="ct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𝒚</m:t>
                                </m:r>
                              </m:oMath>
                            </m:oMathPara>
                          </a14:m>
                          <a:endParaRPr lang="en-GB">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63614127"/>
                      </a:ext>
                    </a:extLst>
                  </a:tr>
                  <a:tr h="370840">
                    <a:tc>
                      <a:txBody>
                        <a:bodyPr/>
                        <a:lstStyle/>
                        <a:p>
                          <a:pPr algn="ctr"/>
                          <a:r>
                            <a:rPr lang="en-GB">
                              <a:latin typeface="Calibri" panose="020F0502020204030204" pitchFamily="34" charset="0"/>
                              <a:cs typeface="Calibri" panose="020F0502020204030204" pitchFamily="34" charset="0"/>
                            </a:rPr>
                            <a:t>Cat</a:t>
                          </a:r>
                        </a:p>
                      </a:txBody>
                      <a:tcPr/>
                    </a:tc>
                    <a:extLst>
                      <a:ext uri="{0D108BD9-81ED-4DB2-BD59-A6C34878D82A}">
                        <a16:rowId xmlns:a16="http://schemas.microsoft.com/office/drawing/2014/main" val="1803116078"/>
                      </a:ext>
                    </a:extLst>
                  </a:tr>
                  <a:tr h="370840">
                    <a:tc>
                      <a:txBody>
                        <a:bodyPr/>
                        <a:lstStyle/>
                        <a:p>
                          <a:pPr algn="ctr"/>
                          <a:r>
                            <a:rPr lang="en-GB">
                              <a:latin typeface="Calibri" panose="020F0502020204030204" pitchFamily="34" charset="0"/>
                              <a:cs typeface="Calibri" panose="020F0502020204030204" pitchFamily="34" charset="0"/>
                            </a:rPr>
                            <a:t>Dog</a:t>
                          </a:r>
                        </a:p>
                      </a:txBody>
                      <a:tcPr/>
                    </a:tc>
                    <a:extLst>
                      <a:ext uri="{0D108BD9-81ED-4DB2-BD59-A6C34878D82A}">
                        <a16:rowId xmlns:a16="http://schemas.microsoft.com/office/drawing/2014/main" val="40413030"/>
                      </a:ext>
                    </a:extLst>
                  </a:tr>
                  <a:tr h="370840">
                    <a:tc>
                      <a:txBody>
                        <a:bodyPr/>
                        <a:lstStyle/>
                        <a:p>
                          <a:pPr algn="ctr"/>
                          <a:r>
                            <a:rPr lang="en-GB">
                              <a:latin typeface="Calibri" panose="020F0502020204030204" pitchFamily="34" charset="0"/>
                              <a:cs typeface="Calibri" panose="020F0502020204030204" pitchFamily="34" charset="0"/>
                            </a:rPr>
                            <a:t>Mouse</a:t>
                          </a:r>
                        </a:p>
                      </a:txBody>
                      <a:tcPr/>
                    </a:tc>
                    <a:extLst>
                      <a:ext uri="{0D108BD9-81ED-4DB2-BD59-A6C34878D82A}">
                        <a16:rowId xmlns:a16="http://schemas.microsoft.com/office/drawing/2014/main" val="4100091165"/>
                      </a:ext>
                    </a:extLst>
                  </a:tr>
                </a:tbl>
              </a:graphicData>
            </a:graphic>
          </p:graphicFrame>
        </mc:Choice>
        <mc:Fallback xmlns="">
          <p:graphicFrame>
            <p:nvGraphicFramePr>
              <p:cNvPr id="29" name="Table 28">
                <a:extLst>
                  <a:ext uri="{FF2B5EF4-FFF2-40B4-BE49-F238E27FC236}">
                    <a16:creationId xmlns:a16="http://schemas.microsoft.com/office/drawing/2014/main" id="{A6353579-5D83-3F44-B410-7FE7B75C34E1}"/>
                  </a:ext>
                </a:extLst>
              </p:cNvPr>
              <p:cNvGraphicFramePr>
                <a:graphicFrameLocks noGrp="1"/>
              </p:cNvGraphicFramePr>
              <p:nvPr>
                <p:extLst>
                  <p:ext uri="{D42A27DB-BD31-4B8C-83A1-F6EECF244321}">
                    <p14:modId xmlns:p14="http://schemas.microsoft.com/office/powerpoint/2010/main" val="3686694664"/>
                  </p:ext>
                </p:extLst>
              </p:nvPr>
            </p:nvGraphicFramePr>
            <p:xfrm>
              <a:off x="8709681" y="1663167"/>
              <a:ext cx="1625600" cy="175260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504091566"/>
                        </a:ext>
                      </a:extLst>
                    </a:gridCol>
                  </a:tblGrid>
                  <a:tr h="640080">
                    <a:tc>
                      <a:txBody>
                        <a:bodyPr/>
                        <a:lstStyle/>
                        <a:p>
                          <a:endParaRPr lang="en-US"/>
                        </a:p>
                      </a:txBody>
                      <a:tcPr>
                        <a:blipFill>
                          <a:blip r:embed="rId6"/>
                          <a:stretch>
                            <a:fillRect l="-373" t="-4717" r="-1493" b="-185849"/>
                          </a:stretch>
                        </a:blipFill>
                      </a:tcPr>
                    </a:tc>
                    <a:extLst>
                      <a:ext uri="{0D108BD9-81ED-4DB2-BD59-A6C34878D82A}">
                        <a16:rowId xmlns:a16="http://schemas.microsoft.com/office/drawing/2014/main" val="1963614127"/>
                      </a:ext>
                    </a:extLst>
                  </a:tr>
                  <a:tr h="370840">
                    <a:tc>
                      <a:txBody>
                        <a:bodyPr/>
                        <a:lstStyle/>
                        <a:p>
                          <a:pPr algn="ctr"/>
                          <a:r>
                            <a:rPr lang="en-GB">
                              <a:latin typeface="Calibri" panose="020F0502020204030204" pitchFamily="34" charset="0"/>
                              <a:cs typeface="Calibri" panose="020F0502020204030204" pitchFamily="34" charset="0"/>
                            </a:rPr>
                            <a:t>Cat</a:t>
                          </a:r>
                        </a:p>
                      </a:txBody>
                      <a:tcPr/>
                    </a:tc>
                    <a:extLst>
                      <a:ext uri="{0D108BD9-81ED-4DB2-BD59-A6C34878D82A}">
                        <a16:rowId xmlns:a16="http://schemas.microsoft.com/office/drawing/2014/main" val="1803116078"/>
                      </a:ext>
                    </a:extLst>
                  </a:tr>
                  <a:tr h="370840">
                    <a:tc>
                      <a:txBody>
                        <a:bodyPr/>
                        <a:lstStyle/>
                        <a:p>
                          <a:pPr algn="ctr"/>
                          <a:r>
                            <a:rPr lang="en-GB">
                              <a:latin typeface="Calibri" panose="020F0502020204030204" pitchFamily="34" charset="0"/>
                              <a:cs typeface="Calibri" panose="020F0502020204030204" pitchFamily="34" charset="0"/>
                            </a:rPr>
                            <a:t>Dog</a:t>
                          </a:r>
                        </a:p>
                      </a:txBody>
                      <a:tcPr/>
                    </a:tc>
                    <a:extLst>
                      <a:ext uri="{0D108BD9-81ED-4DB2-BD59-A6C34878D82A}">
                        <a16:rowId xmlns:a16="http://schemas.microsoft.com/office/drawing/2014/main" val="40413030"/>
                      </a:ext>
                    </a:extLst>
                  </a:tr>
                  <a:tr h="370840">
                    <a:tc>
                      <a:txBody>
                        <a:bodyPr/>
                        <a:lstStyle/>
                        <a:p>
                          <a:pPr algn="ctr"/>
                          <a:r>
                            <a:rPr lang="en-GB">
                              <a:latin typeface="Calibri" panose="020F0502020204030204" pitchFamily="34" charset="0"/>
                              <a:cs typeface="Calibri" panose="020F0502020204030204" pitchFamily="34" charset="0"/>
                            </a:rPr>
                            <a:t>Mouse</a:t>
                          </a:r>
                        </a:p>
                      </a:txBody>
                      <a:tcPr/>
                    </a:tc>
                    <a:extLst>
                      <a:ext uri="{0D108BD9-81ED-4DB2-BD59-A6C34878D82A}">
                        <a16:rowId xmlns:a16="http://schemas.microsoft.com/office/drawing/2014/main" val="4100091165"/>
                      </a:ext>
                    </a:extLst>
                  </a:tr>
                </a:tbl>
              </a:graphicData>
            </a:graphic>
          </p:graphicFrame>
        </mc:Fallback>
      </mc:AlternateContent>
      <p:grpSp>
        <p:nvGrpSpPr>
          <p:cNvPr id="7" name="Group 6">
            <a:extLst>
              <a:ext uri="{FF2B5EF4-FFF2-40B4-BE49-F238E27FC236}">
                <a16:creationId xmlns:a16="http://schemas.microsoft.com/office/drawing/2014/main" id="{DABF9DA6-C631-D14B-827B-EF759FCBF263}"/>
              </a:ext>
            </a:extLst>
          </p:cNvPr>
          <p:cNvGrpSpPr/>
          <p:nvPr/>
        </p:nvGrpSpPr>
        <p:grpSpPr>
          <a:xfrm>
            <a:off x="2368004" y="4548858"/>
            <a:ext cx="6951306" cy="535587"/>
            <a:chOff x="2264997" y="3745161"/>
            <a:chExt cx="6951306" cy="535587"/>
          </a:xfrm>
        </p:grpSpPr>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AAA85785-6F97-C241-8643-150F8419A130}"/>
                    </a:ext>
                  </a:extLst>
                </p:cNvPr>
                <p:cNvSpPr/>
                <p:nvPr/>
              </p:nvSpPr>
              <p:spPr>
                <a:xfrm>
                  <a:off x="2264997" y="3745161"/>
                  <a:ext cx="403174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1</m:t>
                            </m:r>
                          </m:sub>
                        </m:sSub>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={4.2, 25.4, 4, </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𝐵𝑙𝑎𝑐𝑘</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2800" i="1">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22" name="Rectangle 21">
                  <a:extLst>
                    <a:ext uri="{FF2B5EF4-FFF2-40B4-BE49-F238E27FC236}">
                      <a16:creationId xmlns:a16="http://schemas.microsoft.com/office/drawing/2014/main" id="{AAA85785-6F97-C241-8643-150F8419A130}"/>
                    </a:ext>
                  </a:extLst>
                </p:cNvPr>
                <p:cNvSpPr>
                  <a:spLocks noRot="1" noChangeAspect="1" noMove="1" noResize="1" noEditPoints="1" noAdjustHandles="1" noChangeArrowheads="1" noChangeShapeType="1" noTextEdit="1"/>
                </p:cNvSpPr>
                <p:nvPr/>
              </p:nvSpPr>
              <p:spPr>
                <a:xfrm>
                  <a:off x="2264997" y="3745161"/>
                  <a:ext cx="4031745" cy="523220"/>
                </a:xfrm>
                <a:prstGeom prst="rect">
                  <a:avLst/>
                </a:prstGeom>
                <a:blipFill>
                  <a:blip r:embed="rId13"/>
                  <a:stretch>
                    <a:fillRect r="-1258" b="-261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3BB15ED2-CC83-CA49-8856-3EA2F2AC778F}"/>
                    </a:ext>
                  </a:extLst>
                </p:cNvPr>
                <p:cNvSpPr/>
                <p:nvPr/>
              </p:nvSpPr>
              <p:spPr>
                <a:xfrm>
                  <a:off x="7282312" y="3757528"/>
                  <a:ext cx="193399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𝑦</m:t>
                            </m:r>
                          </m:e>
                          <m:sub>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1</m:t>
                            </m:r>
                          </m:sub>
                        </m:sSub>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𝐶𝑎𝑡</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2800" i="1">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30" name="Rectangle 29">
                  <a:extLst>
                    <a:ext uri="{FF2B5EF4-FFF2-40B4-BE49-F238E27FC236}">
                      <a16:creationId xmlns:a16="http://schemas.microsoft.com/office/drawing/2014/main" id="{3BB15ED2-CC83-CA49-8856-3EA2F2AC778F}"/>
                    </a:ext>
                  </a:extLst>
                </p:cNvPr>
                <p:cNvSpPr>
                  <a:spLocks noRot="1" noChangeAspect="1" noMove="1" noResize="1" noEditPoints="1" noAdjustHandles="1" noChangeArrowheads="1" noChangeShapeType="1" noTextEdit="1"/>
                </p:cNvSpPr>
                <p:nvPr/>
              </p:nvSpPr>
              <p:spPr>
                <a:xfrm>
                  <a:off x="7282312" y="3757528"/>
                  <a:ext cx="1933991" cy="523220"/>
                </a:xfrm>
                <a:prstGeom prst="rect">
                  <a:avLst/>
                </a:prstGeom>
                <a:blipFill>
                  <a:blip r:embed="rId14"/>
                  <a:stretch>
                    <a:fillRect r="-3268" b="-26190"/>
                  </a:stretch>
                </a:blipFill>
              </p:spPr>
              <p:txBody>
                <a:bodyPr/>
                <a:lstStyle/>
                <a:p>
                  <a:r>
                    <a:rPr lang="en-US">
                      <a:noFill/>
                    </a:rPr>
                    <a:t> </a:t>
                  </a:r>
                </a:p>
              </p:txBody>
            </p:sp>
          </mc:Fallback>
        </mc:AlternateContent>
      </p:grpSp>
      <p:grpSp>
        <p:nvGrpSpPr>
          <p:cNvPr id="3" name="Group 2">
            <a:extLst>
              <a:ext uri="{FF2B5EF4-FFF2-40B4-BE49-F238E27FC236}">
                <a16:creationId xmlns:a16="http://schemas.microsoft.com/office/drawing/2014/main" id="{F740DA99-06FA-48D0-A318-EFF9CD15C2D4}"/>
              </a:ext>
            </a:extLst>
          </p:cNvPr>
          <p:cNvGrpSpPr/>
          <p:nvPr/>
        </p:nvGrpSpPr>
        <p:grpSpPr>
          <a:xfrm>
            <a:off x="1966035" y="3993346"/>
            <a:ext cx="7851167" cy="2351597"/>
            <a:chOff x="1839600" y="3505152"/>
            <a:chExt cx="7851167" cy="2351597"/>
          </a:xfrm>
        </p:grpSpPr>
        <p:grpSp>
          <p:nvGrpSpPr>
            <p:cNvPr id="10" name="Group 9">
              <a:extLst>
                <a:ext uri="{FF2B5EF4-FFF2-40B4-BE49-F238E27FC236}">
                  <a16:creationId xmlns:a16="http://schemas.microsoft.com/office/drawing/2014/main" id="{FDCF228E-C836-7B4D-B1FA-03DB960384B9}"/>
                </a:ext>
              </a:extLst>
            </p:cNvPr>
            <p:cNvGrpSpPr/>
            <p:nvPr/>
          </p:nvGrpSpPr>
          <p:grpSpPr>
            <a:xfrm>
              <a:off x="1839600" y="3505152"/>
              <a:ext cx="7676932" cy="567880"/>
              <a:chOff x="1863028" y="3189649"/>
              <a:chExt cx="7676932" cy="567880"/>
            </a:xfrm>
          </p:grpSpPr>
          <p:sp>
            <p:nvSpPr>
              <p:cNvPr id="17" name="Title 1">
                <a:extLst>
                  <a:ext uri="{FF2B5EF4-FFF2-40B4-BE49-F238E27FC236}">
                    <a16:creationId xmlns:a16="http://schemas.microsoft.com/office/drawing/2014/main" id="{82F7F0B8-DFAE-46BD-BA20-652902D39C37}"/>
                  </a:ext>
                </a:extLst>
              </p:cNvPr>
              <p:cNvSpPr txBox="1"/>
              <p:nvPr/>
            </p:nvSpPr>
            <p:spPr>
              <a:xfrm>
                <a:off x="1863028" y="3246594"/>
                <a:ext cx="5168103" cy="382892"/>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normAutofit lnSpcReduction="10000"/>
              </a:bodyPr>
              <a:lstStyle>
                <a:lvl1pPr>
                  <a:defRPr sz="2000" b="1">
                    <a:solidFill>
                      <a:srgbClr val="FFFFFF"/>
                    </a:solidFill>
                    <a:latin typeface="Arial"/>
                    <a:ea typeface="Arial"/>
                    <a:cs typeface="Arial"/>
                    <a:sym typeface="Arial"/>
                  </a:defRPr>
                </a:lvl1pPr>
              </a:lstStyle>
              <a:p>
                <a:pPr algn="ctr"/>
                <a:r>
                  <a:rPr lang="en-GB">
                    <a:solidFill>
                      <a:srgbClr val="FFFF00"/>
                    </a:solidFill>
                    <a:latin typeface="Calibri" panose="020F0502020204030204" pitchFamily="34" charset="0"/>
                    <a:cs typeface="Calibri" panose="020F0502020204030204" pitchFamily="34" charset="0"/>
                  </a:rPr>
                  <a:t>Variables / Attributes / Features</a:t>
                </a:r>
                <a:endParaRPr>
                  <a:solidFill>
                    <a:srgbClr val="FFFF00"/>
                  </a:solidFill>
                  <a:latin typeface="Calibri" panose="020F0502020204030204" pitchFamily="34" charset="0"/>
                  <a:cs typeface="Calibri" panose="020F0502020204030204" pitchFamily="34" charset="0"/>
                </a:endParaRPr>
              </a:p>
            </p:txBody>
          </p:sp>
          <p:sp>
            <p:nvSpPr>
              <p:cNvPr id="6" name="Left Brace 5">
                <a:extLst>
                  <a:ext uri="{FF2B5EF4-FFF2-40B4-BE49-F238E27FC236}">
                    <a16:creationId xmlns:a16="http://schemas.microsoft.com/office/drawing/2014/main" id="{5BB1D034-4748-4262-A33A-43F71353D888}"/>
                  </a:ext>
                </a:extLst>
              </p:cNvPr>
              <p:cNvSpPr/>
              <p:nvPr/>
            </p:nvSpPr>
            <p:spPr>
              <a:xfrm rot="5400000">
                <a:off x="4526934" y="1367769"/>
                <a:ext cx="76732" cy="4600607"/>
              </a:xfrm>
              <a:prstGeom prst="leftBrace">
                <a:avLst>
                  <a:gd name="adj1" fmla="val 8333"/>
                  <a:gd name="adj2" fmla="val 50222"/>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a:solidFill>
                    <a:schemeClr val="bg1"/>
                  </a:solidFill>
                  <a:latin typeface="Calibri" panose="020F0502020204030204" pitchFamily="34" charset="0"/>
                  <a:cs typeface="Calibri" panose="020F0502020204030204" pitchFamily="34" charset="0"/>
                </a:endParaRPr>
              </a:p>
            </p:txBody>
          </p:sp>
          <p:sp>
            <p:nvSpPr>
              <p:cNvPr id="27" name="Left Brace 26">
                <a:extLst>
                  <a:ext uri="{FF2B5EF4-FFF2-40B4-BE49-F238E27FC236}">
                    <a16:creationId xmlns:a16="http://schemas.microsoft.com/office/drawing/2014/main" id="{81E24ABA-2995-4EBB-A466-631CD011557C}"/>
                  </a:ext>
                </a:extLst>
              </p:cNvPr>
              <p:cNvSpPr/>
              <p:nvPr/>
            </p:nvSpPr>
            <p:spPr>
              <a:xfrm rot="5400000">
                <a:off x="8335658" y="2553226"/>
                <a:ext cx="201818" cy="2206787"/>
              </a:xfrm>
              <a:prstGeom prst="leftBrace">
                <a:avLst>
                  <a:gd name="adj1" fmla="val 8333"/>
                  <a:gd name="adj2" fmla="val 50222"/>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a:solidFill>
                    <a:schemeClr val="bg1"/>
                  </a:solidFill>
                  <a:latin typeface="Calibri" panose="020F0502020204030204" pitchFamily="34" charset="0"/>
                  <a:cs typeface="Calibri" panose="020F0502020204030204" pitchFamily="34" charset="0"/>
                </a:endParaRPr>
              </a:p>
            </p:txBody>
          </p:sp>
          <p:sp>
            <p:nvSpPr>
              <p:cNvPr id="28" name="Title 1">
                <a:extLst>
                  <a:ext uri="{FF2B5EF4-FFF2-40B4-BE49-F238E27FC236}">
                    <a16:creationId xmlns:a16="http://schemas.microsoft.com/office/drawing/2014/main" id="{7D32A498-C365-4928-AAF6-588F5D001570}"/>
                  </a:ext>
                </a:extLst>
              </p:cNvPr>
              <p:cNvSpPr txBox="1"/>
              <p:nvPr/>
            </p:nvSpPr>
            <p:spPr>
              <a:xfrm>
                <a:off x="7641416" y="3189649"/>
                <a:ext cx="1614008" cy="382892"/>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normAutofit lnSpcReduction="10000"/>
              </a:bodyPr>
              <a:lstStyle>
                <a:lvl1pPr>
                  <a:defRPr sz="2000" b="1">
                    <a:solidFill>
                      <a:srgbClr val="FFFFFF"/>
                    </a:solidFill>
                    <a:latin typeface="Arial"/>
                    <a:ea typeface="Arial"/>
                    <a:cs typeface="Arial"/>
                    <a:sym typeface="Arial"/>
                  </a:defRPr>
                </a:lvl1pPr>
              </a:lstStyle>
              <a:p>
                <a:pPr algn="ctr"/>
                <a:r>
                  <a:rPr lang="en-GB">
                    <a:solidFill>
                      <a:srgbClr val="FFFF00"/>
                    </a:solidFill>
                    <a:latin typeface="Calibri" panose="020F0502020204030204" pitchFamily="34" charset="0"/>
                    <a:cs typeface="Calibri" panose="020F0502020204030204" pitchFamily="34" charset="0"/>
                  </a:rPr>
                  <a:t>Ground Truth</a:t>
                </a:r>
                <a:endParaRPr>
                  <a:solidFill>
                    <a:srgbClr val="FFFF00"/>
                  </a:solidFill>
                  <a:latin typeface="Calibri" panose="020F0502020204030204" pitchFamily="34" charset="0"/>
                  <a:cs typeface="Calibri" panose="020F0502020204030204" pitchFamily="34" charset="0"/>
                </a:endParaRPr>
              </a:p>
            </p:txBody>
          </p:sp>
        </p:grpSp>
        <p:grpSp>
          <p:nvGrpSpPr>
            <p:cNvPr id="8" name="Group 7">
              <a:extLst>
                <a:ext uri="{FF2B5EF4-FFF2-40B4-BE49-F238E27FC236}">
                  <a16:creationId xmlns:a16="http://schemas.microsoft.com/office/drawing/2014/main" id="{75D10758-3FC3-6B47-ABB2-51421DA44592}"/>
                </a:ext>
              </a:extLst>
            </p:cNvPr>
            <p:cNvGrpSpPr/>
            <p:nvPr/>
          </p:nvGrpSpPr>
          <p:grpSpPr>
            <a:xfrm>
              <a:off x="2241569" y="4699338"/>
              <a:ext cx="7059541" cy="535587"/>
              <a:chOff x="2264997" y="4383835"/>
              <a:chExt cx="7059541" cy="535587"/>
            </a:xfrm>
          </p:grpSpPr>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BC1DB22D-CCFB-6E40-994D-5867FEA2E2D3}"/>
                      </a:ext>
                    </a:extLst>
                  </p:cNvPr>
                  <p:cNvSpPr/>
                  <p:nvPr/>
                </p:nvSpPr>
                <p:spPr>
                  <a:xfrm>
                    <a:off x="2264997" y="4383835"/>
                    <a:ext cx="41174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2</m:t>
                              </m:r>
                            </m:sub>
                          </m:sSub>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={18, 43.5, 4, </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𝐵𝑟𝑜𝑤𝑛</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2800" i="1">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31" name="Rectangle 30">
                    <a:extLst>
                      <a:ext uri="{FF2B5EF4-FFF2-40B4-BE49-F238E27FC236}">
                        <a16:creationId xmlns:a16="http://schemas.microsoft.com/office/drawing/2014/main" id="{BC1DB22D-CCFB-6E40-994D-5867FEA2E2D3}"/>
                      </a:ext>
                    </a:extLst>
                  </p:cNvPr>
                  <p:cNvSpPr>
                    <a:spLocks noRot="1" noChangeAspect="1" noMove="1" noResize="1" noEditPoints="1" noAdjustHandles="1" noChangeArrowheads="1" noChangeShapeType="1" noTextEdit="1"/>
                  </p:cNvSpPr>
                  <p:nvPr/>
                </p:nvSpPr>
                <p:spPr>
                  <a:xfrm>
                    <a:off x="2264997" y="4383835"/>
                    <a:ext cx="4117409" cy="523220"/>
                  </a:xfrm>
                  <a:prstGeom prst="rect">
                    <a:avLst/>
                  </a:prstGeom>
                  <a:blipFill>
                    <a:blip r:embed="rId15"/>
                    <a:stretch>
                      <a:fillRect r="-923"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1FB75069-994A-A041-951D-8616BC284A71}"/>
                      </a:ext>
                    </a:extLst>
                  </p:cNvPr>
                  <p:cNvSpPr/>
                  <p:nvPr/>
                </p:nvSpPr>
                <p:spPr>
                  <a:xfrm>
                    <a:off x="7282312" y="4396202"/>
                    <a:ext cx="204222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𝑦</m:t>
                              </m:r>
                            </m:e>
                            <m:sub>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2</m:t>
                              </m:r>
                            </m:sub>
                          </m:sSub>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𝐷𝑜𝑔</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2800" i="1">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32" name="Rectangle 31">
                    <a:extLst>
                      <a:ext uri="{FF2B5EF4-FFF2-40B4-BE49-F238E27FC236}">
                        <a16:creationId xmlns:a16="http://schemas.microsoft.com/office/drawing/2014/main" id="{1FB75069-994A-A041-951D-8616BC284A71}"/>
                      </a:ext>
                    </a:extLst>
                  </p:cNvPr>
                  <p:cNvSpPr>
                    <a:spLocks noRot="1" noChangeAspect="1" noMove="1" noResize="1" noEditPoints="1" noAdjustHandles="1" noChangeArrowheads="1" noChangeShapeType="1" noTextEdit="1"/>
                  </p:cNvSpPr>
                  <p:nvPr/>
                </p:nvSpPr>
                <p:spPr>
                  <a:xfrm>
                    <a:off x="7282312" y="4396202"/>
                    <a:ext cx="2042226" cy="523220"/>
                  </a:xfrm>
                  <a:prstGeom prst="rect">
                    <a:avLst/>
                  </a:prstGeom>
                  <a:blipFill>
                    <a:blip r:embed="rId16"/>
                    <a:stretch>
                      <a:fillRect r="-3106" b="-28571"/>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595463D0-3405-7546-BB6B-8A84509F1D55}"/>
                </a:ext>
              </a:extLst>
            </p:cNvPr>
            <p:cNvGrpSpPr/>
            <p:nvPr/>
          </p:nvGrpSpPr>
          <p:grpSpPr>
            <a:xfrm>
              <a:off x="2241569" y="5321162"/>
              <a:ext cx="7449198" cy="535587"/>
              <a:chOff x="2264997" y="5005659"/>
              <a:chExt cx="7449198" cy="535587"/>
            </a:xfrm>
          </p:grpSpPr>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9CAA4FDC-7B7E-4947-AF5F-ECF299304649}"/>
                      </a:ext>
                    </a:extLst>
                  </p:cNvPr>
                  <p:cNvSpPr/>
                  <p:nvPr/>
                </p:nvSpPr>
                <p:spPr>
                  <a:xfrm>
                    <a:off x="2264997" y="5005659"/>
                    <a:ext cx="47995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3</m:t>
                              </m:r>
                            </m:sub>
                          </m:sSub>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={0.1, 5.1, 4, </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𝐺𝑟𝑒𝑦</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𝐵𝑙𝑎𝑐𝑘</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2800" i="1">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33" name="Rectangle 32">
                    <a:extLst>
                      <a:ext uri="{FF2B5EF4-FFF2-40B4-BE49-F238E27FC236}">
                        <a16:creationId xmlns:a16="http://schemas.microsoft.com/office/drawing/2014/main" id="{9CAA4FDC-7B7E-4947-AF5F-ECF299304649}"/>
                      </a:ext>
                    </a:extLst>
                  </p:cNvPr>
                  <p:cNvSpPr>
                    <a:spLocks noRot="1" noChangeAspect="1" noMove="1" noResize="1" noEditPoints="1" noAdjustHandles="1" noChangeArrowheads="1" noChangeShapeType="1" noTextEdit="1"/>
                  </p:cNvSpPr>
                  <p:nvPr/>
                </p:nvSpPr>
                <p:spPr>
                  <a:xfrm>
                    <a:off x="2264997" y="5005659"/>
                    <a:ext cx="4799584" cy="523220"/>
                  </a:xfrm>
                  <a:prstGeom prst="rect">
                    <a:avLst/>
                  </a:prstGeom>
                  <a:blipFill>
                    <a:blip r:embed="rId17"/>
                    <a:stretch>
                      <a:fillRect r="-1058"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DB912A8B-8C9D-8F44-B6AB-11FF6BCE5883}"/>
                      </a:ext>
                    </a:extLst>
                  </p:cNvPr>
                  <p:cNvSpPr/>
                  <p:nvPr/>
                </p:nvSpPr>
                <p:spPr>
                  <a:xfrm>
                    <a:off x="7282312" y="5018026"/>
                    <a:ext cx="24318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𝑦</m:t>
                              </m:r>
                            </m:e>
                            <m:sub>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3</m:t>
                              </m:r>
                            </m:sub>
                          </m:sSub>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𝑀𝑜𝑢𝑠𝑒</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2800" i="1">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34" name="Rectangle 33">
                    <a:extLst>
                      <a:ext uri="{FF2B5EF4-FFF2-40B4-BE49-F238E27FC236}">
                        <a16:creationId xmlns:a16="http://schemas.microsoft.com/office/drawing/2014/main" id="{DB912A8B-8C9D-8F44-B6AB-11FF6BCE5883}"/>
                      </a:ext>
                    </a:extLst>
                  </p:cNvPr>
                  <p:cNvSpPr>
                    <a:spLocks noRot="1" noChangeAspect="1" noMove="1" noResize="1" noEditPoints="1" noAdjustHandles="1" noChangeArrowheads="1" noChangeShapeType="1" noTextEdit="1"/>
                  </p:cNvSpPr>
                  <p:nvPr/>
                </p:nvSpPr>
                <p:spPr>
                  <a:xfrm>
                    <a:off x="7282312" y="5018026"/>
                    <a:ext cx="2431883" cy="523220"/>
                  </a:xfrm>
                  <a:prstGeom prst="rect">
                    <a:avLst/>
                  </a:prstGeom>
                  <a:blipFill>
                    <a:blip r:embed="rId18"/>
                    <a:stretch>
                      <a:fillRect r="-2604" b="-29268"/>
                    </a:stretch>
                  </a:blipFill>
                </p:spPr>
                <p:txBody>
                  <a:bodyPr/>
                  <a:lstStyle/>
                  <a:p>
                    <a:r>
                      <a:rPr lang="en-US">
                        <a:noFill/>
                      </a:rPr>
                      <a:t> </a:t>
                    </a:r>
                  </a:p>
                </p:txBody>
              </p:sp>
            </mc:Fallback>
          </mc:AlternateContent>
        </p:grpSp>
      </p:grpSp>
      <p:grpSp>
        <p:nvGrpSpPr>
          <p:cNvPr id="5" name="Group 4">
            <a:extLst>
              <a:ext uri="{FF2B5EF4-FFF2-40B4-BE49-F238E27FC236}">
                <a16:creationId xmlns:a16="http://schemas.microsoft.com/office/drawing/2014/main" id="{C11ADD6C-FF42-CB41-82CA-D6C5065A239B}"/>
              </a:ext>
            </a:extLst>
          </p:cNvPr>
          <p:cNvGrpSpPr/>
          <p:nvPr/>
        </p:nvGrpSpPr>
        <p:grpSpPr>
          <a:xfrm>
            <a:off x="1448839" y="2194585"/>
            <a:ext cx="592590" cy="1266245"/>
            <a:chOff x="1556798" y="1690908"/>
            <a:chExt cx="592590" cy="1266245"/>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6BBAA5C-4F5C-A544-BFBC-886C3C8AC728}"/>
                    </a:ext>
                  </a:extLst>
                </p:cNvPr>
                <p:cNvSpPr/>
                <p:nvPr/>
              </p:nvSpPr>
              <p:spPr>
                <a:xfrm>
                  <a:off x="1556798" y="1690908"/>
                  <a:ext cx="56560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400" i="1">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2400" i="1">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2400" i="1">
                                <a:solidFill>
                                  <a:schemeClr val="bg1"/>
                                </a:solidFill>
                                <a:effectLst>
                                  <a:outerShdw blurRad="50800" dist="38100" dir="2700000" algn="tl" rotWithShape="0">
                                    <a:prstClr val="black">
                                      <a:alpha val="40000"/>
                                    </a:prstClr>
                                  </a:outerShdw>
                                </a:effectLst>
                                <a:latin typeface="Cambria Math" panose="02040503050406030204" pitchFamily="18" charset="0"/>
                              </a:rPr>
                              <m:t>1</m:t>
                            </m:r>
                          </m:sub>
                        </m:sSub>
                      </m:oMath>
                    </m:oMathPara>
                  </a14:m>
                  <a:endParaRPr lang="en-US" sz="2400"/>
                </a:p>
              </p:txBody>
            </p:sp>
          </mc:Choice>
          <mc:Fallback xmlns="">
            <p:sp>
              <p:nvSpPr>
                <p:cNvPr id="4" name="Rectangle 3">
                  <a:extLst>
                    <a:ext uri="{FF2B5EF4-FFF2-40B4-BE49-F238E27FC236}">
                      <a16:creationId xmlns:a16="http://schemas.microsoft.com/office/drawing/2014/main" id="{F6BBAA5C-4F5C-A544-BFBC-886C3C8AC728}"/>
                    </a:ext>
                  </a:extLst>
                </p:cNvPr>
                <p:cNvSpPr>
                  <a:spLocks noRot="1" noChangeAspect="1" noMove="1" noResize="1" noEditPoints="1" noAdjustHandles="1" noChangeArrowheads="1" noChangeShapeType="1" noTextEdit="1"/>
                </p:cNvSpPr>
                <p:nvPr/>
              </p:nvSpPr>
              <p:spPr>
                <a:xfrm>
                  <a:off x="1556798" y="1690908"/>
                  <a:ext cx="565604" cy="461665"/>
                </a:xfrm>
                <a:prstGeom prst="rect">
                  <a:avLst/>
                </a:prstGeom>
                <a:blipFill>
                  <a:blip r:embed="rId19"/>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A805AD0C-CD2E-7946-A439-7654230182CE}"/>
                    </a:ext>
                  </a:extLst>
                </p:cNvPr>
                <p:cNvSpPr/>
                <p:nvPr/>
              </p:nvSpPr>
              <p:spPr>
                <a:xfrm>
                  <a:off x="1576667" y="2107010"/>
                  <a:ext cx="5727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4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2400" i="1">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2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2</m:t>
                            </m:r>
                          </m:sub>
                        </m:sSub>
                      </m:oMath>
                    </m:oMathPara>
                  </a14:m>
                  <a:endParaRPr lang="en-US" sz="2400"/>
                </a:p>
              </p:txBody>
            </p:sp>
          </mc:Choice>
          <mc:Fallback xmlns="">
            <p:sp>
              <p:nvSpPr>
                <p:cNvPr id="35" name="Rectangle 34">
                  <a:extLst>
                    <a:ext uri="{FF2B5EF4-FFF2-40B4-BE49-F238E27FC236}">
                      <a16:creationId xmlns:a16="http://schemas.microsoft.com/office/drawing/2014/main" id="{A805AD0C-CD2E-7946-A439-7654230182CE}"/>
                    </a:ext>
                  </a:extLst>
                </p:cNvPr>
                <p:cNvSpPr>
                  <a:spLocks noRot="1" noChangeAspect="1" noMove="1" noResize="1" noEditPoints="1" noAdjustHandles="1" noChangeArrowheads="1" noChangeShapeType="1" noTextEdit="1"/>
                </p:cNvSpPr>
                <p:nvPr/>
              </p:nvSpPr>
              <p:spPr>
                <a:xfrm>
                  <a:off x="1576667" y="2107010"/>
                  <a:ext cx="572721" cy="461665"/>
                </a:xfrm>
                <a:prstGeom prst="rect">
                  <a:avLst/>
                </a:prstGeom>
                <a:blipFill>
                  <a:blip r:embed="rId20"/>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52DEAB83-0CCB-EB4E-8975-1D5CE43D6E7C}"/>
                    </a:ext>
                  </a:extLst>
                </p:cNvPr>
                <p:cNvSpPr/>
                <p:nvPr/>
              </p:nvSpPr>
              <p:spPr>
                <a:xfrm>
                  <a:off x="1570759" y="2495488"/>
                  <a:ext cx="5727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4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2400" i="1">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2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3</m:t>
                            </m:r>
                          </m:sub>
                        </m:sSub>
                      </m:oMath>
                    </m:oMathPara>
                  </a14:m>
                  <a:endParaRPr lang="en-US" sz="2400"/>
                </a:p>
              </p:txBody>
            </p:sp>
          </mc:Choice>
          <mc:Fallback xmlns="">
            <p:sp>
              <p:nvSpPr>
                <p:cNvPr id="36" name="Rectangle 35">
                  <a:extLst>
                    <a:ext uri="{FF2B5EF4-FFF2-40B4-BE49-F238E27FC236}">
                      <a16:creationId xmlns:a16="http://schemas.microsoft.com/office/drawing/2014/main" id="{52DEAB83-0CCB-EB4E-8975-1D5CE43D6E7C}"/>
                    </a:ext>
                  </a:extLst>
                </p:cNvPr>
                <p:cNvSpPr>
                  <a:spLocks noRot="1" noChangeAspect="1" noMove="1" noResize="1" noEditPoints="1" noAdjustHandles="1" noChangeArrowheads="1" noChangeShapeType="1" noTextEdit="1"/>
                </p:cNvSpPr>
                <p:nvPr/>
              </p:nvSpPr>
              <p:spPr>
                <a:xfrm>
                  <a:off x="1570759" y="2495488"/>
                  <a:ext cx="572721" cy="461665"/>
                </a:xfrm>
                <a:prstGeom prst="rect">
                  <a:avLst/>
                </a:prstGeom>
                <a:blipFill>
                  <a:blip r:embed="rId21"/>
                  <a:stretch>
                    <a:fillRect b="-10811"/>
                  </a:stretch>
                </a:blipFill>
              </p:spPr>
              <p:txBody>
                <a:bodyPr/>
                <a:lstStyle/>
                <a:p>
                  <a:r>
                    <a:rPr lang="en-US">
                      <a:noFill/>
                    </a:rPr>
                    <a:t> </a:t>
                  </a:r>
                </a:p>
              </p:txBody>
            </p:sp>
          </mc:Fallback>
        </mc:AlternateContent>
      </p:grpSp>
      <p:sp>
        <p:nvSpPr>
          <p:cNvPr id="38" name="Rectangle 37">
            <a:extLst>
              <a:ext uri="{FF2B5EF4-FFF2-40B4-BE49-F238E27FC236}">
                <a16:creationId xmlns:a16="http://schemas.microsoft.com/office/drawing/2014/main" id="{51A3C07F-CED9-D34A-8391-735252FBBFC9}"/>
              </a:ext>
            </a:extLst>
          </p:cNvPr>
          <p:cNvSpPr/>
          <p:nvPr/>
        </p:nvSpPr>
        <p:spPr>
          <a:xfrm>
            <a:off x="3350781" y="3396014"/>
            <a:ext cx="4048031" cy="338554"/>
          </a:xfrm>
          <a:prstGeom prst="rect">
            <a:avLst/>
          </a:prstGeom>
        </p:spPr>
        <p:txBody>
          <a:bodyPr wrap="none">
            <a:spAutoFit/>
          </a:bodyPr>
          <a:lstStyle/>
          <a:p>
            <a:pPr>
              <a:buSzPct val="100000"/>
              <a:defRPr sz="2000" b="1">
                <a:solidFill>
                  <a:srgbClr val="FFFFFF"/>
                </a:solidFill>
                <a:latin typeface="Arial"/>
                <a:ea typeface="Arial"/>
                <a:cs typeface="Arial"/>
                <a:sym typeface="Arial"/>
              </a:defRPr>
            </a:pPr>
            <a:r>
              <a:rPr lang="en-GB" sz="1600">
                <a:solidFill>
                  <a:schemeClr val="bg1"/>
                </a:solidFill>
                <a:latin typeface="Calibri" panose="020F0502020204030204" pitchFamily="34" charset="0"/>
                <a:cs typeface="Calibri" panose="020F0502020204030204" pitchFamily="34" charset="0"/>
              </a:rPr>
              <a:t>Table 1. Characteristics of animals we’ve seen</a:t>
            </a:r>
          </a:p>
        </p:txBody>
      </p:sp>
      <p:grpSp>
        <p:nvGrpSpPr>
          <p:cNvPr id="11" name="Group 10">
            <a:extLst>
              <a:ext uri="{FF2B5EF4-FFF2-40B4-BE49-F238E27FC236}">
                <a16:creationId xmlns:a16="http://schemas.microsoft.com/office/drawing/2014/main" id="{5A2C38A5-F29B-734F-9593-8C3D81AADBEF}"/>
              </a:ext>
            </a:extLst>
          </p:cNvPr>
          <p:cNvGrpSpPr/>
          <p:nvPr/>
        </p:nvGrpSpPr>
        <p:grpSpPr>
          <a:xfrm>
            <a:off x="591300" y="4644358"/>
            <a:ext cx="1614008" cy="1634301"/>
            <a:chOff x="464865" y="4156164"/>
            <a:chExt cx="1614008" cy="1634301"/>
          </a:xfrm>
        </p:grpSpPr>
        <p:sp>
          <p:nvSpPr>
            <p:cNvPr id="39" name="Left Brace 38">
              <a:extLst>
                <a:ext uri="{FF2B5EF4-FFF2-40B4-BE49-F238E27FC236}">
                  <a16:creationId xmlns:a16="http://schemas.microsoft.com/office/drawing/2014/main" id="{41A93E9D-05D4-C54D-85CD-67C371D44ECA}"/>
                </a:ext>
              </a:extLst>
            </p:cNvPr>
            <p:cNvSpPr/>
            <p:nvPr/>
          </p:nvSpPr>
          <p:spPr>
            <a:xfrm>
              <a:off x="1839600" y="4156164"/>
              <a:ext cx="218734" cy="1634301"/>
            </a:xfrm>
            <a:prstGeom prst="leftBrace">
              <a:avLst>
                <a:gd name="adj1" fmla="val 8333"/>
                <a:gd name="adj2" fmla="val 50222"/>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a:solidFill>
                  <a:schemeClr val="bg1"/>
                </a:solidFill>
                <a:latin typeface="Calibri" panose="020F0502020204030204" pitchFamily="34" charset="0"/>
                <a:cs typeface="Calibri" panose="020F0502020204030204" pitchFamily="34" charset="0"/>
              </a:endParaRPr>
            </a:p>
          </p:txBody>
        </p:sp>
        <p:sp>
          <p:nvSpPr>
            <p:cNvPr id="40" name="Title 1">
              <a:extLst>
                <a:ext uri="{FF2B5EF4-FFF2-40B4-BE49-F238E27FC236}">
                  <a16:creationId xmlns:a16="http://schemas.microsoft.com/office/drawing/2014/main" id="{F3B31557-A248-8049-8A8B-9A6813C6B5F6}"/>
                </a:ext>
              </a:extLst>
            </p:cNvPr>
            <p:cNvSpPr txBox="1"/>
            <p:nvPr/>
          </p:nvSpPr>
          <p:spPr>
            <a:xfrm>
              <a:off x="464865" y="4781868"/>
              <a:ext cx="1614008" cy="382892"/>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normAutofit lnSpcReduction="10000"/>
            </a:bodyPr>
            <a:lstStyle>
              <a:lvl1pPr>
                <a:defRPr sz="2000" b="1">
                  <a:solidFill>
                    <a:srgbClr val="FFFFFF"/>
                  </a:solidFill>
                  <a:latin typeface="Arial"/>
                  <a:ea typeface="Arial"/>
                  <a:cs typeface="Arial"/>
                  <a:sym typeface="Arial"/>
                </a:defRPr>
              </a:lvl1pPr>
            </a:lstStyle>
            <a:p>
              <a:pPr algn="ctr"/>
              <a:r>
                <a:rPr lang="en-GB">
                  <a:solidFill>
                    <a:srgbClr val="FFFF00"/>
                  </a:solidFill>
                  <a:latin typeface="Calibri" panose="020F0502020204030204" pitchFamily="34" charset="0"/>
                  <a:cs typeface="Calibri" panose="020F0502020204030204" pitchFamily="34" charset="0"/>
                </a:rPr>
                <a:t>Array</a:t>
              </a:r>
              <a:endParaRPr>
                <a:solidFill>
                  <a:srgbClr val="FFFF00"/>
                </a:solidFill>
                <a:latin typeface="Calibri" panose="020F0502020204030204" pitchFamily="34" charset="0"/>
                <a:cs typeface="Calibri" panose="020F0502020204030204" pitchFamily="34" charset="0"/>
              </a:endParaRPr>
            </a:p>
          </p:txBody>
        </p:sp>
      </p:grpSp>
      <p:grpSp>
        <p:nvGrpSpPr>
          <p:cNvPr id="2" name="Group 1">
            <a:extLst>
              <a:ext uri="{FF2B5EF4-FFF2-40B4-BE49-F238E27FC236}">
                <a16:creationId xmlns:a16="http://schemas.microsoft.com/office/drawing/2014/main" id="{44B6DD5B-D619-4D89-886A-B0022332D4F6}"/>
              </a:ext>
            </a:extLst>
          </p:cNvPr>
          <p:cNvGrpSpPr/>
          <p:nvPr/>
        </p:nvGrpSpPr>
        <p:grpSpPr>
          <a:xfrm>
            <a:off x="100410" y="1938823"/>
            <a:ext cx="1614008" cy="1194480"/>
            <a:chOff x="-26025" y="1450629"/>
            <a:chExt cx="1614008" cy="1194480"/>
          </a:xfrm>
        </p:grpSpPr>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49BE1532-5CFA-435F-9EE0-32395EF2413B}"/>
                    </a:ext>
                  </a:extLst>
                </p:cNvPr>
                <p:cNvSpPr/>
                <p:nvPr/>
              </p:nvSpPr>
              <p:spPr>
                <a:xfrm>
                  <a:off x="410359" y="1937223"/>
                  <a:ext cx="760401"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40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4000" i="1">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4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𝑖</m:t>
                            </m:r>
                          </m:sub>
                        </m:sSub>
                      </m:oMath>
                    </m:oMathPara>
                  </a14:m>
                  <a:endParaRPr lang="en-US" sz="4000"/>
                </a:p>
              </p:txBody>
            </p:sp>
          </mc:Choice>
          <mc:Fallback xmlns="">
            <p:sp>
              <p:nvSpPr>
                <p:cNvPr id="37" name="Rectangle 36">
                  <a:extLst>
                    <a:ext uri="{FF2B5EF4-FFF2-40B4-BE49-F238E27FC236}">
                      <a16:creationId xmlns:a16="http://schemas.microsoft.com/office/drawing/2014/main" id="{49BE1532-5CFA-435F-9EE0-32395EF2413B}"/>
                    </a:ext>
                  </a:extLst>
                </p:cNvPr>
                <p:cNvSpPr>
                  <a:spLocks noRot="1" noChangeAspect="1" noMove="1" noResize="1" noEditPoints="1" noAdjustHandles="1" noChangeArrowheads="1" noChangeShapeType="1" noTextEdit="1"/>
                </p:cNvSpPr>
                <p:nvPr/>
              </p:nvSpPr>
              <p:spPr>
                <a:xfrm>
                  <a:off x="410359" y="1937223"/>
                  <a:ext cx="760401" cy="707886"/>
                </a:xfrm>
                <a:prstGeom prst="rect">
                  <a:avLst/>
                </a:prstGeom>
                <a:blipFill>
                  <a:blip r:embed="rId22"/>
                  <a:stretch>
                    <a:fillRect/>
                  </a:stretch>
                </a:blipFill>
              </p:spPr>
              <p:txBody>
                <a:bodyPr/>
                <a:lstStyle/>
                <a:p>
                  <a:r>
                    <a:rPr lang="en-GB">
                      <a:noFill/>
                    </a:rPr>
                    <a:t> </a:t>
                  </a:r>
                </a:p>
              </p:txBody>
            </p:sp>
          </mc:Fallback>
        </mc:AlternateContent>
        <p:sp>
          <p:nvSpPr>
            <p:cNvPr id="41" name="Title 1">
              <a:extLst>
                <a:ext uri="{FF2B5EF4-FFF2-40B4-BE49-F238E27FC236}">
                  <a16:creationId xmlns:a16="http://schemas.microsoft.com/office/drawing/2014/main" id="{FB44BE1B-3C0E-407C-8A01-628F1A219FC2}"/>
                </a:ext>
              </a:extLst>
            </p:cNvPr>
            <p:cNvSpPr txBox="1"/>
            <p:nvPr/>
          </p:nvSpPr>
          <p:spPr>
            <a:xfrm>
              <a:off x="-26025" y="1450629"/>
              <a:ext cx="1614008" cy="707886"/>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normAutofit/>
            </a:bodyPr>
            <a:lstStyle>
              <a:lvl1pPr>
                <a:defRPr sz="2000" b="1">
                  <a:solidFill>
                    <a:srgbClr val="FFFFFF"/>
                  </a:solidFill>
                  <a:latin typeface="Arial"/>
                  <a:ea typeface="Arial"/>
                  <a:cs typeface="Arial"/>
                  <a:sym typeface="Arial"/>
                </a:defRPr>
              </a:lvl1pPr>
            </a:lstStyle>
            <a:p>
              <a:pPr algn="ctr"/>
              <a:r>
                <a:rPr lang="en-GB">
                  <a:solidFill>
                    <a:srgbClr val="FFFF00"/>
                  </a:solidFill>
                  <a:latin typeface="Calibri" panose="020F0502020204030204" pitchFamily="34" charset="0"/>
                  <a:cs typeface="Calibri" panose="020F0502020204030204" pitchFamily="34" charset="0"/>
                </a:rPr>
                <a:t>Example</a:t>
              </a:r>
            </a:p>
            <a:p>
              <a:pPr algn="ctr"/>
              <a:r>
                <a:rPr lang="en-GB">
                  <a:solidFill>
                    <a:srgbClr val="FFFF00"/>
                  </a:solidFill>
                  <a:latin typeface="Calibri" panose="020F0502020204030204" pitchFamily="34" charset="0"/>
                  <a:cs typeface="Calibri" panose="020F0502020204030204" pitchFamily="34" charset="0"/>
                </a:rPr>
                <a:t>notation</a:t>
              </a:r>
              <a:endParaRPr>
                <a:solidFill>
                  <a:srgbClr val="FFFF00"/>
                </a:solidFill>
                <a:latin typeface="Calibri" panose="020F0502020204030204" pitchFamily="34" charset="0"/>
                <a:cs typeface="Calibri" panose="020F0502020204030204" pitchFamily="34" charset="0"/>
              </a:endParaRPr>
            </a:p>
          </p:txBody>
        </p:sp>
      </p:grpSp>
      <p:grpSp>
        <p:nvGrpSpPr>
          <p:cNvPr id="42" name="Group 41">
            <a:extLst>
              <a:ext uri="{FF2B5EF4-FFF2-40B4-BE49-F238E27FC236}">
                <a16:creationId xmlns:a16="http://schemas.microsoft.com/office/drawing/2014/main" id="{B14DB632-67AA-41FD-A827-28181CCD81B3}"/>
              </a:ext>
            </a:extLst>
          </p:cNvPr>
          <p:cNvGrpSpPr/>
          <p:nvPr/>
        </p:nvGrpSpPr>
        <p:grpSpPr>
          <a:xfrm>
            <a:off x="10472559" y="1877872"/>
            <a:ext cx="1614008" cy="1194480"/>
            <a:chOff x="-26025" y="1450629"/>
            <a:chExt cx="1614008" cy="1194480"/>
          </a:xfrm>
        </p:grpSpPr>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C7CE49AC-BE4C-45D0-B400-450A1BDFADD2}"/>
                    </a:ext>
                  </a:extLst>
                </p:cNvPr>
                <p:cNvSpPr/>
                <p:nvPr/>
              </p:nvSpPr>
              <p:spPr>
                <a:xfrm>
                  <a:off x="410359" y="1937223"/>
                  <a:ext cx="760401"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40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4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𝑦</m:t>
                            </m:r>
                          </m:e>
                          <m:sub>
                            <m:r>
                              <a:rPr lang="en-GB" sz="4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𝑖</m:t>
                            </m:r>
                          </m:sub>
                        </m:sSub>
                      </m:oMath>
                    </m:oMathPara>
                  </a14:m>
                  <a:endParaRPr lang="en-US" sz="4000"/>
                </a:p>
              </p:txBody>
            </p:sp>
          </mc:Choice>
          <mc:Fallback xmlns="">
            <p:sp>
              <p:nvSpPr>
                <p:cNvPr id="43" name="Rectangle 42">
                  <a:extLst>
                    <a:ext uri="{FF2B5EF4-FFF2-40B4-BE49-F238E27FC236}">
                      <a16:creationId xmlns:a16="http://schemas.microsoft.com/office/drawing/2014/main" id="{C7CE49AC-BE4C-45D0-B400-450A1BDFADD2}"/>
                    </a:ext>
                  </a:extLst>
                </p:cNvPr>
                <p:cNvSpPr>
                  <a:spLocks noRot="1" noChangeAspect="1" noMove="1" noResize="1" noEditPoints="1" noAdjustHandles="1" noChangeArrowheads="1" noChangeShapeType="1" noTextEdit="1"/>
                </p:cNvSpPr>
                <p:nvPr/>
              </p:nvSpPr>
              <p:spPr>
                <a:xfrm>
                  <a:off x="410359" y="1937223"/>
                  <a:ext cx="760401" cy="707886"/>
                </a:xfrm>
                <a:prstGeom prst="rect">
                  <a:avLst/>
                </a:prstGeom>
                <a:blipFill>
                  <a:blip r:embed="rId23"/>
                  <a:stretch>
                    <a:fillRect/>
                  </a:stretch>
                </a:blipFill>
              </p:spPr>
              <p:txBody>
                <a:bodyPr/>
                <a:lstStyle/>
                <a:p>
                  <a:r>
                    <a:rPr lang="en-GB">
                      <a:noFill/>
                    </a:rPr>
                    <a:t> </a:t>
                  </a:r>
                </a:p>
              </p:txBody>
            </p:sp>
          </mc:Fallback>
        </mc:AlternateContent>
        <p:sp>
          <p:nvSpPr>
            <p:cNvPr id="44" name="Title 1">
              <a:extLst>
                <a:ext uri="{FF2B5EF4-FFF2-40B4-BE49-F238E27FC236}">
                  <a16:creationId xmlns:a16="http://schemas.microsoft.com/office/drawing/2014/main" id="{A7BB55B2-B9DC-4C1D-9966-34747847906B}"/>
                </a:ext>
              </a:extLst>
            </p:cNvPr>
            <p:cNvSpPr txBox="1"/>
            <p:nvPr/>
          </p:nvSpPr>
          <p:spPr>
            <a:xfrm>
              <a:off x="-26025" y="1450629"/>
              <a:ext cx="1614008" cy="707886"/>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normAutofit/>
            </a:bodyPr>
            <a:lstStyle>
              <a:lvl1pPr>
                <a:defRPr sz="2000" b="1">
                  <a:solidFill>
                    <a:srgbClr val="FFFFFF"/>
                  </a:solidFill>
                  <a:latin typeface="Arial"/>
                  <a:ea typeface="Arial"/>
                  <a:cs typeface="Arial"/>
                  <a:sym typeface="Arial"/>
                </a:defRPr>
              </a:lvl1pPr>
            </a:lstStyle>
            <a:p>
              <a:pPr algn="ctr"/>
              <a:r>
                <a:rPr lang="en-GB">
                  <a:solidFill>
                    <a:srgbClr val="FFFF00"/>
                  </a:solidFill>
                  <a:latin typeface="Calibri" panose="020F0502020204030204" pitchFamily="34" charset="0"/>
                  <a:cs typeface="Calibri" panose="020F0502020204030204" pitchFamily="34" charset="0"/>
                </a:rPr>
                <a:t>Example</a:t>
              </a:r>
            </a:p>
            <a:p>
              <a:pPr algn="ctr"/>
              <a:r>
                <a:rPr lang="en-GB">
                  <a:solidFill>
                    <a:srgbClr val="FFFF00"/>
                  </a:solidFill>
                  <a:latin typeface="Calibri" panose="020F0502020204030204" pitchFamily="34" charset="0"/>
                  <a:cs typeface="Calibri" panose="020F0502020204030204" pitchFamily="34" charset="0"/>
                </a:rPr>
                <a:t>notation</a:t>
              </a:r>
              <a:endParaRPr>
                <a:solidFill>
                  <a:srgbClr val="FFFF00"/>
                </a:solidFill>
                <a:latin typeface="Calibri" panose="020F0502020204030204" pitchFamily="34" charset="0"/>
                <a:cs typeface="Calibri" panose="020F0502020204030204" pitchFamily="34" charset="0"/>
              </a:endParaRPr>
            </a:p>
          </p:txBody>
        </p:sp>
      </p:grpSp>
      <p:grpSp>
        <p:nvGrpSpPr>
          <p:cNvPr id="45" name="Group 44">
            <a:extLst>
              <a:ext uri="{FF2B5EF4-FFF2-40B4-BE49-F238E27FC236}">
                <a16:creationId xmlns:a16="http://schemas.microsoft.com/office/drawing/2014/main" id="{DE48B279-A6BB-46D0-9EEC-E3E8DC05F28D}"/>
              </a:ext>
            </a:extLst>
          </p:cNvPr>
          <p:cNvGrpSpPr/>
          <p:nvPr/>
        </p:nvGrpSpPr>
        <p:grpSpPr>
          <a:xfrm>
            <a:off x="10294245" y="2208396"/>
            <a:ext cx="592590" cy="1266245"/>
            <a:chOff x="1556798" y="1690908"/>
            <a:chExt cx="592590" cy="1266245"/>
          </a:xfrm>
        </p:grpSpPr>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C67F150F-B0F3-43AF-BA8A-4BBE43F70148}"/>
                    </a:ext>
                  </a:extLst>
                </p:cNvPr>
                <p:cNvSpPr/>
                <p:nvPr/>
              </p:nvSpPr>
              <p:spPr>
                <a:xfrm>
                  <a:off x="1556798" y="1690908"/>
                  <a:ext cx="56560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4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2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𝑦</m:t>
                            </m:r>
                          </m:e>
                          <m:sub>
                            <m:r>
                              <a:rPr lang="en-GB" sz="2400" i="1">
                                <a:solidFill>
                                  <a:schemeClr val="bg1"/>
                                </a:solidFill>
                                <a:effectLst>
                                  <a:outerShdw blurRad="50800" dist="38100" dir="2700000" algn="tl" rotWithShape="0">
                                    <a:prstClr val="black">
                                      <a:alpha val="40000"/>
                                    </a:prstClr>
                                  </a:outerShdw>
                                </a:effectLst>
                                <a:latin typeface="Cambria Math" panose="02040503050406030204" pitchFamily="18" charset="0"/>
                              </a:rPr>
                              <m:t>1</m:t>
                            </m:r>
                          </m:sub>
                        </m:sSub>
                      </m:oMath>
                    </m:oMathPara>
                  </a14:m>
                  <a:endParaRPr lang="en-US" sz="2400"/>
                </a:p>
              </p:txBody>
            </p:sp>
          </mc:Choice>
          <mc:Fallback xmlns="">
            <p:sp>
              <p:nvSpPr>
                <p:cNvPr id="46" name="Rectangle 45">
                  <a:extLst>
                    <a:ext uri="{FF2B5EF4-FFF2-40B4-BE49-F238E27FC236}">
                      <a16:creationId xmlns:a16="http://schemas.microsoft.com/office/drawing/2014/main" id="{C67F150F-B0F3-43AF-BA8A-4BBE43F70148}"/>
                    </a:ext>
                  </a:extLst>
                </p:cNvPr>
                <p:cNvSpPr>
                  <a:spLocks noRot="1" noChangeAspect="1" noMove="1" noResize="1" noEditPoints="1" noAdjustHandles="1" noChangeArrowheads="1" noChangeShapeType="1" noTextEdit="1"/>
                </p:cNvSpPr>
                <p:nvPr/>
              </p:nvSpPr>
              <p:spPr>
                <a:xfrm>
                  <a:off x="1556798" y="1690908"/>
                  <a:ext cx="565604" cy="461665"/>
                </a:xfrm>
                <a:prstGeom prst="rect">
                  <a:avLst/>
                </a:prstGeom>
                <a:blipFill>
                  <a:blip r:embed="rId24"/>
                  <a:stretch>
                    <a:fillRect b="-2105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841A0623-F172-4750-8573-D29AFC440346}"/>
                    </a:ext>
                  </a:extLst>
                </p:cNvPr>
                <p:cNvSpPr/>
                <p:nvPr/>
              </p:nvSpPr>
              <p:spPr>
                <a:xfrm>
                  <a:off x="1576667" y="2107010"/>
                  <a:ext cx="5727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4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2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𝑦</m:t>
                            </m:r>
                          </m:e>
                          <m:sub>
                            <m:r>
                              <a:rPr lang="en-GB" sz="2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2</m:t>
                            </m:r>
                          </m:sub>
                        </m:sSub>
                      </m:oMath>
                    </m:oMathPara>
                  </a14:m>
                  <a:endParaRPr lang="en-US" sz="2400"/>
                </a:p>
              </p:txBody>
            </p:sp>
          </mc:Choice>
          <mc:Fallback xmlns="">
            <p:sp>
              <p:nvSpPr>
                <p:cNvPr id="47" name="Rectangle 46">
                  <a:extLst>
                    <a:ext uri="{FF2B5EF4-FFF2-40B4-BE49-F238E27FC236}">
                      <a16:creationId xmlns:a16="http://schemas.microsoft.com/office/drawing/2014/main" id="{841A0623-F172-4750-8573-D29AFC440346}"/>
                    </a:ext>
                  </a:extLst>
                </p:cNvPr>
                <p:cNvSpPr>
                  <a:spLocks noRot="1" noChangeAspect="1" noMove="1" noResize="1" noEditPoints="1" noAdjustHandles="1" noChangeArrowheads="1" noChangeShapeType="1" noTextEdit="1"/>
                </p:cNvSpPr>
                <p:nvPr/>
              </p:nvSpPr>
              <p:spPr>
                <a:xfrm>
                  <a:off x="1576667" y="2107010"/>
                  <a:ext cx="572721" cy="461665"/>
                </a:xfrm>
                <a:prstGeom prst="rect">
                  <a:avLst/>
                </a:prstGeom>
                <a:blipFill>
                  <a:blip r:embed="rId25"/>
                  <a:stretch>
                    <a:fillRect b="-2105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A0DAEBA2-6909-436D-A399-A3C56401E788}"/>
                    </a:ext>
                  </a:extLst>
                </p:cNvPr>
                <p:cNvSpPr/>
                <p:nvPr/>
              </p:nvSpPr>
              <p:spPr>
                <a:xfrm>
                  <a:off x="1570759" y="2495488"/>
                  <a:ext cx="5727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4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2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𝑦</m:t>
                            </m:r>
                          </m:e>
                          <m:sub>
                            <m:r>
                              <a:rPr lang="en-GB" sz="2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3</m:t>
                            </m:r>
                          </m:sub>
                        </m:sSub>
                      </m:oMath>
                    </m:oMathPara>
                  </a14:m>
                  <a:endParaRPr lang="en-US" sz="2400"/>
                </a:p>
              </p:txBody>
            </p:sp>
          </mc:Choice>
          <mc:Fallback xmlns="">
            <p:sp>
              <p:nvSpPr>
                <p:cNvPr id="48" name="Rectangle 47">
                  <a:extLst>
                    <a:ext uri="{FF2B5EF4-FFF2-40B4-BE49-F238E27FC236}">
                      <a16:creationId xmlns:a16="http://schemas.microsoft.com/office/drawing/2014/main" id="{A0DAEBA2-6909-436D-A399-A3C56401E788}"/>
                    </a:ext>
                  </a:extLst>
                </p:cNvPr>
                <p:cNvSpPr>
                  <a:spLocks noRot="1" noChangeAspect="1" noMove="1" noResize="1" noEditPoints="1" noAdjustHandles="1" noChangeArrowheads="1" noChangeShapeType="1" noTextEdit="1"/>
                </p:cNvSpPr>
                <p:nvPr/>
              </p:nvSpPr>
              <p:spPr>
                <a:xfrm>
                  <a:off x="1570759" y="2495488"/>
                  <a:ext cx="572721" cy="461665"/>
                </a:xfrm>
                <a:prstGeom prst="rect">
                  <a:avLst/>
                </a:prstGeom>
                <a:blipFill>
                  <a:blip r:embed="rId26"/>
                  <a:stretch>
                    <a:fillRect b="-21053"/>
                  </a:stretch>
                </a:blipFill>
              </p:spPr>
              <p:txBody>
                <a:bodyPr/>
                <a:lstStyle/>
                <a:p>
                  <a:r>
                    <a:rPr lang="en-GB">
                      <a:noFill/>
                    </a:rPr>
                    <a:t> </a:t>
                  </a:r>
                </a:p>
              </p:txBody>
            </p:sp>
          </mc:Fallback>
        </mc:AlternateContent>
      </p:grpSp>
      <p:pic>
        <p:nvPicPr>
          <p:cNvPr id="50" name="Picture 49">
            <a:extLst>
              <a:ext uri="{FF2B5EF4-FFF2-40B4-BE49-F238E27FC236}">
                <a16:creationId xmlns:a16="http://schemas.microsoft.com/office/drawing/2014/main" id="{1CE2D9D3-8459-49B8-98FB-F0604F901A48}"/>
              </a:ext>
            </a:extLst>
          </p:cNvPr>
          <p:cNvPicPr>
            <a:picLocks noChangeAspect="1"/>
          </p:cNvPicPr>
          <p:nvPr/>
        </p:nvPicPr>
        <p:blipFill>
          <a:blip r:embed="rId27"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Tree>
    <p:custDataLst>
      <p:tags r:id="rId1"/>
    </p:custDataLst>
    <p:extLst>
      <p:ext uri="{BB962C8B-B14F-4D97-AF65-F5344CB8AC3E}">
        <p14:creationId xmlns:p14="http://schemas.microsoft.com/office/powerpoint/2010/main" val="221256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408641E-AD96-4B45-824D-C8F2DE3C14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0" name="CustomShape 2"/>
          <p:cNvSpPr/>
          <p:nvPr/>
        </p:nvSpPr>
        <p:spPr>
          <a:xfrm>
            <a:off x="3047760" y="182880"/>
            <a:ext cx="5752800"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chemeClr val="bg1"/>
                </a:solidFill>
                <a:latin typeface="Calibri"/>
              </a:rPr>
              <a:t>Quantifying Experience</a:t>
            </a:r>
            <a:endParaRPr lang="en-GB" sz="3600" b="0" strike="noStrike" spc="-1" dirty="0">
              <a:solidFill>
                <a:schemeClr val="bg1"/>
              </a:solidFill>
              <a:latin typeface="Arial"/>
            </a:endParaRPr>
          </a:p>
        </p:txBody>
      </p:sp>
      <p:sp>
        <p:nvSpPr>
          <p:cNvPr id="17" name="Title 1">
            <a:extLst>
              <a:ext uri="{FF2B5EF4-FFF2-40B4-BE49-F238E27FC236}">
                <a16:creationId xmlns:a16="http://schemas.microsoft.com/office/drawing/2014/main" id="{82F7F0B8-DFAE-46BD-BA20-652902D39C37}"/>
              </a:ext>
            </a:extLst>
          </p:cNvPr>
          <p:cNvSpPr txBox="1"/>
          <p:nvPr/>
        </p:nvSpPr>
        <p:spPr>
          <a:xfrm>
            <a:off x="1782996" y="1669935"/>
            <a:ext cx="5168103" cy="382892"/>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normAutofit lnSpcReduction="10000"/>
          </a:bodyPr>
          <a:lstStyle>
            <a:lvl1pPr>
              <a:defRPr sz="2000" b="1">
                <a:solidFill>
                  <a:srgbClr val="FFFFFF"/>
                </a:solidFill>
                <a:latin typeface="Arial"/>
                <a:ea typeface="Arial"/>
                <a:cs typeface="Arial"/>
                <a:sym typeface="Arial"/>
              </a:defRPr>
            </a:lvl1pPr>
          </a:lstStyle>
          <a:p>
            <a:pPr algn="ctr"/>
            <a:r>
              <a:rPr lang="en-GB">
                <a:solidFill>
                  <a:srgbClr val="FFFF00"/>
                </a:solidFill>
                <a:latin typeface="Calibri" panose="020F0502020204030204" pitchFamily="34" charset="0"/>
                <a:cs typeface="Calibri" panose="020F0502020204030204" pitchFamily="34" charset="0"/>
              </a:rPr>
              <a:t>Variables / Attributes / Features</a:t>
            </a:r>
            <a:endParaRPr>
              <a:solidFill>
                <a:srgbClr val="FFFF00"/>
              </a:solidFill>
              <a:latin typeface="Calibri" panose="020F0502020204030204" pitchFamily="34" charset="0"/>
              <a:cs typeface="Calibri" panose="020F0502020204030204" pitchFamily="34" charset="0"/>
            </a:endParaRPr>
          </a:p>
        </p:txBody>
      </p:sp>
      <p:sp>
        <p:nvSpPr>
          <p:cNvPr id="6" name="Left Brace 5">
            <a:extLst>
              <a:ext uri="{FF2B5EF4-FFF2-40B4-BE49-F238E27FC236}">
                <a16:creationId xmlns:a16="http://schemas.microsoft.com/office/drawing/2014/main" id="{5BB1D034-4748-4262-A33A-43F71353D888}"/>
              </a:ext>
            </a:extLst>
          </p:cNvPr>
          <p:cNvSpPr/>
          <p:nvPr/>
        </p:nvSpPr>
        <p:spPr>
          <a:xfrm rot="5400000">
            <a:off x="4446902" y="-208890"/>
            <a:ext cx="76732" cy="4600607"/>
          </a:xfrm>
          <a:prstGeom prst="leftBrace">
            <a:avLst>
              <a:gd name="adj1" fmla="val 8333"/>
              <a:gd name="adj2" fmla="val 50222"/>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a:solidFill>
                <a:schemeClr val="bg1"/>
              </a:solidFill>
              <a:latin typeface="Calibri" panose="020F0502020204030204" pitchFamily="34" charset="0"/>
              <a:cs typeface="Calibri" panose="020F0502020204030204" pitchFamily="34" charset="0"/>
            </a:endParaRPr>
          </a:p>
        </p:txBody>
      </p:sp>
      <p:sp>
        <p:nvSpPr>
          <p:cNvPr id="27" name="Left Brace 26">
            <a:extLst>
              <a:ext uri="{FF2B5EF4-FFF2-40B4-BE49-F238E27FC236}">
                <a16:creationId xmlns:a16="http://schemas.microsoft.com/office/drawing/2014/main" id="{81E24ABA-2995-4EBB-A466-631CD011557C}"/>
              </a:ext>
            </a:extLst>
          </p:cNvPr>
          <p:cNvSpPr/>
          <p:nvPr/>
        </p:nvSpPr>
        <p:spPr>
          <a:xfrm rot="5400000">
            <a:off x="8255626" y="976567"/>
            <a:ext cx="201818" cy="2206787"/>
          </a:xfrm>
          <a:prstGeom prst="leftBrace">
            <a:avLst>
              <a:gd name="adj1" fmla="val 8333"/>
              <a:gd name="adj2" fmla="val 50222"/>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a:solidFill>
                <a:schemeClr val="bg1"/>
              </a:solidFill>
              <a:latin typeface="Calibri" panose="020F0502020204030204" pitchFamily="34" charset="0"/>
              <a:cs typeface="Calibri" panose="020F0502020204030204" pitchFamily="34" charset="0"/>
            </a:endParaRPr>
          </a:p>
        </p:txBody>
      </p:sp>
      <p:sp>
        <p:nvSpPr>
          <p:cNvPr id="28" name="Title 1">
            <a:extLst>
              <a:ext uri="{FF2B5EF4-FFF2-40B4-BE49-F238E27FC236}">
                <a16:creationId xmlns:a16="http://schemas.microsoft.com/office/drawing/2014/main" id="{7D32A498-C365-4928-AAF6-588F5D001570}"/>
              </a:ext>
            </a:extLst>
          </p:cNvPr>
          <p:cNvSpPr txBox="1"/>
          <p:nvPr/>
        </p:nvSpPr>
        <p:spPr>
          <a:xfrm>
            <a:off x="7561384" y="1612990"/>
            <a:ext cx="1614008" cy="382892"/>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normAutofit lnSpcReduction="10000"/>
          </a:bodyPr>
          <a:lstStyle>
            <a:lvl1pPr>
              <a:defRPr sz="2000" b="1">
                <a:solidFill>
                  <a:srgbClr val="FFFFFF"/>
                </a:solidFill>
                <a:latin typeface="Arial"/>
                <a:ea typeface="Arial"/>
                <a:cs typeface="Arial"/>
                <a:sym typeface="Arial"/>
              </a:defRPr>
            </a:lvl1pPr>
          </a:lstStyle>
          <a:p>
            <a:pPr algn="ctr"/>
            <a:r>
              <a:rPr lang="en-GB">
                <a:solidFill>
                  <a:srgbClr val="FFFF00"/>
                </a:solidFill>
                <a:latin typeface="Calibri" panose="020F0502020204030204" pitchFamily="34" charset="0"/>
                <a:cs typeface="Calibri" panose="020F0502020204030204" pitchFamily="34" charset="0"/>
              </a:rPr>
              <a:t>Ground Truth</a:t>
            </a:r>
            <a:endParaRPr>
              <a:solidFill>
                <a:srgbClr val="FFFF00"/>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76AE135-9A2F-B241-A8C3-EDB2C8401200}"/>
                  </a:ext>
                </a:extLst>
              </p:cNvPr>
              <p:cNvSpPr/>
              <p:nvPr/>
            </p:nvSpPr>
            <p:spPr>
              <a:xfrm>
                <a:off x="1782996" y="4321848"/>
                <a:ext cx="8495403"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𝐸</m:t>
                      </m:r>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d>
                        <m:dPr>
                          <m:ctrlP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dPr>
                        <m:e>
                          <m:sSub>
                            <m:sSubPr>
                              <m:ctrlP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1</m:t>
                              </m:r>
                            </m:sub>
                          </m:s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sSub>
                            <m:sSubPr>
                              <m:ctrlP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𝑦</m:t>
                              </m:r>
                            </m:e>
                            <m: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1</m:t>
                              </m:r>
                            </m:sub>
                          </m:sSub>
                        </m:e>
                      </m:d>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d>
                        <m:dPr>
                          <m:ctrlP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dPr>
                        <m:e>
                          <m:sSub>
                            <m:sSubPr>
                              <m:ctrlP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2 </m:t>
                              </m:r>
                            </m:sub>
                          </m:s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 </m:t>
                          </m:r>
                          <m:sSub>
                            <m:sSubPr>
                              <m:ctrlP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𝑦</m:t>
                              </m:r>
                            </m:e>
                            <m: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1</m:t>
                              </m:r>
                            </m:sub>
                          </m:sSub>
                        </m:e>
                      </m:d>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 …, (</m:t>
                      </m:r>
                      <m:sSub>
                        <m:sSubPr>
                          <m:ctrlP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𝑛</m:t>
                          </m:r>
                        </m:sub>
                      </m:s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 </m:t>
                      </m:r>
                      <m:sSub>
                        <m:sSubPr>
                          <m:ctrlP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𝑦</m:t>
                          </m:r>
                        </m:e>
                        <m: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1</m:t>
                          </m:r>
                        </m:sub>
                      </m:s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4400" i="1">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23" name="Rectangle 22">
                <a:extLst>
                  <a:ext uri="{FF2B5EF4-FFF2-40B4-BE49-F238E27FC236}">
                    <a16:creationId xmlns:a16="http://schemas.microsoft.com/office/drawing/2014/main" id="{E76AE135-9A2F-B241-A8C3-EDB2C8401200}"/>
                  </a:ext>
                </a:extLst>
              </p:cNvPr>
              <p:cNvSpPr>
                <a:spLocks noRot="1" noChangeAspect="1" noMove="1" noResize="1" noEditPoints="1" noAdjustHandles="1" noChangeArrowheads="1" noChangeShapeType="1" noTextEdit="1"/>
              </p:cNvSpPr>
              <p:nvPr/>
            </p:nvSpPr>
            <p:spPr>
              <a:xfrm>
                <a:off x="1782996" y="4321848"/>
                <a:ext cx="8495403" cy="769441"/>
              </a:xfrm>
              <a:prstGeom prst="rect">
                <a:avLst/>
              </a:prstGeom>
              <a:blipFill>
                <a:blip r:embed="rId6"/>
                <a:stretch>
                  <a:fillRect b="-79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AAA85785-6F97-C241-8643-150F8419A130}"/>
                  </a:ext>
                </a:extLst>
              </p:cNvPr>
              <p:cNvSpPr/>
              <p:nvPr/>
            </p:nvSpPr>
            <p:spPr>
              <a:xfrm>
                <a:off x="2184965" y="2168502"/>
                <a:ext cx="403174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1</m:t>
                          </m:r>
                        </m:sub>
                      </m:sSub>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={4.2, 25.4, 4, </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𝐵𝑙𝑎𝑐𝑘</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2800" i="1">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22" name="Rectangle 21">
                <a:extLst>
                  <a:ext uri="{FF2B5EF4-FFF2-40B4-BE49-F238E27FC236}">
                    <a16:creationId xmlns:a16="http://schemas.microsoft.com/office/drawing/2014/main" id="{AAA85785-6F97-C241-8643-150F8419A130}"/>
                  </a:ext>
                </a:extLst>
              </p:cNvPr>
              <p:cNvSpPr>
                <a:spLocks noRot="1" noChangeAspect="1" noMove="1" noResize="1" noEditPoints="1" noAdjustHandles="1" noChangeArrowheads="1" noChangeShapeType="1" noTextEdit="1"/>
              </p:cNvSpPr>
              <p:nvPr/>
            </p:nvSpPr>
            <p:spPr>
              <a:xfrm>
                <a:off x="2184965" y="2168502"/>
                <a:ext cx="4031745" cy="523220"/>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3BB15ED2-CC83-CA49-8856-3EA2F2AC778F}"/>
                  </a:ext>
                </a:extLst>
              </p:cNvPr>
              <p:cNvSpPr/>
              <p:nvPr/>
            </p:nvSpPr>
            <p:spPr>
              <a:xfrm>
                <a:off x="7202280" y="2180869"/>
                <a:ext cx="193399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𝑦</m:t>
                          </m:r>
                        </m:e>
                        <m:sub>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1</m:t>
                          </m:r>
                        </m:sub>
                      </m:sSub>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𝐶𝑎𝑡</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2800" i="1">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30" name="Rectangle 29">
                <a:extLst>
                  <a:ext uri="{FF2B5EF4-FFF2-40B4-BE49-F238E27FC236}">
                    <a16:creationId xmlns:a16="http://schemas.microsoft.com/office/drawing/2014/main" id="{3BB15ED2-CC83-CA49-8856-3EA2F2AC778F}"/>
                  </a:ext>
                </a:extLst>
              </p:cNvPr>
              <p:cNvSpPr>
                <a:spLocks noRot="1" noChangeAspect="1" noMove="1" noResize="1" noEditPoints="1" noAdjustHandles="1" noChangeArrowheads="1" noChangeShapeType="1" noTextEdit="1"/>
              </p:cNvSpPr>
              <p:nvPr/>
            </p:nvSpPr>
            <p:spPr>
              <a:xfrm>
                <a:off x="7202280" y="2180869"/>
                <a:ext cx="1933991" cy="523220"/>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BC1DB22D-CCFB-6E40-994D-5867FEA2E2D3}"/>
                  </a:ext>
                </a:extLst>
              </p:cNvPr>
              <p:cNvSpPr/>
              <p:nvPr/>
            </p:nvSpPr>
            <p:spPr>
              <a:xfrm>
                <a:off x="2184965" y="2807176"/>
                <a:ext cx="41174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2</m:t>
                          </m:r>
                        </m:sub>
                      </m:sSub>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={18, 43.5, 4, </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𝐵𝑟𝑜𝑤𝑛</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2800" i="1">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31" name="Rectangle 30">
                <a:extLst>
                  <a:ext uri="{FF2B5EF4-FFF2-40B4-BE49-F238E27FC236}">
                    <a16:creationId xmlns:a16="http://schemas.microsoft.com/office/drawing/2014/main" id="{BC1DB22D-CCFB-6E40-994D-5867FEA2E2D3}"/>
                  </a:ext>
                </a:extLst>
              </p:cNvPr>
              <p:cNvSpPr>
                <a:spLocks noRot="1" noChangeAspect="1" noMove="1" noResize="1" noEditPoints="1" noAdjustHandles="1" noChangeArrowheads="1" noChangeShapeType="1" noTextEdit="1"/>
              </p:cNvSpPr>
              <p:nvPr/>
            </p:nvSpPr>
            <p:spPr>
              <a:xfrm>
                <a:off x="2184965" y="2807176"/>
                <a:ext cx="4117409" cy="523220"/>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1FB75069-994A-A041-951D-8616BC284A71}"/>
                  </a:ext>
                </a:extLst>
              </p:cNvPr>
              <p:cNvSpPr/>
              <p:nvPr/>
            </p:nvSpPr>
            <p:spPr>
              <a:xfrm>
                <a:off x="7202280" y="2819543"/>
                <a:ext cx="204222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𝑦</m:t>
                          </m:r>
                        </m:e>
                        <m:sub>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2</m:t>
                          </m:r>
                        </m:sub>
                      </m:sSub>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𝐷𝑜𝑔</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2800" i="1">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32" name="Rectangle 31">
                <a:extLst>
                  <a:ext uri="{FF2B5EF4-FFF2-40B4-BE49-F238E27FC236}">
                    <a16:creationId xmlns:a16="http://schemas.microsoft.com/office/drawing/2014/main" id="{1FB75069-994A-A041-951D-8616BC284A71}"/>
                  </a:ext>
                </a:extLst>
              </p:cNvPr>
              <p:cNvSpPr>
                <a:spLocks noRot="1" noChangeAspect="1" noMove="1" noResize="1" noEditPoints="1" noAdjustHandles="1" noChangeArrowheads="1" noChangeShapeType="1" noTextEdit="1"/>
              </p:cNvSpPr>
              <p:nvPr/>
            </p:nvSpPr>
            <p:spPr>
              <a:xfrm>
                <a:off x="7202280" y="2819543"/>
                <a:ext cx="2042226" cy="523220"/>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9CAA4FDC-7B7E-4947-AF5F-ECF299304649}"/>
                  </a:ext>
                </a:extLst>
              </p:cNvPr>
              <p:cNvSpPr/>
              <p:nvPr/>
            </p:nvSpPr>
            <p:spPr>
              <a:xfrm>
                <a:off x="2184965" y="3429000"/>
                <a:ext cx="47995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3</m:t>
                          </m:r>
                        </m:sub>
                      </m:sSub>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={0.1, 5.1, 4, </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𝐺𝑟𝑒𝑦</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𝐵𝑙𝑎𝑐𝑘</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2800" i="1">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33" name="Rectangle 32">
                <a:extLst>
                  <a:ext uri="{FF2B5EF4-FFF2-40B4-BE49-F238E27FC236}">
                    <a16:creationId xmlns:a16="http://schemas.microsoft.com/office/drawing/2014/main" id="{9CAA4FDC-7B7E-4947-AF5F-ECF299304649}"/>
                  </a:ext>
                </a:extLst>
              </p:cNvPr>
              <p:cNvSpPr>
                <a:spLocks noRot="1" noChangeAspect="1" noMove="1" noResize="1" noEditPoints="1" noAdjustHandles="1" noChangeArrowheads="1" noChangeShapeType="1" noTextEdit="1"/>
              </p:cNvSpPr>
              <p:nvPr/>
            </p:nvSpPr>
            <p:spPr>
              <a:xfrm>
                <a:off x="2184965" y="3429000"/>
                <a:ext cx="4799584" cy="523220"/>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DB912A8B-8C9D-8F44-B6AB-11FF6BCE5883}"/>
                  </a:ext>
                </a:extLst>
              </p:cNvPr>
              <p:cNvSpPr/>
              <p:nvPr/>
            </p:nvSpPr>
            <p:spPr>
              <a:xfrm>
                <a:off x="7202280" y="3441367"/>
                <a:ext cx="24318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𝑦</m:t>
                          </m:r>
                        </m:e>
                        <m:sub>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3</m:t>
                          </m:r>
                        </m:sub>
                      </m:sSub>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𝑀𝑜𝑢𝑠𝑒</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2800" i="1">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34" name="Rectangle 33">
                <a:extLst>
                  <a:ext uri="{FF2B5EF4-FFF2-40B4-BE49-F238E27FC236}">
                    <a16:creationId xmlns:a16="http://schemas.microsoft.com/office/drawing/2014/main" id="{DB912A8B-8C9D-8F44-B6AB-11FF6BCE5883}"/>
                  </a:ext>
                </a:extLst>
              </p:cNvPr>
              <p:cNvSpPr>
                <a:spLocks noRot="1" noChangeAspect="1" noMove="1" noResize="1" noEditPoints="1" noAdjustHandles="1" noChangeArrowheads="1" noChangeShapeType="1" noTextEdit="1"/>
              </p:cNvSpPr>
              <p:nvPr/>
            </p:nvSpPr>
            <p:spPr>
              <a:xfrm>
                <a:off x="7202280" y="3441367"/>
                <a:ext cx="2431883" cy="523220"/>
              </a:xfrm>
              <a:prstGeom prst="rect">
                <a:avLst/>
              </a:prstGeom>
              <a:blipFill>
                <a:blip r:embed="rId12"/>
                <a:stretch>
                  <a:fillRect/>
                </a:stretch>
              </a:blipFill>
            </p:spPr>
            <p:txBody>
              <a:bodyPr/>
              <a:lstStyle/>
              <a:p>
                <a:r>
                  <a:rPr lang="en-GB">
                    <a:noFill/>
                  </a:rPr>
                  <a:t> </a:t>
                </a:r>
              </a:p>
            </p:txBody>
          </p:sp>
        </mc:Fallback>
      </mc:AlternateContent>
      <p:sp>
        <p:nvSpPr>
          <p:cNvPr id="35" name="Title 1">
            <a:extLst>
              <a:ext uri="{FF2B5EF4-FFF2-40B4-BE49-F238E27FC236}">
                <a16:creationId xmlns:a16="http://schemas.microsoft.com/office/drawing/2014/main" id="{3116BBCC-F2D2-974A-8947-5406E8100B7D}"/>
              </a:ext>
            </a:extLst>
          </p:cNvPr>
          <p:cNvSpPr txBox="1"/>
          <p:nvPr/>
        </p:nvSpPr>
        <p:spPr>
          <a:xfrm>
            <a:off x="1558115" y="5239166"/>
            <a:ext cx="9317190" cy="1344344"/>
          </a:xfrm>
          <a:prstGeom prst="rect">
            <a:avLst/>
          </a:prstGeom>
          <a:ln w="12700">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rmAutofit/>
          </a:bodyPr>
          <a:lstStyle/>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a:solidFill>
                  <a:srgbClr val="FFFF00"/>
                </a:solidFill>
                <a:latin typeface="Calibri" panose="020F0502020204030204" pitchFamily="34" charset="0"/>
                <a:cs typeface="Calibri" panose="020F0502020204030204" pitchFamily="34" charset="0"/>
              </a:rPr>
              <a:t>Experience is comprised of pairs of feature values and ground truth labels.</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a:solidFill>
                  <a:srgbClr val="FFFF00"/>
                </a:solidFill>
                <a:latin typeface="Calibri" panose="020F0502020204030204" pitchFamily="34" charset="0"/>
                <a:cs typeface="Calibri" panose="020F0502020204030204" pitchFamily="34" charset="0"/>
              </a:rPr>
              <a:t>The pairs are actually called “tuples”. </a:t>
            </a:r>
            <a:endParaRPr sz="2000">
              <a:solidFill>
                <a:srgbClr val="FFFF00"/>
              </a:solidFill>
              <a:latin typeface="Calibri" panose="020F0502020204030204" pitchFamily="34" charset="0"/>
              <a:cs typeface="Calibri" panose="020F0502020204030204" pitchFamily="34" charset="0"/>
            </a:endParaRPr>
          </a:p>
          <a:p>
            <a:pPr>
              <a:defRPr sz="2000" b="1">
                <a:solidFill>
                  <a:srgbClr val="FFFFFF"/>
                </a:solidFill>
                <a:latin typeface="Arial"/>
                <a:ea typeface="Arial"/>
                <a:cs typeface="Arial"/>
                <a:sym typeface="Arial"/>
              </a:defRPr>
            </a:pPr>
            <a:endParaRPr sz="2000">
              <a:solidFill>
                <a:srgbClr val="FFFF00"/>
              </a:solidFill>
            </a:endParaRPr>
          </a:p>
        </p:txBody>
      </p:sp>
      <p:pic>
        <p:nvPicPr>
          <p:cNvPr id="16" name="Picture 15">
            <a:extLst>
              <a:ext uri="{FF2B5EF4-FFF2-40B4-BE49-F238E27FC236}">
                <a16:creationId xmlns:a16="http://schemas.microsoft.com/office/drawing/2014/main" id="{C9835446-161E-4873-8A12-9FDF933887D0}"/>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Tree>
    <p:custDataLst>
      <p:tags r:id="rId1"/>
    </p:custDataLst>
    <p:extLst>
      <p:ext uri="{BB962C8B-B14F-4D97-AF65-F5344CB8AC3E}">
        <p14:creationId xmlns:p14="http://schemas.microsoft.com/office/powerpoint/2010/main" val="2905959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69FF6F93-A379-4639-A5E3-D93E184F66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0" name="CustomShape 2"/>
          <p:cNvSpPr/>
          <p:nvPr/>
        </p:nvSpPr>
        <p:spPr>
          <a:xfrm>
            <a:off x="1087560" y="182880"/>
            <a:ext cx="8926235"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chemeClr val="bg1"/>
                </a:solidFill>
                <a:latin typeface="Calibri"/>
              </a:rPr>
              <a:t>Sometimes Knowledge is Incomplete</a:t>
            </a:r>
            <a:endParaRPr lang="en-GB" sz="3600" b="0" strike="noStrike" spc="-1" dirty="0">
              <a:solidFill>
                <a:schemeClr val="bg1"/>
              </a:solidFill>
              <a:latin typeface="Arial"/>
            </a:endParaRPr>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48E5C347-C3E6-4521-98BD-A2B4D1051224}"/>
                  </a:ext>
                </a:extLst>
              </p:cNvPr>
              <p:cNvGraphicFramePr>
                <a:graphicFrameLocks noGrp="1"/>
              </p:cNvGraphicFramePr>
              <p:nvPr>
                <p:extLst>
                  <p:ext uri="{D42A27DB-BD31-4B8C-83A1-F6EECF244321}">
                    <p14:modId xmlns:p14="http://schemas.microsoft.com/office/powerpoint/2010/main" val="2760522765"/>
                  </p:ext>
                </p:extLst>
              </p:nvPr>
            </p:nvGraphicFramePr>
            <p:xfrm>
              <a:off x="778599" y="3090284"/>
              <a:ext cx="6502400" cy="239776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220717027"/>
                        </a:ext>
                      </a:extLst>
                    </a:gridCol>
                    <a:gridCol w="1625600">
                      <a:extLst>
                        <a:ext uri="{9D8B030D-6E8A-4147-A177-3AD203B41FA5}">
                          <a16:colId xmlns:a16="http://schemas.microsoft.com/office/drawing/2014/main" val="3398191880"/>
                        </a:ext>
                      </a:extLst>
                    </a:gridCol>
                    <a:gridCol w="1625600">
                      <a:extLst>
                        <a:ext uri="{9D8B030D-6E8A-4147-A177-3AD203B41FA5}">
                          <a16:colId xmlns:a16="http://schemas.microsoft.com/office/drawing/2014/main" val="3266133511"/>
                        </a:ext>
                      </a:extLst>
                    </a:gridCol>
                    <a:gridCol w="1625600">
                      <a:extLst>
                        <a:ext uri="{9D8B030D-6E8A-4147-A177-3AD203B41FA5}">
                          <a16:colId xmlns:a16="http://schemas.microsoft.com/office/drawing/2014/main" val="2504091566"/>
                        </a:ext>
                      </a:extLst>
                    </a:gridCol>
                  </a:tblGrid>
                  <a:tr h="370840">
                    <a:tc>
                      <a:txBody>
                        <a:bodyPr/>
                        <a:lstStyle/>
                        <a:p>
                          <a:pPr algn="ctr"/>
                          <a:r>
                            <a:rPr lang="en-GB">
                              <a:latin typeface="Calibri" panose="020F0502020204030204" pitchFamily="34" charset="0"/>
                              <a:cs typeface="Calibri" panose="020F0502020204030204" pitchFamily="34" charset="0"/>
                            </a:rPr>
                            <a:t> Ext. Temp (</a:t>
                          </a:r>
                          <a14:m>
                            <m:oMath xmlns:m="http://schemas.openxmlformats.org/officeDocument/2006/math">
                              <m:r>
                                <a:rPr lang="en-GB" i="1" smtClean="0">
                                  <a:latin typeface="Cambria Math" panose="02040503050406030204" pitchFamily="18" charset="0"/>
                                  <a:ea typeface="Cambria Math" panose="02040503050406030204" pitchFamily="18" charset="0"/>
                                  <a:cs typeface="Calibri" panose="020F0502020204030204" pitchFamily="34" charset="0"/>
                                </a:rPr>
                                <m:t>℃</m:t>
                              </m:r>
                            </m:oMath>
                          </a14:m>
                          <a:r>
                            <a:rPr lang="en-GB">
                              <a:latin typeface="Calibri" panose="020F0502020204030204" pitchFamily="34" charset="0"/>
                              <a:cs typeface="Calibri" panose="020F0502020204030204" pitchFamily="34" charset="0"/>
                            </a:rPr>
                            <a:t>)</a:t>
                          </a:r>
                        </a:p>
                        <a:p>
                          <a:pPr algn="ctr"/>
                          <a:endParaRPr lang="en-GB">
                            <a:latin typeface="Calibri" panose="020F0502020204030204" pitchFamily="34" charset="0"/>
                            <a:cs typeface="Calibri" panose="020F050202020403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a:latin typeface="Calibri" panose="020F0502020204030204" pitchFamily="34" charset="0"/>
                              <a:cs typeface="Calibri" panose="020F0502020204030204" pitchFamily="34" charset="0"/>
                            </a:rPr>
                            <a:t> Int. Temp (</a:t>
                          </a:r>
                          <a14:m>
                            <m:oMath xmlns:m="http://schemas.openxmlformats.org/officeDocument/2006/math">
                              <m:r>
                                <a:rPr lang="en-GB" i="1" smtClean="0">
                                  <a:latin typeface="Cambria Math" panose="02040503050406030204" pitchFamily="18" charset="0"/>
                                  <a:ea typeface="Cambria Math" panose="02040503050406030204" pitchFamily="18" charset="0"/>
                                  <a:cs typeface="Calibri" panose="020F0502020204030204" pitchFamily="34" charset="0"/>
                                </a:rPr>
                                <m:t>℃</m:t>
                              </m:r>
                            </m:oMath>
                          </a14:m>
                          <a:r>
                            <a:rPr lang="en-GB">
                              <a:latin typeface="Calibri" panose="020F0502020204030204" pitchFamily="34" charset="0"/>
                              <a:cs typeface="Calibri" panose="020F0502020204030204" pitchFamily="34" charset="0"/>
                            </a:rPr>
                            <a:t>)</a:t>
                          </a:r>
                        </a:p>
                        <a:p>
                          <a:pPr algn="ctr"/>
                          <a:endParaRPr lang="en-GB">
                            <a:latin typeface="Calibri" panose="020F0502020204030204" pitchFamily="34" charset="0"/>
                            <a:cs typeface="Calibri" panose="020F0502020204030204" pitchFamily="34" charset="0"/>
                          </a:endParaRPr>
                        </a:p>
                      </a:txBody>
                      <a:tcPr/>
                    </a:tc>
                    <a:tc>
                      <a:txBody>
                        <a:bodyPr/>
                        <a:lstStyle/>
                        <a:p>
                          <a:pPr algn="ctr"/>
                          <a:r>
                            <a:rPr lang="en-GB">
                              <a:latin typeface="Calibri" panose="020F0502020204030204" pitchFamily="34" charset="0"/>
                              <a:cs typeface="Calibri" panose="020F0502020204030204" pitchFamily="34" charset="0"/>
                            </a:rPr>
                            <a:t>Time (24hr)</a:t>
                          </a:r>
                        </a:p>
                        <a:p>
                          <a:pPr algn="ctr"/>
                          <a:r>
                            <a:rPr lang="en-GB">
                              <a:latin typeface="Calibri" panose="020F0502020204030204" pitchFamily="34" charset="0"/>
                              <a:cs typeface="Calibri" panose="020F0502020204030204" pitchFamily="34" charset="0"/>
                            </a:rPr>
                            <a:t> </a:t>
                          </a:r>
                        </a:p>
                      </a:txBody>
                      <a:tcPr/>
                    </a:tc>
                    <a:tc>
                      <a:txBody>
                        <a:bodyPr/>
                        <a:lstStyle/>
                        <a:p>
                          <a:pPr algn="ctr"/>
                          <a:r>
                            <a:rPr lang="en-GB">
                              <a:latin typeface="Calibri" panose="020F0502020204030204" pitchFamily="34" charset="0"/>
                              <a:cs typeface="Calibri" panose="020F0502020204030204" pitchFamily="34" charset="0"/>
                            </a:rPr>
                            <a:t>Consumption (kWh)</a:t>
                          </a:r>
                        </a:p>
                        <a:p>
                          <a:pPr algn="ctr"/>
                          <a:endParaRPr lang="en-GB">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63614127"/>
                      </a:ext>
                    </a:extLst>
                  </a:tr>
                  <a:tr h="370840">
                    <a:tc>
                      <a:txBody>
                        <a:bodyPr/>
                        <a:lstStyle/>
                        <a:p>
                          <a:pPr algn="ctr"/>
                          <a:r>
                            <a:rPr lang="en-GB">
                              <a:latin typeface="Calibri" panose="020F0502020204030204" pitchFamily="34" charset="0"/>
                              <a:cs typeface="Calibri" panose="020F0502020204030204" pitchFamily="34" charset="0"/>
                            </a:rPr>
                            <a:t>4.2</a:t>
                          </a:r>
                        </a:p>
                      </a:txBody>
                      <a:tcPr/>
                    </a:tc>
                    <a:tc>
                      <a:txBody>
                        <a:bodyPr/>
                        <a:lstStyle/>
                        <a:p>
                          <a:pPr algn="ctr"/>
                          <a:r>
                            <a:rPr lang="en-GB">
                              <a:latin typeface="Calibri" panose="020F0502020204030204" pitchFamily="34" charset="0"/>
                              <a:cs typeface="Calibri" panose="020F0502020204030204" pitchFamily="34" charset="0"/>
                            </a:rPr>
                            <a:t>17.1</a:t>
                          </a:r>
                        </a:p>
                      </a:txBody>
                      <a:tcPr/>
                    </a:tc>
                    <a:tc>
                      <a:txBody>
                        <a:bodyPr/>
                        <a:lstStyle/>
                        <a:p>
                          <a:pPr algn="ctr"/>
                          <a:r>
                            <a:rPr lang="en-GB">
                              <a:latin typeface="Calibri" panose="020F0502020204030204" pitchFamily="34" charset="0"/>
                              <a:cs typeface="Calibri" panose="020F0502020204030204" pitchFamily="34" charset="0"/>
                            </a:rPr>
                            <a:t>15:23</a:t>
                          </a:r>
                        </a:p>
                      </a:txBody>
                      <a:tcPr/>
                    </a:tc>
                    <a:tc>
                      <a:txBody>
                        <a:bodyPr/>
                        <a:lstStyle/>
                        <a:p>
                          <a:pPr algn="ctr"/>
                          <a:r>
                            <a:rPr lang="en-GB">
                              <a:latin typeface="Calibri" panose="020F0502020204030204" pitchFamily="34" charset="0"/>
                              <a:cs typeface="Calibri" panose="020F0502020204030204" pitchFamily="34" charset="0"/>
                            </a:rPr>
                            <a:t>7500</a:t>
                          </a:r>
                        </a:p>
                      </a:txBody>
                      <a:tcPr/>
                    </a:tc>
                    <a:extLst>
                      <a:ext uri="{0D108BD9-81ED-4DB2-BD59-A6C34878D82A}">
                        <a16:rowId xmlns:a16="http://schemas.microsoft.com/office/drawing/2014/main" val="1803116078"/>
                      </a:ext>
                    </a:extLst>
                  </a:tr>
                  <a:tr h="370840">
                    <a:tc>
                      <a:txBody>
                        <a:bodyPr/>
                        <a:lstStyle/>
                        <a:p>
                          <a:pPr algn="ctr"/>
                          <a:r>
                            <a:rPr lang="en-GB">
                              <a:latin typeface="Calibri" panose="020F0502020204030204" pitchFamily="34" charset="0"/>
                              <a:cs typeface="Calibri" panose="020F0502020204030204" pitchFamily="34" charset="0"/>
                            </a:rPr>
                            <a:t>33.4</a:t>
                          </a:r>
                        </a:p>
                      </a:txBody>
                      <a:tcPr/>
                    </a:tc>
                    <a:tc>
                      <a:txBody>
                        <a:bodyPr/>
                        <a:lstStyle/>
                        <a:p>
                          <a:pPr algn="ctr"/>
                          <a:r>
                            <a:rPr lang="en-GB">
                              <a:latin typeface="Calibri" panose="020F0502020204030204" pitchFamily="34" charset="0"/>
                              <a:cs typeface="Calibri" panose="020F0502020204030204" pitchFamily="34" charset="0"/>
                            </a:rPr>
                            <a:t>27.8</a:t>
                          </a:r>
                        </a:p>
                      </a:txBody>
                      <a:tcPr/>
                    </a:tc>
                    <a:tc>
                      <a:txBody>
                        <a:bodyPr/>
                        <a:lstStyle/>
                        <a:p>
                          <a:pPr algn="ctr"/>
                          <a:r>
                            <a:rPr lang="en-GB">
                              <a:latin typeface="Calibri" panose="020F0502020204030204" pitchFamily="34" charset="0"/>
                              <a:cs typeface="Calibri" panose="020F0502020204030204" pitchFamily="34" charset="0"/>
                            </a:rPr>
                            <a:t>18:01</a:t>
                          </a:r>
                        </a:p>
                      </a:txBody>
                      <a:tcPr/>
                    </a:tc>
                    <a:tc>
                      <a:txBody>
                        <a:bodyPr/>
                        <a:lstStyle/>
                        <a:p>
                          <a:pPr algn="ctr"/>
                          <a:r>
                            <a:rPr lang="en-GB">
                              <a:latin typeface="Calibri" panose="020F0502020204030204" pitchFamily="34" charset="0"/>
                              <a:cs typeface="Calibri" panose="020F0502020204030204" pitchFamily="34" charset="0"/>
                            </a:rPr>
                            <a:t>7000</a:t>
                          </a:r>
                        </a:p>
                      </a:txBody>
                      <a:tcPr/>
                    </a:tc>
                    <a:extLst>
                      <a:ext uri="{0D108BD9-81ED-4DB2-BD59-A6C34878D82A}">
                        <a16:rowId xmlns:a16="http://schemas.microsoft.com/office/drawing/2014/main" val="40413030"/>
                      </a:ext>
                    </a:extLst>
                  </a:tr>
                  <a:tr h="370840">
                    <a:tc>
                      <a:txBody>
                        <a:bodyPr/>
                        <a:lstStyle/>
                        <a:p>
                          <a:pPr algn="ctr"/>
                          <a:r>
                            <a:rPr lang="en-GB">
                              <a:latin typeface="Calibri" panose="020F0502020204030204" pitchFamily="34" charset="0"/>
                              <a:cs typeface="Calibri" panose="020F0502020204030204" pitchFamily="34" charset="0"/>
                            </a:rPr>
                            <a:t>10.8</a:t>
                          </a:r>
                        </a:p>
                      </a:txBody>
                      <a:tcPr/>
                    </a:tc>
                    <a:tc>
                      <a:txBody>
                        <a:bodyPr/>
                        <a:lstStyle/>
                        <a:p>
                          <a:pPr algn="ctr"/>
                          <a:r>
                            <a:rPr lang="en-GB">
                              <a:latin typeface="Calibri" panose="020F0502020204030204" pitchFamily="34" charset="0"/>
                              <a:cs typeface="Calibri" panose="020F0502020204030204" pitchFamily="34" charset="0"/>
                            </a:rPr>
                            <a:t>19.1</a:t>
                          </a:r>
                        </a:p>
                      </a:txBody>
                      <a:tcPr/>
                    </a:tc>
                    <a:tc>
                      <a:txBody>
                        <a:bodyPr/>
                        <a:lstStyle/>
                        <a:p>
                          <a:pPr algn="ctr"/>
                          <a:r>
                            <a:rPr lang="en-GB">
                              <a:latin typeface="Calibri" panose="020F0502020204030204" pitchFamily="34" charset="0"/>
                              <a:cs typeface="Calibri" panose="020F0502020204030204" pitchFamily="34" charset="0"/>
                            </a:rPr>
                            <a:t>20:36</a:t>
                          </a:r>
                        </a:p>
                      </a:txBody>
                      <a:tcPr/>
                    </a:tc>
                    <a:tc>
                      <a:txBody>
                        <a:bodyPr/>
                        <a:lstStyle/>
                        <a:p>
                          <a:pPr algn="ctr"/>
                          <a:r>
                            <a:rPr lang="en-GB">
                              <a:latin typeface="Calibri" panose="020F0502020204030204" pitchFamily="34" charset="0"/>
                              <a:cs typeface="Calibri" panose="020F0502020204030204" pitchFamily="34" charset="0"/>
                            </a:rPr>
                            <a:t>450</a:t>
                          </a:r>
                        </a:p>
                      </a:txBody>
                      <a:tcPr/>
                    </a:tc>
                    <a:extLst>
                      <a:ext uri="{0D108BD9-81ED-4DB2-BD59-A6C34878D82A}">
                        <a16:rowId xmlns:a16="http://schemas.microsoft.com/office/drawing/2014/main" val="4100091165"/>
                      </a:ext>
                    </a:extLst>
                  </a:tr>
                  <a:tr h="370840">
                    <a:tc>
                      <a:txBody>
                        <a:bodyPr/>
                        <a:lstStyle/>
                        <a:p>
                          <a:pPr algn="ctr"/>
                          <a:r>
                            <a:rPr lang="en-GB">
                              <a:latin typeface="Calibri" panose="020F0502020204030204" pitchFamily="34" charset="0"/>
                              <a:cs typeface="Calibri" panose="020F0502020204030204" pitchFamily="34" charset="0"/>
                            </a:rPr>
                            <a:t>…</a:t>
                          </a:r>
                        </a:p>
                      </a:txBody>
                      <a:tcPr/>
                    </a:tc>
                    <a:tc>
                      <a:txBody>
                        <a:bodyPr/>
                        <a:lstStyle/>
                        <a:p>
                          <a:pPr algn="ctr"/>
                          <a:r>
                            <a:rPr lang="en-GB">
                              <a:latin typeface="Calibri" panose="020F0502020204030204" pitchFamily="34" charset="0"/>
                              <a:cs typeface="Calibri" panose="020F0502020204030204" pitchFamily="34" charset="0"/>
                            </a:rPr>
                            <a:t>…</a:t>
                          </a:r>
                        </a:p>
                      </a:txBody>
                      <a:tcPr/>
                    </a:tc>
                    <a:tc>
                      <a:txBody>
                        <a:bodyPr/>
                        <a:lstStyle/>
                        <a:p>
                          <a:pPr algn="ctr"/>
                          <a:r>
                            <a:rPr lang="en-GB">
                              <a:latin typeface="Calibri" panose="020F0502020204030204" pitchFamily="34" charset="0"/>
                              <a:cs typeface="Calibri" panose="020F0502020204030204" pitchFamily="34" charset="0"/>
                            </a:rPr>
                            <a:t>…</a:t>
                          </a:r>
                        </a:p>
                      </a:txBody>
                      <a:tcPr/>
                    </a:tc>
                    <a:tc>
                      <a:txBody>
                        <a:bodyPr/>
                        <a:lstStyle/>
                        <a:p>
                          <a:pPr algn="ctr"/>
                          <a:r>
                            <a:rPr lang="en-GB">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1153142785"/>
                      </a:ext>
                    </a:extLst>
                  </a:tr>
                </a:tbl>
              </a:graphicData>
            </a:graphic>
          </p:graphicFrame>
        </mc:Choice>
        <mc:Fallback xmlns="">
          <p:graphicFrame>
            <p:nvGraphicFramePr>
              <p:cNvPr id="2" name="Table 1">
                <a:extLst>
                  <a:ext uri="{FF2B5EF4-FFF2-40B4-BE49-F238E27FC236}">
                    <a16:creationId xmlns:a16="http://schemas.microsoft.com/office/drawing/2014/main" id="{48E5C347-C3E6-4521-98BD-A2B4D1051224}"/>
                  </a:ext>
                </a:extLst>
              </p:cNvPr>
              <p:cNvGraphicFramePr>
                <a:graphicFrameLocks noGrp="1"/>
              </p:cNvGraphicFramePr>
              <p:nvPr>
                <p:extLst>
                  <p:ext uri="{D42A27DB-BD31-4B8C-83A1-F6EECF244321}">
                    <p14:modId xmlns:p14="http://schemas.microsoft.com/office/powerpoint/2010/main" val="2760522765"/>
                  </p:ext>
                </p:extLst>
              </p:nvPr>
            </p:nvGraphicFramePr>
            <p:xfrm>
              <a:off x="778599" y="3090284"/>
              <a:ext cx="6502400" cy="239776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220717027"/>
                        </a:ext>
                      </a:extLst>
                    </a:gridCol>
                    <a:gridCol w="1625600">
                      <a:extLst>
                        <a:ext uri="{9D8B030D-6E8A-4147-A177-3AD203B41FA5}">
                          <a16:colId xmlns:a16="http://schemas.microsoft.com/office/drawing/2014/main" val="3398191880"/>
                        </a:ext>
                      </a:extLst>
                    </a:gridCol>
                    <a:gridCol w="1625600">
                      <a:extLst>
                        <a:ext uri="{9D8B030D-6E8A-4147-A177-3AD203B41FA5}">
                          <a16:colId xmlns:a16="http://schemas.microsoft.com/office/drawing/2014/main" val="3266133511"/>
                        </a:ext>
                      </a:extLst>
                    </a:gridCol>
                    <a:gridCol w="1625600">
                      <a:extLst>
                        <a:ext uri="{9D8B030D-6E8A-4147-A177-3AD203B41FA5}">
                          <a16:colId xmlns:a16="http://schemas.microsoft.com/office/drawing/2014/main" val="2504091566"/>
                        </a:ext>
                      </a:extLst>
                    </a:gridCol>
                  </a:tblGrid>
                  <a:tr h="914400">
                    <a:tc>
                      <a:txBody>
                        <a:bodyPr/>
                        <a:lstStyle/>
                        <a:p>
                          <a:endParaRPr lang="en-US"/>
                        </a:p>
                      </a:txBody>
                      <a:tcPr>
                        <a:blipFill>
                          <a:blip r:embed="rId6"/>
                          <a:stretch>
                            <a:fillRect l="-375" t="-3311" r="-301498" b="-170861"/>
                          </a:stretch>
                        </a:blipFill>
                      </a:tcPr>
                    </a:tc>
                    <a:tc>
                      <a:txBody>
                        <a:bodyPr/>
                        <a:lstStyle/>
                        <a:p>
                          <a:endParaRPr lang="en-US"/>
                        </a:p>
                      </a:txBody>
                      <a:tcPr>
                        <a:blipFill>
                          <a:blip r:embed="rId6"/>
                          <a:stretch>
                            <a:fillRect l="-100375" t="-3311" r="-201498" b="-170861"/>
                          </a:stretch>
                        </a:blipFill>
                      </a:tcPr>
                    </a:tc>
                    <a:tc>
                      <a:txBody>
                        <a:bodyPr/>
                        <a:lstStyle/>
                        <a:p>
                          <a:pPr algn="ctr"/>
                          <a:r>
                            <a:rPr lang="en-GB">
                              <a:latin typeface="Calibri" panose="020F0502020204030204" pitchFamily="34" charset="0"/>
                              <a:cs typeface="Calibri" panose="020F0502020204030204" pitchFamily="34" charset="0"/>
                            </a:rPr>
                            <a:t>Time (24hr)</a:t>
                          </a:r>
                        </a:p>
                        <a:p>
                          <a:pPr algn="ctr"/>
                          <a:r>
                            <a:rPr lang="en-GB">
                              <a:latin typeface="Calibri" panose="020F0502020204030204" pitchFamily="34" charset="0"/>
                              <a:cs typeface="Calibri" panose="020F0502020204030204" pitchFamily="34" charset="0"/>
                            </a:rPr>
                            <a:t> </a:t>
                          </a:r>
                        </a:p>
                      </a:txBody>
                      <a:tcPr/>
                    </a:tc>
                    <a:tc>
                      <a:txBody>
                        <a:bodyPr/>
                        <a:lstStyle/>
                        <a:p>
                          <a:pPr algn="ctr"/>
                          <a:r>
                            <a:rPr lang="en-GB">
                              <a:latin typeface="Calibri" panose="020F0502020204030204" pitchFamily="34" charset="0"/>
                              <a:cs typeface="Calibri" panose="020F0502020204030204" pitchFamily="34" charset="0"/>
                            </a:rPr>
                            <a:t>Consumption (kWh)</a:t>
                          </a:r>
                        </a:p>
                        <a:p>
                          <a:pPr algn="ctr"/>
                          <a:endParaRPr lang="en-GB">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63614127"/>
                      </a:ext>
                    </a:extLst>
                  </a:tr>
                  <a:tr h="370840">
                    <a:tc>
                      <a:txBody>
                        <a:bodyPr/>
                        <a:lstStyle/>
                        <a:p>
                          <a:pPr algn="ctr"/>
                          <a:r>
                            <a:rPr lang="en-GB">
                              <a:latin typeface="Calibri" panose="020F0502020204030204" pitchFamily="34" charset="0"/>
                              <a:cs typeface="Calibri" panose="020F0502020204030204" pitchFamily="34" charset="0"/>
                            </a:rPr>
                            <a:t>4.2</a:t>
                          </a:r>
                        </a:p>
                      </a:txBody>
                      <a:tcPr/>
                    </a:tc>
                    <a:tc>
                      <a:txBody>
                        <a:bodyPr/>
                        <a:lstStyle/>
                        <a:p>
                          <a:pPr algn="ctr"/>
                          <a:r>
                            <a:rPr lang="en-GB">
                              <a:latin typeface="Calibri" panose="020F0502020204030204" pitchFamily="34" charset="0"/>
                              <a:cs typeface="Calibri" panose="020F0502020204030204" pitchFamily="34" charset="0"/>
                            </a:rPr>
                            <a:t>17.1</a:t>
                          </a:r>
                        </a:p>
                      </a:txBody>
                      <a:tcPr/>
                    </a:tc>
                    <a:tc>
                      <a:txBody>
                        <a:bodyPr/>
                        <a:lstStyle/>
                        <a:p>
                          <a:pPr algn="ctr"/>
                          <a:r>
                            <a:rPr lang="en-GB">
                              <a:latin typeface="Calibri" panose="020F0502020204030204" pitchFamily="34" charset="0"/>
                              <a:cs typeface="Calibri" panose="020F0502020204030204" pitchFamily="34" charset="0"/>
                            </a:rPr>
                            <a:t>15:23</a:t>
                          </a:r>
                        </a:p>
                      </a:txBody>
                      <a:tcPr/>
                    </a:tc>
                    <a:tc>
                      <a:txBody>
                        <a:bodyPr/>
                        <a:lstStyle/>
                        <a:p>
                          <a:pPr algn="ctr"/>
                          <a:r>
                            <a:rPr lang="en-GB">
                              <a:latin typeface="Calibri" panose="020F0502020204030204" pitchFamily="34" charset="0"/>
                              <a:cs typeface="Calibri" panose="020F0502020204030204" pitchFamily="34" charset="0"/>
                            </a:rPr>
                            <a:t>7500</a:t>
                          </a:r>
                        </a:p>
                      </a:txBody>
                      <a:tcPr/>
                    </a:tc>
                    <a:extLst>
                      <a:ext uri="{0D108BD9-81ED-4DB2-BD59-A6C34878D82A}">
                        <a16:rowId xmlns:a16="http://schemas.microsoft.com/office/drawing/2014/main" val="1803116078"/>
                      </a:ext>
                    </a:extLst>
                  </a:tr>
                  <a:tr h="370840">
                    <a:tc>
                      <a:txBody>
                        <a:bodyPr/>
                        <a:lstStyle/>
                        <a:p>
                          <a:pPr algn="ctr"/>
                          <a:r>
                            <a:rPr lang="en-GB">
                              <a:latin typeface="Calibri" panose="020F0502020204030204" pitchFamily="34" charset="0"/>
                              <a:cs typeface="Calibri" panose="020F0502020204030204" pitchFamily="34" charset="0"/>
                            </a:rPr>
                            <a:t>33.4</a:t>
                          </a:r>
                        </a:p>
                      </a:txBody>
                      <a:tcPr/>
                    </a:tc>
                    <a:tc>
                      <a:txBody>
                        <a:bodyPr/>
                        <a:lstStyle/>
                        <a:p>
                          <a:pPr algn="ctr"/>
                          <a:r>
                            <a:rPr lang="en-GB">
                              <a:latin typeface="Calibri" panose="020F0502020204030204" pitchFamily="34" charset="0"/>
                              <a:cs typeface="Calibri" panose="020F0502020204030204" pitchFamily="34" charset="0"/>
                            </a:rPr>
                            <a:t>27.8</a:t>
                          </a:r>
                        </a:p>
                      </a:txBody>
                      <a:tcPr/>
                    </a:tc>
                    <a:tc>
                      <a:txBody>
                        <a:bodyPr/>
                        <a:lstStyle/>
                        <a:p>
                          <a:pPr algn="ctr"/>
                          <a:r>
                            <a:rPr lang="en-GB">
                              <a:latin typeface="Calibri" panose="020F0502020204030204" pitchFamily="34" charset="0"/>
                              <a:cs typeface="Calibri" panose="020F0502020204030204" pitchFamily="34" charset="0"/>
                            </a:rPr>
                            <a:t>18:01</a:t>
                          </a:r>
                        </a:p>
                      </a:txBody>
                      <a:tcPr/>
                    </a:tc>
                    <a:tc>
                      <a:txBody>
                        <a:bodyPr/>
                        <a:lstStyle/>
                        <a:p>
                          <a:pPr algn="ctr"/>
                          <a:r>
                            <a:rPr lang="en-GB">
                              <a:latin typeface="Calibri" panose="020F0502020204030204" pitchFamily="34" charset="0"/>
                              <a:cs typeface="Calibri" panose="020F0502020204030204" pitchFamily="34" charset="0"/>
                            </a:rPr>
                            <a:t>7000</a:t>
                          </a:r>
                        </a:p>
                      </a:txBody>
                      <a:tcPr/>
                    </a:tc>
                    <a:extLst>
                      <a:ext uri="{0D108BD9-81ED-4DB2-BD59-A6C34878D82A}">
                        <a16:rowId xmlns:a16="http://schemas.microsoft.com/office/drawing/2014/main" val="40413030"/>
                      </a:ext>
                    </a:extLst>
                  </a:tr>
                  <a:tr h="370840">
                    <a:tc>
                      <a:txBody>
                        <a:bodyPr/>
                        <a:lstStyle/>
                        <a:p>
                          <a:pPr algn="ctr"/>
                          <a:r>
                            <a:rPr lang="en-GB">
                              <a:latin typeface="Calibri" panose="020F0502020204030204" pitchFamily="34" charset="0"/>
                              <a:cs typeface="Calibri" panose="020F0502020204030204" pitchFamily="34" charset="0"/>
                            </a:rPr>
                            <a:t>10.8</a:t>
                          </a:r>
                        </a:p>
                      </a:txBody>
                      <a:tcPr/>
                    </a:tc>
                    <a:tc>
                      <a:txBody>
                        <a:bodyPr/>
                        <a:lstStyle/>
                        <a:p>
                          <a:pPr algn="ctr"/>
                          <a:r>
                            <a:rPr lang="en-GB">
                              <a:latin typeface="Calibri" panose="020F0502020204030204" pitchFamily="34" charset="0"/>
                              <a:cs typeface="Calibri" panose="020F0502020204030204" pitchFamily="34" charset="0"/>
                            </a:rPr>
                            <a:t>19.1</a:t>
                          </a:r>
                        </a:p>
                      </a:txBody>
                      <a:tcPr/>
                    </a:tc>
                    <a:tc>
                      <a:txBody>
                        <a:bodyPr/>
                        <a:lstStyle/>
                        <a:p>
                          <a:pPr algn="ctr"/>
                          <a:r>
                            <a:rPr lang="en-GB">
                              <a:latin typeface="Calibri" panose="020F0502020204030204" pitchFamily="34" charset="0"/>
                              <a:cs typeface="Calibri" panose="020F0502020204030204" pitchFamily="34" charset="0"/>
                            </a:rPr>
                            <a:t>20:36</a:t>
                          </a:r>
                        </a:p>
                      </a:txBody>
                      <a:tcPr/>
                    </a:tc>
                    <a:tc>
                      <a:txBody>
                        <a:bodyPr/>
                        <a:lstStyle/>
                        <a:p>
                          <a:pPr algn="ctr"/>
                          <a:r>
                            <a:rPr lang="en-GB">
                              <a:latin typeface="Calibri" panose="020F0502020204030204" pitchFamily="34" charset="0"/>
                              <a:cs typeface="Calibri" panose="020F0502020204030204" pitchFamily="34" charset="0"/>
                            </a:rPr>
                            <a:t>450</a:t>
                          </a:r>
                        </a:p>
                      </a:txBody>
                      <a:tcPr/>
                    </a:tc>
                    <a:extLst>
                      <a:ext uri="{0D108BD9-81ED-4DB2-BD59-A6C34878D82A}">
                        <a16:rowId xmlns:a16="http://schemas.microsoft.com/office/drawing/2014/main" val="4100091165"/>
                      </a:ext>
                    </a:extLst>
                  </a:tr>
                  <a:tr h="370840">
                    <a:tc>
                      <a:txBody>
                        <a:bodyPr/>
                        <a:lstStyle/>
                        <a:p>
                          <a:pPr algn="ctr"/>
                          <a:r>
                            <a:rPr lang="en-GB">
                              <a:latin typeface="Calibri" panose="020F0502020204030204" pitchFamily="34" charset="0"/>
                              <a:cs typeface="Calibri" panose="020F0502020204030204" pitchFamily="34" charset="0"/>
                            </a:rPr>
                            <a:t>…</a:t>
                          </a:r>
                        </a:p>
                      </a:txBody>
                      <a:tcPr/>
                    </a:tc>
                    <a:tc>
                      <a:txBody>
                        <a:bodyPr/>
                        <a:lstStyle/>
                        <a:p>
                          <a:pPr algn="ctr"/>
                          <a:r>
                            <a:rPr lang="en-GB">
                              <a:latin typeface="Calibri" panose="020F0502020204030204" pitchFamily="34" charset="0"/>
                              <a:cs typeface="Calibri" panose="020F0502020204030204" pitchFamily="34" charset="0"/>
                            </a:rPr>
                            <a:t>…</a:t>
                          </a:r>
                        </a:p>
                      </a:txBody>
                      <a:tcPr/>
                    </a:tc>
                    <a:tc>
                      <a:txBody>
                        <a:bodyPr/>
                        <a:lstStyle/>
                        <a:p>
                          <a:pPr algn="ctr"/>
                          <a:r>
                            <a:rPr lang="en-GB">
                              <a:latin typeface="Calibri" panose="020F0502020204030204" pitchFamily="34" charset="0"/>
                              <a:cs typeface="Calibri" panose="020F0502020204030204" pitchFamily="34" charset="0"/>
                            </a:rPr>
                            <a:t>…</a:t>
                          </a:r>
                        </a:p>
                      </a:txBody>
                      <a:tcPr/>
                    </a:tc>
                    <a:tc>
                      <a:txBody>
                        <a:bodyPr/>
                        <a:lstStyle/>
                        <a:p>
                          <a:pPr algn="ctr"/>
                          <a:r>
                            <a:rPr lang="en-GB">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1153142785"/>
                      </a:ext>
                    </a:extLst>
                  </a:tr>
                </a:tbl>
              </a:graphicData>
            </a:graphic>
          </p:graphicFrame>
        </mc:Fallback>
      </mc:AlternateContent>
      <p:sp>
        <p:nvSpPr>
          <p:cNvPr id="15" name="Title 1">
            <a:extLst>
              <a:ext uri="{FF2B5EF4-FFF2-40B4-BE49-F238E27FC236}">
                <a16:creationId xmlns:a16="http://schemas.microsoft.com/office/drawing/2014/main" id="{A45A7E6D-78A1-43E9-A7B2-1BC5AA4FE09B}"/>
              </a:ext>
            </a:extLst>
          </p:cNvPr>
          <p:cNvSpPr txBox="1"/>
          <p:nvPr/>
        </p:nvSpPr>
        <p:spPr>
          <a:xfrm>
            <a:off x="1443811" y="1312147"/>
            <a:ext cx="9317190" cy="1344344"/>
          </a:xfrm>
          <a:prstGeom prst="rect">
            <a:avLst/>
          </a:prstGeom>
          <a:ln w="12700">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rmAutofit/>
          </a:bodyPr>
          <a:lstStyle/>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a:solidFill>
                  <a:srgbClr val="FFFF00"/>
                </a:solidFill>
                <a:latin typeface="Calibri" panose="020F0502020204030204" pitchFamily="34" charset="0"/>
                <a:cs typeface="Calibri" panose="020F0502020204030204" pitchFamily="34" charset="0"/>
              </a:rPr>
              <a:t>Sometimes we don’t know the ground truth. In such cases, we have to collect information, and provide it for ourselves.</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a:solidFill>
                  <a:srgbClr val="FFFF00"/>
                </a:solidFill>
                <a:latin typeface="Calibri" panose="020F0502020204030204" pitchFamily="34" charset="0"/>
                <a:cs typeface="Calibri" panose="020F0502020204030204" pitchFamily="34" charset="0"/>
              </a:rPr>
              <a:t>This can be costly and time consuming.</a:t>
            </a:r>
            <a:endParaRPr sz="2000">
              <a:solidFill>
                <a:srgbClr val="FFFF00"/>
              </a:solidFill>
              <a:latin typeface="Calibri" panose="020F0502020204030204" pitchFamily="34" charset="0"/>
              <a:cs typeface="Calibri" panose="020F0502020204030204" pitchFamily="34" charset="0"/>
            </a:endParaRPr>
          </a:p>
          <a:p>
            <a:pPr>
              <a:defRPr sz="2000" b="1">
                <a:solidFill>
                  <a:srgbClr val="FFFFFF"/>
                </a:solidFill>
                <a:latin typeface="Arial"/>
                <a:ea typeface="Arial"/>
                <a:cs typeface="Arial"/>
                <a:sym typeface="Arial"/>
              </a:defRPr>
            </a:pPr>
            <a:endParaRPr sz="2000">
              <a:solidFill>
                <a:srgbClr val="FFFF00"/>
              </a:solidFill>
            </a:endParaRPr>
          </a:p>
        </p:txBody>
      </p:sp>
      <mc:AlternateContent xmlns:mc="http://schemas.openxmlformats.org/markup-compatibility/2006" xmlns:a14="http://schemas.microsoft.com/office/drawing/2010/main">
        <mc:Choice Requires="a14">
          <p:graphicFrame>
            <p:nvGraphicFramePr>
              <p:cNvPr id="16" name="Table 15">
                <a:extLst>
                  <a:ext uri="{FF2B5EF4-FFF2-40B4-BE49-F238E27FC236}">
                    <a16:creationId xmlns:a16="http://schemas.microsoft.com/office/drawing/2014/main" id="{A0D151B0-7EFF-4B48-9AB1-0AD062F6A0B8}"/>
                  </a:ext>
                </a:extLst>
              </p:cNvPr>
              <p:cNvGraphicFramePr>
                <a:graphicFrameLocks noGrp="1"/>
              </p:cNvGraphicFramePr>
              <p:nvPr>
                <p:extLst>
                  <p:ext uri="{D42A27DB-BD31-4B8C-83A1-F6EECF244321}">
                    <p14:modId xmlns:p14="http://schemas.microsoft.com/office/powerpoint/2010/main" val="758303430"/>
                  </p:ext>
                </p:extLst>
              </p:nvPr>
            </p:nvGraphicFramePr>
            <p:xfrm>
              <a:off x="7461795" y="3090284"/>
              <a:ext cx="1625600" cy="239776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504091566"/>
                        </a:ext>
                      </a:extLst>
                    </a:gridCol>
                  </a:tblGrid>
                  <a:tr h="370840">
                    <a:tc>
                      <a:txBody>
                        <a:bodyPr/>
                        <a:lstStyle/>
                        <a:p>
                          <a:pPr algn="ctr"/>
                          <a:r>
                            <a:rPr lang="en-GB">
                              <a:latin typeface="Calibri" panose="020F0502020204030204" pitchFamily="34" charset="0"/>
                              <a:cs typeface="Calibri" panose="020F0502020204030204" pitchFamily="34" charset="0"/>
                            </a:rPr>
                            <a:t>Class / Label</a:t>
                          </a:r>
                        </a:p>
                        <a:p>
                          <a:pPr algn="ct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𝒚</m:t>
                                </m:r>
                              </m:oMath>
                            </m:oMathPara>
                          </a14:m>
                          <a:endParaRPr lang="en-GB">
                            <a:latin typeface="Calibri" panose="020F0502020204030204" pitchFamily="34" charset="0"/>
                            <a:cs typeface="Calibri" panose="020F0502020204030204" pitchFamily="34" charset="0"/>
                          </a:endParaRPr>
                        </a:p>
                        <a:p>
                          <a:pPr algn="ctr"/>
                          <a:endParaRPr lang="en-GB">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63614127"/>
                      </a:ext>
                    </a:extLst>
                  </a:tr>
                  <a:tr h="370840">
                    <a:tc>
                      <a:txBody>
                        <a:bodyPr/>
                        <a:lstStyle/>
                        <a:p>
                          <a:pPr algn="ctr"/>
                          <a:r>
                            <a:rPr lang="en-GB">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1803116078"/>
                      </a:ext>
                    </a:extLst>
                  </a:tr>
                  <a:tr h="370840">
                    <a:tc>
                      <a:txBody>
                        <a:bodyPr/>
                        <a:lstStyle/>
                        <a:p>
                          <a:pPr algn="ctr"/>
                          <a:r>
                            <a:rPr lang="en-GB">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40413030"/>
                      </a:ext>
                    </a:extLst>
                  </a:tr>
                  <a:tr h="370840">
                    <a:tc>
                      <a:txBody>
                        <a:bodyPr/>
                        <a:lstStyle/>
                        <a:p>
                          <a:pPr algn="ctr"/>
                          <a:endParaRPr lang="en-GB">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100091165"/>
                      </a:ext>
                    </a:extLst>
                  </a:tr>
                  <a:tr h="370840">
                    <a:tc>
                      <a:txBody>
                        <a:bodyPr/>
                        <a:lstStyle/>
                        <a:p>
                          <a:pPr algn="ctr"/>
                          <a:r>
                            <a:rPr lang="en-GB">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1153142785"/>
                      </a:ext>
                    </a:extLst>
                  </a:tr>
                </a:tbl>
              </a:graphicData>
            </a:graphic>
          </p:graphicFrame>
        </mc:Choice>
        <mc:Fallback xmlns="">
          <p:graphicFrame>
            <p:nvGraphicFramePr>
              <p:cNvPr id="16" name="Table 15">
                <a:extLst>
                  <a:ext uri="{FF2B5EF4-FFF2-40B4-BE49-F238E27FC236}">
                    <a16:creationId xmlns:a16="http://schemas.microsoft.com/office/drawing/2014/main" id="{A0D151B0-7EFF-4B48-9AB1-0AD062F6A0B8}"/>
                  </a:ext>
                </a:extLst>
              </p:cNvPr>
              <p:cNvGraphicFramePr>
                <a:graphicFrameLocks noGrp="1"/>
              </p:cNvGraphicFramePr>
              <p:nvPr>
                <p:extLst>
                  <p:ext uri="{D42A27DB-BD31-4B8C-83A1-F6EECF244321}">
                    <p14:modId xmlns:p14="http://schemas.microsoft.com/office/powerpoint/2010/main" val="758303430"/>
                  </p:ext>
                </p:extLst>
              </p:nvPr>
            </p:nvGraphicFramePr>
            <p:xfrm>
              <a:off x="7461795" y="3090284"/>
              <a:ext cx="1625600" cy="239776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504091566"/>
                        </a:ext>
                      </a:extLst>
                    </a:gridCol>
                  </a:tblGrid>
                  <a:tr h="914400">
                    <a:tc>
                      <a:txBody>
                        <a:bodyPr/>
                        <a:lstStyle/>
                        <a:p>
                          <a:endParaRPr lang="en-US"/>
                        </a:p>
                      </a:txBody>
                      <a:tcPr>
                        <a:blipFill>
                          <a:blip r:embed="rId7"/>
                          <a:stretch>
                            <a:fillRect l="-375" t="-3311" r="-1498" b="-170861"/>
                          </a:stretch>
                        </a:blipFill>
                      </a:tcPr>
                    </a:tc>
                    <a:extLst>
                      <a:ext uri="{0D108BD9-81ED-4DB2-BD59-A6C34878D82A}">
                        <a16:rowId xmlns:a16="http://schemas.microsoft.com/office/drawing/2014/main" val="1963614127"/>
                      </a:ext>
                    </a:extLst>
                  </a:tr>
                  <a:tr h="370840">
                    <a:tc>
                      <a:txBody>
                        <a:bodyPr/>
                        <a:lstStyle/>
                        <a:p>
                          <a:pPr algn="ctr"/>
                          <a:r>
                            <a:rPr lang="en-GB">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1803116078"/>
                      </a:ext>
                    </a:extLst>
                  </a:tr>
                  <a:tr h="370840">
                    <a:tc>
                      <a:txBody>
                        <a:bodyPr/>
                        <a:lstStyle/>
                        <a:p>
                          <a:pPr algn="ctr"/>
                          <a:r>
                            <a:rPr lang="en-GB">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40413030"/>
                      </a:ext>
                    </a:extLst>
                  </a:tr>
                  <a:tr h="370840">
                    <a:tc>
                      <a:txBody>
                        <a:bodyPr/>
                        <a:lstStyle/>
                        <a:p>
                          <a:pPr algn="ctr"/>
                          <a:endParaRPr lang="en-GB">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100091165"/>
                      </a:ext>
                    </a:extLst>
                  </a:tr>
                  <a:tr h="370840">
                    <a:tc>
                      <a:txBody>
                        <a:bodyPr/>
                        <a:lstStyle/>
                        <a:p>
                          <a:pPr algn="ctr"/>
                          <a:r>
                            <a:rPr lang="en-GB">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1153142785"/>
                      </a:ext>
                    </a:extLst>
                  </a:tr>
                </a:tbl>
              </a:graphicData>
            </a:graphic>
          </p:graphicFrame>
        </mc:Fallback>
      </mc:AlternateContent>
      <p:grpSp>
        <p:nvGrpSpPr>
          <p:cNvPr id="7" name="Group 6">
            <a:extLst>
              <a:ext uri="{FF2B5EF4-FFF2-40B4-BE49-F238E27FC236}">
                <a16:creationId xmlns:a16="http://schemas.microsoft.com/office/drawing/2014/main" id="{3AE75CB5-BCAA-FA4A-82E1-1472E9496013}"/>
              </a:ext>
            </a:extLst>
          </p:cNvPr>
          <p:cNvGrpSpPr/>
          <p:nvPr/>
        </p:nvGrpSpPr>
        <p:grpSpPr>
          <a:xfrm>
            <a:off x="1570571" y="2479023"/>
            <a:ext cx="5168103" cy="531011"/>
            <a:chOff x="2235183" y="2099728"/>
            <a:chExt cx="5168103" cy="531011"/>
          </a:xfrm>
        </p:grpSpPr>
        <p:sp>
          <p:nvSpPr>
            <p:cNvPr id="17" name="Title 1">
              <a:extLst>
                <a:ext uri="{FF2B5EF4-FFF2-40B4-BE49-F238E27FC236}">
                  <a16:creationId xmlns:a16="http://schemas.microsoft.com/office/drawing/2014/main" id="{82F7F0B8-DFAE-46BD-BA20-652902D39C37}"/>
                </a:ext>
              </a:extLst>
            </p:cNvPr>
            <p:cNvSpPr txBox="1"/>
            <p:nvPr/>
          </p:nvSpPr>
          <p:spPr>
            <a:xfrm>
              <a:off x="2235183" y="2099728"/>
              <a:ext cx="5168103" cy="382892"/>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normAutofit lnSpcReduction="10000"/>
            </a:bodyPr>
            <a:lstStyle>
              <a:lvl1pPr>
                <a:defRPr sz="2000" b="1">
                  <a:solidFill>
                    <a:srgbClr val="FFFFFF"/>
                  </a:solidFill>
                  <a:latin typeface="Arial"/>
                  <a:ea typeface="Arial"/>
                  <a:cs typeface="Arial"/>
                  <a:sym typeface="Arial"/>
                </a:defRPr>
              </a:lvl1pPr>
            </a:lstStyle>
            <a:p>
              <a:pPr algn="ctr"/>
              <a:r>
                <a:rPr lang="en-GB">
                  <a:solidFill>
                    <a:srgbClr val="FFFF00"/>
                  </a:solidFill>
                  <a:latin typeface="Calibri" panose="020F0502020204030204" pitchFamily="34" charset="0"/>
                  <a:cs typeface="Calibri" panose="020F0502020204030204" pitchFamily="34" charset="0"/>
                </a:rPr>
                <a:t>Variables / Attributes / Features</a:t>
              </a:r>
              <a:endParaRPr>
                <a:solidFill>
                  <a:srgbClr val="FFFF00"/>
                </a:solidFill>
                <a:latin typeface="Calibri" panose="020F0502020204030204" pitchFamily="34" charset="0"/>
                <a:cs typeface="Calibri" panose="020F0502020204030204" pitchFamily="34" charset="0"/>
              </a:endParaRPr>
            </a:p>
          </p:txBody>
        </p:sp>
        <p:sp>
          <p:nvSpPr>
            <p:cNvPr id="6" name="Left Brace 5">
              <a:extLst>
                <a:ext uri="{FF2B5EF4-FFF2-40B4-BE49-F238E27FC236}">
                  <a16:creationId xmlns:a16="http://schemas.microsoft.com/office/drawing/2014/main" id="{5BB1D034-4748-4262-A33A-43F71353D888}"/>
                </a:ext>
              </a:extLst>
            </p:cNvPr>
            <p:cNvSpPr/>
            <p:nvPr/>
          </p:nvSpPr>
          <p:spPr>
            <a:xfrm rot="5400000">
              <a:off x="4617629" y="48677"/>
              <a:ext cx="199616" cy="4964508"/>
            </a:xfrm>
            <a:prstGeom prst="leftBrace">
              <a:avLst>
                <a:gd name="adj1" fmla="val 8333"/>
                <a:gd name="adj2" fmla="val 50222"/>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a:solidFill>
                  <a:schemeClr val="bg1"/>
                </a:solidFill>
                <a:latin typeface="Calibri" panose="020F0502020204030204" pitchFamily="34" charset="0"/>
                <a:cs typeface="Calibri" panose="020F0502020204030204" pitchFamily="34" charset="0"/>
              </a:endParaRPr>
            </a:p>
          </p:txBody>
        </p:sp>
      </p:grpSp>
      <p:grpSp>
        <p:nvGrpSpPr>
          <p:cNvPr id="8" name="Group 7">
            <a:extLst>
              <a:ext uri="{FF2B5EF4-FFF2-40B4-BE49-F238E27FC236}">
                <a16:creationId xmlns:a16="http://schemas.microsoft.com/office/drawing/2014/main" id="{C9666BDA-5D58-5E41-A525-4F7FFFE692C2}"/>
              </a:ext>
            </a:extLst>
          </p:cNvPr>
          <p:cNvGrpSpPr/>
          <p:nvPr/>
        </p:nvGrpSpPr>
        <p:grpSpPr>
          <a:xfrm>
            <a:off x="7398213" y="2457408"/>
            <a:ext cx="1705512" cy="538556"/>
            <a:chOff x="8062825" y="2078113"/>
            <a:chExt cx="1705512" cy="538556"/>
          </a:xfrm>
        </p:grpSpPr>
        <p:sp>
          <p:nvSpPr>
            <p:cNvPr id="27" name="Left Brace 26">
              <a:extLst>
                <a:ext uri="{FF2B5EF4-FFF2-40B4-BE49-F238E27FC236}">
                  <a16:creationId xmlns:a16="http://schemas.microsoft.com/office/drawing/2014/main" id="{81E24ABA-2995-4EBB-A466-631CD011557C}"/>
                </a:ext>
              </a:extLst>
            </p:cNvPr>
            <p:cNvSpPr/>
            <p:nvPr/>
          </p:nvSpPr>
          <p:spPr>
            <a:xfrm rot="5400000">
              <a:off x="8855730" y="1704062"/>
              <a:ext cx="199615" cy="1625599"/>
            </a:xfrm>
            <a:prstGeom prst="leftBrace">
              <a:avLst>
                <a:gd name="adj1" fmla="val 8333"/>
                <a:gd name="adj2" fmla="val 50222"/>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a:solidFill>
                  <a:schemeClr val="bg1"/>
                </a:solidFill>
                <a:latin typeface="Calibri" panose="020F0502020204030204" pitchFamily="34" charset="0"/>
                <a:cs typeface="Calibri" panose="020F0502020204030204" pitchFamily="34" charset="0"/>
              </a:endParaRPr>
            </a:p>
          </p:txBody>
        </p:sp>
        <p:sp>
          <p:nvSpPr>
            <p:cNvPr id="28" name="Title 1">
              <a:extLst>
                <a:ext uri="{FF2B5EF4-FFF2-40B4-BE49-F238E27FC236}">
                  <a16:creationId xmlns:a16="http://schemas.microsoft.com/office/drawing/2014/main" id="{7D32A498-C365-4928-AAF6-588F5D001570}"/>
                </a:ext>
              </a:extLst>
            </p:cNvPr>
            <p:cNvSpPr txBox="1"/>
            <p:nvPr/>
          </p:nvSpPr>
          <p:spPr>
            <a:xfrm>
              <a:off x="8062825" y="2078113"/>
              <a:ext cx="1614008" cy="382892"/>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normAutofit lnSpcReduction="10000"/>
            </a:bodyPr>
            <a:lstStyle>
              <a:lvl1pPr>
                <a:defRPr sz="2000" b="1">
                  <a:solidFill>
                    <a:srgbClr val="FFFFFF"/>
                  </a:solidFill>
                  <a:latin typeface="Arial"/>
                  <a:ea typeface="Arial"/>
                  <a:cs typeface="Arial"/>
                  <a:sym typeface="Arial"/>
                </a:defRPr>
              </a:lvl1pPr>
            </a:lstStyle>
            <a:p>
              <a:pPr algn="ctr"/>
              <a:r>
                <a:rPr lang="en-GB">
                  <a:solidFill>
                    <a:srgbClr val="FFFF00"/>
                  </a:solidFill>
                  <a:latin typeface="Calibri" panose="020F0502020204030204" pitchFamily="34" charset="0"/>
                  <a:cs typeface="Calibri" panose="020F0502020204030204" pitchFamily="34" charset="0"/>
                </a:rPr>
                <a:t>Ground Truth</a:t>
              </a:r>
              <a:endParaRPr>
                <a:solidFill>
                  <a:srgbClr val="FFFF00"/>
                </a:solidFill>
                <a:latin typeface="Calibri" panose="020F0502020204030204" pitchFamily="34" charset="0"/>
                <a:cs typeface="Calibri" panose="020F0502020204030204" pitchFamily="34" charset="0"/>
              </a:endParaRPr>
            </a:p>
          </p:txBody>
        </p:sp>
      </p:grpSp>
      <p:sp>
        <p:nvSpPr>
          <p:cNvPr id="10" name="Rectangle 9">
            <a:extLst>
              <a:ext uri="{FF2B5EF4-FFF2-40B4-BE49-F238E27FC236}">
                <a16:creationId xmlns:a16="http://schemas.microsoft.com/office/drawing/2014/main" id="{AD82B61F-6AF5-4B28-B919-22F27650FF9C}"/>
              </a:ext>
            </a:extLst>
          </p:cNvPr>
          <p:cNvSpPr/>
          <p:nvPr/>
        </p:nvSpPr>
        <p:spPr>
          <a:xfrm>
            <a:off x="1443811" y="5800340"/>
            <a:ext cx="7926657" cy="707886"/>
          </a:xfrm>
          <a:prstGeom prst="rect">
            <a:avLst/>
          </a:prstGeom>
          <a:effectLst/>
        </p:spPr>
        <p:txBody>
          <a:bodyPr wrap="none">
            <a:spAutoFit/>
          </a:bodyPr>
          <a:lstStyle/>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a:solidFill>
                  <a:srgbClr val="FFFF00"/>
                </a:solidFill>
                <a:latin typeface="Calibri" panose="020F0502020204030204" pitchFamily="34" charset="0"/>
                <a:cs typeface="Calibri" panose="020F0502020204030204" pitchFamily="34" charset="0"/>
              </a:rPr>
              <a:t>If the ground truth is unknown, this is called an “unlabelled” dataset. </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a:solidFill>
                  <a:srgbClr val="FFFF00"/>
                </a:solidFill>
                <a:latin typeface="Calibri" panose="020F0502020204030204" pitchFamily="34" charset="0"/>
                <a:cs typeface="Calibri" panose="020F0502020204030204" pitchFamily="34" charset="0"/>
              </a:rPr>
              <a:t>Datasets may also be “partially-labelled”.</a:t>
            </a:r>
          </a:p>
        </p:txBody>
      </p:sp>
      <p:sp>
        <p:nvSpPr>
          <p:cNvPr id="3" name="TextBox 2">
            <a:extLst>
              <a:ext uri="{FF2B5EF4-FFF2-40B4-BE49-F238E27FC236}">
                <a16:creationId xmlns:a16="http://schemas.microsoft.com/office/drawing/2014/main" id="{8AC53E87-3BA2-4C19-8898-2325256BA8EE}"/>
              </a:ext>
            </a:extLst>
          </p:cNvPr>
          <p:cNvSpPr txBox="1"/>
          <p:nvPr/>
        </p:nvSpPr>
        <p:spPr>
          <a:xfrm>
            <a:off x="8144891" y="4753956"/>
            <a:ext cx="292068" cy="646331"/>
          </a:xfrm>
          <a:prstGeom prst="rect">
            <a:avLst/>
          </a:prstGeom>
          <a:noFill/>
        </p:spPr>
        <p:txBody>
          <a:bodyPr wrap="none" rtlCol="0">
            <a:spAutoFit/>
          </a:bodyPr>
          <a:lstStyle/>
          <a:p>
            <a:r>
              <a:rPr lang="en-GB">
                <a:latin typeface="Calibri" panose="020F0502020204030204" pitchFamily="34" charset="0"/>
                <a:cs typeface="Calibri" panose="020F0502020204030204" pitchFamily="34" charset="0"/>
              </a:rPr>
              <a:t>?</a:t>
            </a:r>
          </a:p>
          <a:p>
            <a:endParaRPr lang="en-GB"/>
          </a:p>
        </p:txBody>
      </p:sp>
      <p:sp>
        <p:nvSpPr>
          <p:cNvPr id="24" name="TextBox 23">
            <a:extLst>
              <a:ext uri="{FF2B5EF4-FFF2-40B4-BE49-F238E27FC236}">
                <a16:creationId xmlns:a16="http://schemas.microsoft.com/office/drawing/2014/main" id="{84FC5076-3E44-4886-8D76-FDB913EA5CCE}"/>
              </a:ext>
            </a:extLst>
          </p:cNvPr>
          <p:cNvSpPr txBox="1"/>
          <p:nvPr/>
        </p:nvSpPr>
        <p:spPr>
          <a:xfrm>
            <a:off x="7630437" y="4716997"/>
            <a:ext cx="1301959" cy="646331"/>
          </a:xfrm>
          <a:prstGeom prst="rect">
            <a:avLst/>
          </a:prstGeom>
          <a:noFill/>
        </p:spPr>
        <p:txBody>
          <a:bodyPr wrap="none" rtlCol="0">
            <a:spAutoFit/>
          </a:bodyPr>
          <a:lstStyle/>
          <a:p>
            <a:r>
              <a:rPr lang="en-GB">
                <a:latin typeface="Calibri" panose="020F0502020204030204" pitchFamily="34" charset="0"/>
                <a:cs typeface="Calibri" panose="020F0502020204030204" pitchFamily="34" charset="0"/>
              </a:rPr>
              <a:t>Deactivated</a:t>
            </a:r>
          </a:p>
          <a:p>
            <a:endParaRPr lang="en-GB"/>
          </a:p>
        </p:txBody>
      </p:sp>
      <p:grpSp>
        <p:nvGrpSpPr>
          <p:cNvPr id="5" name="Group 4">
            <a:extLst>
              <a:ext uri="{FF2B5EF4-FFF2-40B4-BE49-F238E27FC236}">
                <a16:creationId xmlns:a16="http://schemas.microsoft.com/office/drawing/2014/main" id="{84975481-0679-AC43-9702-688EEBA9731B}"/>
              </a:ext>
            </a:extLst>
          </p:cNvPr>
          <p:cNvGrpSpPr/>
          <p:nvPr/>
        </p:nvGrpSpPr>
        <p:grpSpPr>
          <a:xfrm>
            <a:off x="8792478" y="3984017"/>
            <a:ext cx="1597134" cy="769939"/>
            <a:chOff x="10263986" y="3673747"/>
            <a:chExt cx="1597134" cy="769939"/>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C6B72FF-1974-B847-911F-72E2350CF88E}"/>
                    </a:ext>
                  </a:extLst>
                </p:cNvPr>
                <p:cNvSpPr/>
                <p:nvPr/>
              </p:nvSpPr>
              <p:spPr>
                <a:xfrm>
                  <a:off x="10267040" y="3673747"/>
                  <a:ext cx="1594080"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GB" sz="20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dPr>
                          <m:e>
                            <m:sSub>
                              <m:sSubPr>
                                <m:ctrlPr>
                                  <a:rPr lang="en-GB" sz="2000" i="1">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2000" i="1">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2000" i="1">
                                    <a:solidFill>
                                      <a:schemeClr val="bg1"/>
                                    </a:solidFill>
                                    <a:effectLst>
                                      <a:outerShdw blurRad="50800" dist="38100" dir="2700000" algn="tl" rotWithShape="0">
                                        <a:prstClr val="black">
                                          <a:alpha val="40000"/>
                                        </a:prstClr>
                                      </a:outerShdw>
                                    </a:effectLst>
                                    <a:latin typeface="Cambria Math" panose="02040503050406030204" pitchFamily="18" charset="0"/>
                                  </a:rPr>
                                  <m:t>1</m:t>
                                </m:r>
                              </m:sub>
                            </m:sSub>
                            <m:r>
                              <a:rPr lang="en-GB" sz="2000" i="1">
                                <a:solidFill>
                                  <a:schemeClr val="bg1"/>
                                </a:solidFill>
                                <a:effectLst>
                                  <a:outerShdw blurRad="50800" dist="38100" dir="2700000" algn="tl" rotWithShape="0">
                                    <a:prstClr val="black">
                                      <a:alpha val="40000"/>
                                    </a:prstClr>
                                  </a:outerShdw>
                                </a:effectLst>
                                <a:latin typeface="Cambria Math" panose="02040503050406030204" pitchFamily="18" charset="0"/>
                              </a:rPr>
                              <m:t>,</m:t>
                            </m:r>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e>
                        </m:d>
                      </m:oMath>
                    </m:oMathPara>
                  </a14:m>
                  <a:endParaRPr lang="en-US" sz="2000" dirty="0"/>
                </a:p>
              </p:txBody>
            </p:sp>
          </mc:Choice>
          <mc:Fallback xmlns="">
            <p:sp>
              <p:nvSpPr>
                <p:cNvPr id="4" name="Rectangle 3">
                  <a:extLst>
                    <a:ext uri="{FF2B5EF4-FFF2-40B4-BE49-F238E27FC236}">
                      <a16:creationId xmlns:a16="http://schemas.microsoft.com/office/drawing/2014/main" id="{5C6B72FF-1974-B847-911F-72E2350CF88E}"/>
                    </a:ext>
                  </a:extLst>
                </p:cNvPr>
                <p:cNvSpPr>
                  <a:spLocks noRot="1" noChangeAspect="1" noMove="1" noResize="1" noEditPoints="1" noAdjustHandles="1" noChangeArrowheads="1" noChangeShapeType="1" noTextEdit="1"/>
                </p:cNvSpPr>
                <p:nvPr/>
              </p:nvSpPr>
              <p:spPr>
                <a:xfrm>
                  <a:off x="10267040" y="3673747"/>
                  <a:ext cx="1594080" cy="400110"/>
                </a:xfrm>
                <a:prstGeom prst="rect">
                  <a:avLst/>
                </a:prstGeom>
                <a:blipFill>
                  <a:blip r:embed="rId14"/>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7D956C6-98A7-824A-A79E-3E657C5F191B}"/>
                    </a:ext>
                  </a:extLst>
                </p:cNvPr>
                <p:cNvSpPr/>
                <p:nvPr/>
              </p:nvSpPr>
              <p:spPr>
                <a:xfrm>
                  <a:off x="10263986" y="4043576"/>
                  <a:ext cx="1594080"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GB" sz="20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dPr>
                          <m:e>
                            <m:sSub>
                              <m:sSubPr>
                                <m:ctrlPr>
                                  <a:rPr lang="en-GB" sz="2000" i="1">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2000" i="1">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2</m:t>
                                </m:r>
                              </m:sub>
                            </m:sSub>
                            <m:r>
                              <a:rPr lang="en-GB" sz="2000" i="1">
                                <a:solidFill>
                                  <a:schemeClr val="bg1"/>
                                </a:solidFill>
                                <a:effectLst>
                                  <a:outerShdw blurRad="50800" dist="38100" dir="2700000" algn="tl" rotWithShape="0">
                                    <a:prstClr val="black">
                                      <a:alpha val="40000"/>
                                    </a:prstClr>
                                  </a:outerShdw>
                                </a:effectLst>
                                <a:latin typeface="Cambria Math" panose="02040503050406030204" pitchFamily="18" charset="0"/>
                              </a:rPr>
                              <m:t>,</m:t>
                            </m:r>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e>
                        </m:d>
                      </m:oMath>
                    </m:oMathPara>
                  </a14:m>
                  <a:endParaRPr lang="en-US" sz="2000" dirty="0"/>
                </a:p>
              </p:txBody>
            </p:sp>
          </mc:Choice>
          <mc:Fallback xmlns="">
            <p:sp>
              <p:nvSpPr>
                <p:cNvPr id="29" name="Rectangle 28">
                  <a:extLst>
                    <a:ext uri="{FF2B5EF4-FFF2-40B4-BE49-F238E27FC236}">
                      <a16:creationId xmlns:a16="http://schemas.microsoft.com/office/drawing/2014/main" id="{F7D956C6-98A7-824A-A79E-3E657C5F191B}"/>
                    </a:ext>
                  </a:extLst>
                </p:cNvPr>
                <p:cNvSpPr>
                  <a:spLocks noRot="1" noChangeAspect="1" noMove="1" noResize="1" noEditPoints="1" noAdjustHandles="1" noChangeArrowheads="1" noChangeShapeType="1" noTextEdit="1"/>
                </p:cNvSpPr>
                <p:nvPr/>
              </p:nvSpPr>
              <p:spPr>
                <a:xfrm>
                  <a:off x="10263986" y="4043576"/>
                  <a:ext cx="1594080" cy="400110"/>
                </a:xfrm>
                <a:prstGeom prst="rect">
                  <a:avLst/>
                </a:prstGeom>
                <a:blipFill>
                  <a:blip r:embed="rId15"/>
                  <a:stretch>
                    <a:fillRect b="-937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D2F501BE-2859-2149-BAA9-50FD85DD044D}"/>
                  </a:ext>
                </a:extLst>
              </p:cNvPr>
              <p:cNvSpPr/>
              <p:nvPr/>
            </p:nvSpPr>
            <p:spPr>
              <a:xfrm>
                <a:off x="8792478" y="4753956"/>
                <a:ext cx="1594080"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GB" sz="20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dPr>
                        <m:e>
                          <m:sSub>
                            <m:sSubPr>
                              <m:ctrlPr>
                                <a:rPr lang="en-GB" sz="2000" i="1">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2000" i="1">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3</m:t>
                              </m:r>
                            </m:sub>
                          </m:sSub>
                          <m:r>
                            <a:rPr lang="en-GB" sz="2000" i="1">
                              <a:solidFill>
                                <a:schemeClr val="bg1"/>
                              </a:solidFill>
                              <a:effectLst>
                                <a:outerShdw blurRad="50800" dist="38100" dir="2700000" algn="tl" rotWithShape="0">
                                  <a:prstClr val="black">
                                    <a:alpha val="40000"/>
                                  </a:prstClr>
                                </a:outerShdw>
                              </a:effectLst>
                              <a:latin typeface="Cambria Math" panose="02040503050406030204" pitchFamily="18" charset="0"/>
                            </a:rPr>
                            <m:t>,</m:t>
                          </m:r>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e>
                      </m:d>
                    </m:oMath>
                  </m:oMathPara>
                </a14:m>
                <a:endParaRPr lang="en-US" sz="2000"/>
              </a:p>
            </p:txBody>
          </p:sp>
        </mc:Choice>
        <mc:Fallback xmlns="">
          <p:sp>
            <p:nvSpPr>
              <p:cNvPr id="30" name="Rectangle 29">
                <a:extLst>
                  <a:ext uri="{FF2B5EF4-FFF2-40B4-BE49-F238E27FC236}">
                    <a16:creationId xmlns:a16="http://schemas.microsoft.com/office/drawing/2014/main" id="{D2F501BE-2859-2149-BAA9-50FD85DD044D}"/>
                  </a:ext>
                </a:extLst>
              </p:cNvPr>
              <p:cNvSpPr>
                <a:spLocks noRot="1" noChangeAspect="1" noMove="1" noResize="1" noEditPoints="1" noAdjustHandles="1" noChangeArrowheads="1" noChangeShapeType="1" noTextEdit="1"/>
              </p:cNvSpPr>
              <p:nvPr/>
            </p:nvSpPr>
            <p:spPr>
              <a:xfrm>
                <a:off x="8792478" y="4753956"/>
                <a:ext cx="1594080" cy="400110"/>
              </a:xfrm>
              <a:prstGeom prst="rect">
                <a:avLst/>
              </a:prstGeom>
              <a:blipFill>
                <a:blip r:embed="rId16"/>
                <a:stretch>
                  <a:fillRect b="-923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890694D0-1DC8-8C40-A2FC-81EDBDC2BDFB}"/>
                  </a:ext>
                </a:extLst>
              </p:cNvPr>
              <p:cNvSpPr/>
              <p:nvPr/>
            </p:nvSpPr>
            <p:spPr>
              <a:xfrm>
                <a:off x="9914748" y="4762056"/>
                <a:ext cx="2277252"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GB" sz="20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dPr>
                        <m:e>
                          <m:sSub>
                            <m:sSubPr>
                              <m:ctrlPr>
                                <a:rPr lang="en-GB" sz="2000" i="1">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2000" i="1">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3</m:t>
                              </m:r>
                            </m:sub>
                          </m:sSub>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r>
                            <a:rPr lang="en-GB" sz="20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𝐷</m:t>
                          </m:r>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𝑒𝑎𝑐𝑡𝑖𝑣𝑎𝑡𝑒𝑑</m:t>
                          </m:r>
                        </m:e>
                      </m:d>
                    </m:oMath>
                  </m:oMathPara>
                </a14:m>
                <a:endParaRPr lang="en-US" sz="2000" dirty="0"/>
              </a:p>
            </p:txBody>
          </p:sp>
        </mc:Choice>
        <mc:Fallback xmlns="">
          <p:sp>
            <p:nvSpPr>
              <p:cNvPr id="31" name="Rectangle 30">
                <a:extLst>
                  <a:ext uri="{FF2B5EF4-FFF2-40B4-BE49-F238E27FC236}">
                    <a16:creationId xmlns:a16="http://schemas.microsoft.com/office/drawing/2014/main" id="{890694D0-1DC8-8C40-A2FC-81EDBDC2BDFB}"/>
                  </a:ext>
                </a:extLst>
              </p:cNvPr>
              <p:cNvSpPr>
                <a:spLocks noRot="1" noChangeAspect="1" noMove="1" noResize="1" noEditPoints="1" noAdjustHandles="1" noChangeArrowheads="1" noChangeShapeType="1" noTextEdit="1"/>
              </p:cNvSpPr>
              <p:nvPr/>
            </p:nvSpPr>
            <p:spPr>
              <a:xfrm>
                <a:off x="9914748" y="4762056"/>
                <a:ext cx="2277252" cy="400110"/>
              </a:xfrm>
              <a:prstGeom prst="rect">
                <a:avLst/>
              </a:prstGeom>
              <a:blipFill>
                <a:blip r:embed="rId17"/>
                <a:stretch>
                  <a:fillRect b="-9091"/>
                </a:stretch>
              </a:blipFill>
            </p:spPr>
            <p:txBody>
              <a:bodyPr/>
              <a:lstStyle/>
              <a:p>
                <a:r>
                  <a:rPr lang="en-GB">
                    <a:noFill/>
                  </a:rPr>
                  <a:t> </a:t>
                </a:r>
              </a:p>
            </p:txBody>
          </p:sp>
        </mc:Fallback>
      </mc:AlternateContent>
      <p:sp>
        <p:nvSpPr>
          <p:cNvPr id="32" name="Rectangle 31">
            <a:extLst>
              <a:ext uri="{FF2B5EF4-FFF2-40B4-BE49-F238E27FC236}">
                <a16:creationId xmlns:a16="http://schemas.microsoft.com/office/drawing/2014/main" id="{7D0F2461-58B6-D04E-8E91-4C2162A0BF35}"/>
              </a:ext>
            </a:extLst>
          </p:cNvPr>
          <p:cNvSpPr/>
          <p:nvPr/>
        </p:nvSpPr>
        <p:spPr>
          <a:xfrm>
            <a:off x="2130606" y="5439553"/>
            <a:ext cx="3763466" cy="338554"/>
          </a:xfrm>
          <a:prstGeom prst="rect">
            <a:avLst/>
          </a:prstGeom>
        </p:spPr>
        <p:txBody>
          <a:bodyPr wrap="none">
            <a:spAutoFit/>
          </a:bodyPr>
          <a:lstStyle/>
          <a:p>
            <a:pPr>
              <a:buSzPct val="100000"/>
              <a:defRPr sz="2000" b="1">
                <a:solidFill>
                  <a:srgbClr val="FFFFFF"/>
                </a:solidFill>
                <a:latin typeface="Arial"/>
                <a:ea typeface="Arial"/>
                <a:cs typeface="Arial"/>
                <a:sym typeface="Arial"/>
              </a:defRPr>
            </a:pPr>
            <a:r>
              <a:rPr lang="en-GB" sz="1600">
                <a:solidFill>
                  <a:schemeClr val="bg1"/>
                </a:solidFill>
                <a:latin typeface="Calibri" panose="020F0502020204030204" pitchFamily="34" charset="0"/>
                <a:cs typeface="Calibri" panose="020F0502020204030204" pitchFamily="34" charset="0"/>
              </a:rPr>
              <a:t>Table 2. Status of a heating control system</a:t>
            </a:r>
          </a:p>
        </p:txBody>
      </p:sp>
      <p:grpSp>
        <p:nvGrpSpPr>
          <p:cNvPr id="9" name="Group 8">
            <a:extLst>
              <a:ext uri="{FF2B5EF4-FFF2-40B4-BE49-F238E27FC236}">
                <a16:creationId xmlns:a16="http://schemas.microsoft.com/office/drawing/2014/main" id="{420BF45E-6C90-6948-A29A-895423911A36}"/>
              </a:ext>
            </a:extLst>
          </p:cNvPr>
          <p:cNvGrpSpPr/>
          <p:nvPr/>
        </p:nvGrpSpPr>
        <p:grpSpPr>
          <a:xfrm>
            <a:off x="209941" y="3892181"/>
            <a:ext cx="592590" cy="1266245"/>
            <a:chOff x="874553" y="3512886"/>
            <a:chExt cx="592590" cy="1266245"/>
          </a:xfrm>
        </p:grpSpPr>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1B1288DF-8DE6-DC4B-B3FD-242969B6D2CB}"/>
                    </a:ext>
                  </a:extLst>
                </p:cNvPr>
                <p:cNvSpPr/>
                <p:nvPr/>
              </p:nvSpPr>
              <p:spPr>
                <a:xfrm>
                  <a:off x="874553" y="3512886"/>
                  <a:ext cx="56560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400" i="1">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2400" i="1">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2400" i="1">
                                <a:solidFill>
                                  <a:schemeClr val="bg1"/>
                                </a:solidFill>
                                <a:effectLst>
                                  <a:outerShdw blurRad="50800" dist="38100" dir="2700000" algn="tl" rotWithShape="0">
                                    <a:prstClr val="black">
                                      <a:alpha val="40000"/>
                                    </a:prstClr>
                                  </a:outerShdw>
                                </a:effectLst>
                                <a:latin typeface="Cambria Math" panose="02040503050406030204" pitchFamily="18" charset="0"/>
                              </a:rPr>
                              <m:t>1</m:t>
                            </m:r>
                          </m:sub>
                        </m:sSub>
                      </m:oMath>
                    </m:oMathPara>
                  </a14:m>
                  <a:endParaRPr lang="en-US" sz="2400"/>
                </a:p>
              </p:txBody>
            </p:sp>
          </mc:Choice>
          <mc:Fallback xmlns="">
            <p:sp>
              <p:nvSpPr>
                <p:cNvPr id="33" name="Rectangle 32">
                  <a:extLst>
                    <a:ext uri="{FF2B5EF4-FFF2-40B4-BE49-F238E27FC236}">
                      <a16:creationId xmlns:a16="http://schemas.microsoft.com/office/drawing/2014/main" id="{1B1288DF-8DE6-DC4B-B3FD-242969B6D2CB}"/>
                    </a:ext>
                  </a:extLst>
                </p:cNvPr>
                <p:cNvSpPr>
                  <a:spLocks noRot="1" noChangeAspect="1" noMove="1" noResize="1" noEditPoints="1" noAdjustHandles="1" noChangeArrowheads="1" noChangeShapeType="1" noTextEdit="1"/>
                </p:cNvSpPr>
                <p:nvPr/>
              </p:nvSpPr>
              <p:spPr>
                <a:xfrm>
                  <a:off x="874553" y="3512886"/>
                  <a:ext cx="565604" cy="461665"/>
                </a:xfrm>
                <a:prstGeom prst="rect">
                  <a:avLst/>
                </a:prstGeom>
                <a:blipFill>
                  <a:blip r:embed="rId18"/>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D9D49EBA-9FD2-EF45-8537-ECC6ED9E3347}"/>
                    </a:ext>
                  </a:extLst>
                </p:cNvPr>
                <p:cNvSpPr/>
                <p:nvPr/>
              </p:nvSpPr>
              <p:spPr>
                <a:xfrm>
                  <a:off x="894422" y="3928988"/>
                  <a:ext cx="5727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4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2400" i="1">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2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2</m:t>
                            </m:r>
                          </m:sub>
                        </m:sSub>
                      </m:oMath>
                    </m:oMathPara>
                  </a14:m>
                  <a:endParaRPr lang="en-US" sz="2400"/>
                </a:p>
              </p:txBody>
            </p:sp>
          </mc:Choice>
          <mc:Fallback xmlns="">
            <p:sp>
              <p:nvSpPr>
                <p:cNvPr id="34" name="Rectangle 33">
                  <a:extLst>
                    <a:ext uri="{FF2B5EF4-FFF2-40B4-BE49-F238E27FC236}">
                      <a16:creationId xmlns:a16="http://schemas.microsoft.com/office/drawing/2014/main" id="{D9D49EBA-9FD2-EF45-8537-ECC6ED9E3347}"/>
                    </a:ext>
                  </a:extLst>
                </p:cNvPr>
                <p:cNvSpPr>
                  <a:spLocks noRot="1" noChangeAspect="1" noMove="1" noResize="1" noEditPoints="1" noAdjustHandles="1" noChangeArrowheads="1" noChangeShapeType="1" noTextEdit="1"/>
                </p:cNvSpPr>
                <p:nvPr/>
              </p:nvSpPr>
              <p:spPr>
                <a:xfrm>
                  <a:off x="894422" y="3928988"/>
                  <a:ext cx="572721" cy="461665"/>
                </a:xfrm>
                <a:prstGeom prst="rect">
                  <a:avLst/>
                </a:prstGeom>
                <a:blipFill>
                  <a:blip r:embed="rId19"/>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6CC71B46-0753-DF41-81E8-22CCED8CCD77}"/>
                    </a:ext>
                  </a:extLst>
                </p:cNvPr>
                <p:cNvSpPr/>
                <p:nvPr/>
              </p:nvSpPr>
              <p:spPr>
                <a:xfrm>
                  <a:off x="888514" y="4317466"/>
                  <a:ext cx="5727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4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2400" i="1">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2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3</m:t>
                            </m:r>
                          </m:sub>
                        </m:sSub>
                      </m:oMath>
                    </m:oMathPara>
                  </a14:m>
                  <a:endParaRPr lang="en-US" sz="2400"/>
                </a:p>
              </p:txBody>
            </p:sp>
          </mc:Choice>
          <mc:Fallback xmlns="">
            <p:sp>
              <p:nvSpPr>
                <p:cNvPr id="35" name="Rectangle 34">
                  <a:extLst>
                    <a:ext uri="{FF2B5EF4-FFF2-40B4-BE49-F238E27FC236}">
                      <a16:creationId xmlns:a16="http://schemas.microsoft.com/office/drawing/2014/main" id="{6CC71B46-0753-DF41-81E8-22CCED8CCD77}"/>
                    </a:ext>
                  </a:extLst>
                </p:cNvPr>
                <p:cNvSpPr>
                  <a:spLocks noRot="1" noChangeAspect="1" noMove="1" noResize="1" noEditPoints="1" noAdjustHandles="1" noChangeArrowheads="1" noChangeShapeType="1" noTextEdit="1"/>
                </p:cNvSpPr>
                <p:nvPr/>
              </p:nvSpPr>
              <p:spPr>
                <a:xfrm>
                  <a:off x="888514" y="4317466"/>
                  <a:ext cx="572721" cy="461665"/>
                </a:xfrm>
                <a:prstGeom prst="rect">
                  <a:avLst/>
                </a:prstGeom>
                <a:blipFill>
                  <a:blip r:embed="rId20"/>
                  <a:stretch>
                    <a:fillRect b="-10811"/>
                  </a:stretch>
                </a:blipFill>
              </p:spPr>
              <p:txBody>
                <a:bodyPr/>
                <a:lstStyle/>
                <a:p>
                  <a:r>
                    <a:rPr lang="en-US">
                      <a:noFill/>
                    </a:rPr>
                    <a:t> </a:t>
                  </a:r>
                </a:p>
              </p:txBody>
            </p:sp>
          </mc:Fallback>
        </mc:AlternateContent>
      </p:grpSp>
      <p:pic>
        <p:nvPicPr>
          <p:cNvPr id="26" name="Picture 25">
            <a:extLst>
              <a:ext uri="{FF2B5EF4-FFF2-40B4-BE49-F238E27FC236}">
                <a16:creationId xmlns:a16="http://schemas.microsoft.com/office/drawing/2014/main" id="{EA3EAD92-329A-4FF1-AF53-F3A32D1FB743}"/>
              </a:ext>
            </a:extLst>
          </p:cNvPr>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Tree>
    <p:custDataLst>
      <p:tags r:id="rId1"/>
    </p:custDataLst>
    <p:extLst>
      <p:ext uri="{BB962C8B-B14F-4D97-AF65-F5344CB8AC3E}">
        <p14:creationId xmlns:p14="http://schemas.microsoft.com/office/powerpoint/2010/main" val="2347645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3"/>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xit" presetSubtype="0" fill="hold" grpId="1" nodeType="withEffect">
                                  <p:stCondLst>
                                    <p:cond delay="0"/>
                                  </p:stCondLst>
                                  <p:childTnLst>
                                    <p:set>
                                      <p:cBhvr>
                                        <p:cTn id="52" dur="1" fill="hold">
                                          <p:stCondLst>
                                            <p:cond delay="0"/>
                                          </p:stCondLst>
                                        </p:cTn>
                                        <p:tgtEl>
                                          <p:spTgt spid="30"/>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4" grpId="0"/>
      <p:bldP spid="30" grpId="0"/>
      <p:bldP spid="30" grpId="1"/>
      <p:bldP spid="31" grpId="0"/>
      <p:bldP spid="3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C85C4B0-F37F-4E9F-AFE9-FD5D2A6C86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0" name="CustomShape 2"/>
          <p:cNvSpPr/>
          <p:nvPr/>
        </p:nvSpPr>
        <p:spPr>
          <a:xfrm>
            <a:off x="3047760" y="182880"/>
            <a:ext cx="5752800"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chemeClr val="bg1"/>
                </a:solidFill>
                <a:latin typeface="Calibri"/>
              </a:rPr>
              <a:t>Feature Values</a:t>
            </a:r>
            <a:endParaRPr lang="en-GB" sz="3600" b="0" strike="noStrike" spc="-1" dirty="0">
              <a:solidFill>
                <a:schemeClr val="bg1"/>
              </a:solidFill>
              <a:latin typeface="Arial"/>
            </a:endParaRPr>
          </a:p>
        </p:txBody>
      </p:sp>
      <p:graphicFrame>
        <p:nvGraphicFramePr>
          <p:cNvPr id="2" name="Table 1">
            <a:extLst>
              <a:ext uri="{FF2B5EF4-FFF2-40B4-BE49-F238E27FC236}">
                <a16:creationId xmlns:a16="http://schemas.microsoft.com/office/drawing/2014/main" id="{48E5C347-C3E6-4521-98BD-A2B4D1051224}"/>
              </a:ext>
            </a:extLst>
          </p:cNvPr>
          <p:cNvGraphicFramePr>
            <a:graphicFrameLocks noGrp="1"/>
          </p:cNvGraphicFramePr>
          <p:nvPr>
            <p:extLst>
              <p:ext uri="{D42A27DB-BD31-4B8C-83A1-F6EECF244321}">
                <p14:modId xmlns:p14="http://schemas.microsoft.com/office/powerpoint/2010/main" val="1719453737"/>
              </p:ext>
            </p:extLst>
          </p:nvPr>
        </p:nvGraphicFramePr>
        <p:xfrm>
          <a:off x="1522579" y="3088094"/>
          <a:ext cx="6502400" cy="21234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220717027"/>
                    </a:ext>
                  </a:extLst>
                </a:gridCol>
                <a:gridCol w="1625600">
                  <a:extLst>
                    <a:ext uri="{9D8B030D-6E8A-4147-A177-3AD203B41FA5}">
                      <a16:colId xmlns:a16="http://schemas.microsoft.com/office/drawing/2014/main" val="3398191880"/>
                    </a:ext>
                  </a:extLst>
                </a:gridCol>
                <a:gridCol w="1625600">
                  <a:extLst>
                    <a:ext uri="{9D8B030D-6E8A-4147-A177-3AD203B41FA5}">
                      <a16:colId xmlns:a16="http://schemas.microsoft.com/office/drawing/2014/main" val="3266133511"/>
                    </a:ext>
                  </a:extLst>
                </a:gridCol>
                <a:gridCol w="1625600">
                  <a:extLst>
                    <a:ext uri="{9D8B030D-6E8A-4147-A177-3AD203B41FA5}">
                      <a16:colId xmlns:a16="http://schemas.microsoft.com/office/drawing/2014/main" val="2504091566"/>
                    </a:ext>
                  </a:extLst>
                </a:gridCol>
              </a:tblGrid>
              <a:tr h="370840">
                <a:tc>
                  <a:txBody>
                    <a:bodyPr/>
                    <a:lstStyle/>
                    <a:p>
                      <a:pPr algn="ctr"/>
                      <a:r>
                        <a:rPr lang="en-GB">
                          <a:latin typeface="Calibri" panose="020F0502020204030204" pitchFamily="34" charset="0"/>
                          <a:cs typeface="Calibri" panose="020F0502020204030204" pitchFamily="34" charset="0"/>
                        </a:rPr>
                        <a:t> Mass (Kg)</a:t>
                      </a:r>
                    </a:p>
                    <a:p>
                      <a:pPr algn="ctr"/>
                      <a:endParaRPr lang="en-GB">
                        <a:latin typeface="Calibri" panose="020F0502020204030204" pitchFamily="34" charset="0"/>
                        <a:cs typeface="Calibri" panose="020F0502020204030204" pitchFamily="34" charset="0"/>
                      </a:endParaRPr>
                    </a:p>
                  </a:txBody>
                  <a:tcPr/>
                </a:tc>
                <a:tc>
                  <a:txBody>
                    <a:bodyPr/>
                    <a:lstStyle/>
                    <a:p>
                      <a:pPr algn="ctr"/>
                      <a:r>
                        <a:rPr lang="en-GB">
                          <a:latin typeface="Calibri" panose="020F0502020204030204" pitchFamily="34" charset="0"/>
                          <a:cs typeface="Calibri" panose="020F0502020204030204" pitchFamily="34" charset="0"/>
                        </a:rPr>
                        <a:t> Height (cm)</a:t>
                      </a:r>
                    </a:p>
                  </a:txBody>
                  <a:tcPr/>
                </a:tc>
                <a:tc>
                  <a:txBody>
                    <a:bodyPr/>
                    <a:lstStyle/>
                    <a:p>
                      <a:pPr algn="ctr"/>
                      <a:r>
                        <a:rPr lang="en-GB">
                          <a:latin typeface="Calibri" panose="020F0502020204030204" pitchFamily="34" charset="0"/>
                          <a:cs typeface="Calibri" panose="020F0502020204030204" pitchFamily="34" charset="0"/>
                        </a:rPr>
                        <a:t>Legs</a:t>
                      </a:r>
                    </a:p>
                    <a:p>
                      <a:pPr algn="ctr"/>
                      <a:r>
                        <a:rPr lang="en-GB">
                          <a:latin typeface="Calibri" panose="020F0502020204030204" pitchFamily="34" charset="0"/>
                          <a:cs typeface="Calibri" panose="020F0502020204030204" pitchFamily="34" charset="0"/>
                        </a:rPr>
                        <a:t> </a:t>
                      </a:r>
                    </a:p>
                  </a:txBody>
                  <a:tcPr/>
                </a:tc>
                <a:tc>
                  <a:txBody>
                    <a:bodyPr/>
                    <a:lstStyle/>
                    <a:p>
                      <a:pPr algn="ctr"/>
                      <a:r>
                        <a:rPr lang="en-GB">
                          <a:latin typeface="Calibri" panose="020F0502020204030204" pitchFamily="34" charset="0"/>
                          <a:cs typeface="Calibri" panose="020F0502020204030204" pitchFamily="34" charset="0"/>
                        </a:rPr>
                        <a:t>Colour</a:t>
                      </a:r>
                    </a:p>
                    <a:p>
                      <a:pPr algn="ctr"/>
                      <a:endParaRPr lang="en-GB">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63614127"/>
                  </a:ext>
                </a:extLst>
              </a:tr>
              <a:tr h="370840">
                <a:tc>
                  <a:txBody>
                    <a:bodyPr/>
                    <a:lstStyle/>
                    <a:p>
                      <a:pPr algn="ctr"/>
                      <a:r>
                        <a:rPr lang="en-GB">
                          <a:latin typeface="Calibri" panose="020F0502020204030204" pitchFamily="34" charset="0"/>
                          <a:cs typeface="Calibri" panose="020F0502020204030204" pitchFamily="34" charset="0"/>
                        </a:rPr>
                        <a:t>4.2</a:t>
                      </a:r>
                    </a:p>
                  </a:txBody>
                  <a:tcPr/>
                </a:tc>
                <a:tc>
                  <a:txBody>
                    <a:bodyPr/>
                    <a:lstStyle/>
                    <a:p>
                      <a:pPr algn="ctr"/>
                      <a:r>
                        <a:rPr lang="en-GB">
                          <a:latin typeface="Calibri" panose="020F0502020204030204" pitchFamily="34" charset="0"/>
                          <a:cs typeface="Calibri" panose="020F0502020204030204" pitchFamily="34" charset="0"/>
                        </a:rPr>
                        <a:t>25.4</a:t>
                      </a:r>
                    </a:p>
                  </a:txBody>
                  <a:tcPr/>
                </a:tc>
                <a:tc>
                  <a:txBody>
                    <a:bodyPr/>
                    <a:lstStyle/>
                    <a:p>
                      <a:pPr algn="ctr"/>
                      <a:r>
                        <a:rPr lang="en-GB">
                          <a:latin typeface="Calibri" panose="020F0502020204030204" pitchFamily="34" charset="0"/>
                          <a:cs typeface="Calibri" panose="020F0502020204030204" pitchFamily="34" charset="0"/>
                        </a:rPr>
                        <a:t>4</a:t>
                      </a:r>
                    </a:p>
                  </a:txBody>
                  <a:tcPr/>
                </a:tc>
                <a:tc>
                  <a:txBody>
                    <a:bodyPr/>
                    <a:lstStyle/>
                    <a:p>
                      <a:pPr algn="ctr"/>
                      <a:r>
                        <a:rPr lang="en-GB">
                          <a:latin typeface="Calibri" panose="020F0502020204030204" pitchFamily="34" charset="0"/>
                          <a:cs typeface="Calibri" panose="020F0502020204030204" pitchFamily="34" charset="0"/>
                        </a:rPr>
                        <a:t>Black</a:t>
                      </a:r>
                    </a:p>
                  </a:txBody>
                  <a:tcPr/>
                </a:tc>
                <a:extLst>
                  <a:ext uri="{0D108BD9-81ED-4DB2-BD59-A6C34878D82A}">
                    <a16:rowId xmlns:a16="http://schemas.microsoft.com/office/drawing/2014/main" val="1803116078"/>
                  </a:ext>
                </a:extLst>
              </a:tr>
              <a:tr h="370840">
                <a:tc>
                  <a:txBody>
                    <a:bodyPr/>
                    <a:lstStyle/>
                    <a:p>
                      <a:pPr algn="ctr"/>
                      <a:r>
                        <a:rPr lang="en-GB">
                          <a:latin typeface="Calibri" panose="020F0502020204030204" pitchFamily="34" charset="0"/>
                          <a:cs typeface="Calibri" panose="020F0502020204030204" pitchFamily="34" charset="0"/>
                        </a:rPr>
                        <a:t>18</a:t>
                      </a:r>
                    </a:p>
                  </a:txBody>
                  <a:tcPr/>
                </a:tc>
                <a:tc>
                  <a:txBody>
                    <a:bodyPr/>
                    <a:lstStyle/>
                    <a:p>
                      <a:pPr algn="ctr"/>
                      <a:r>
                        <a:rPr lang="en-GB">
                          <a:latin typeface="Calibri" panose="020F0502020204030204" pitchFamily="34" charset="0"/>
                          <a:cs typeface="Calibri" panose="020F0502020204030204" pitchFamily="34" charset="0"/>
                        </a:rPr>
                        <a:t>43.5</a:t>
                      </a:r>
                    </a:p>
                  </a:txBody>
                  <a:tcPr/>
                </a:tc>
                <a:tc>
                  <a:txBody>
                    <a:bodyPr/>
                    <a:lstStyle/>
                    <a:p>
                      <a:pPr algn="ctr"/>
                      <a:r>
                        <a:rPr lang="en-GB">
                          <a:latin typeface="Calibri" panose="020F0502020204030204" pitchFamily="34" charset="0"/>
                          <a:cs typeface="Calibri" panose="020F0502020204030204" pitchFamily="34" charset="0"/>
                        </a:rPr>
                        <a:t>4</a:t>
                      </a:r>
                    </a:p>
                  </a:txBody>
                  <a:tcPr/>
                </a:tc>
                <a:tc>
                  <a:txBody>
                    <a:bodyPr/>
                    <a:lstStyle/>
                    <a:p>
                      <a:pPr algn="ctr"/>
                      <a:r>
                        <a:rPr lang="en-GB">
                          <a:latin typeface="Calibri" panose="020F0502020204030204" pitchFamily="34" charset="0"/>
                          <a:cs typeface="Calibri" panose="020F0502020204030204" pitchFamily="34" charset="0"/>
                        </a:rPr>
                        <a:t>Brown</a:t>
                      </a:r>
                    </a:p>
                  </a:txBody>
                  <a:tcPr/>
                </a:tc>
                <a:extLst>
                  <a:ext uri="{0D108BD9-81ED-4DB2-BD59-A6C34878D82A}">
                    <a16:rowId xmlns:a16="http://schemas.microsoft.com/office/drawing/2014/main" val="40413030"/>
                  </a:ext>
                </a:extLst>
              </a:tr>
              <a:tr h="370840">
                <a:tc>
                  <a:txBody>
                    <a:bodyPr/>
                    <a:lstStyle/>
                    <a:p>
                      <a:pPr algn="ctr"/>
                      <a:r>
                        <a:rPr lang="en-GB">
                          <a:latin typeface="Calibri" panose="020F0502020204030204" pitchFamily="34" charset="0"/>
                          <a:cs typeface="Calibri" panose="020F0502020204030204" pitchFamily="34" charset="0"/>
                        </a:rPr>
                        <a:t>0.1</a:t>
                      </a:r>
                    </a:p>
                  </a:txBody>
                  <a:tcPr/>
                </a:tc>
                <a:tc>
                  <a:txBody>
                    <a:bodyPr/>
                    <a:lstStyle/>
                    <a:p>
                      <a:pPr algn="ctr"/>
                      <a:r>
                        <a:rPr lang="en-GB">
                          <a:latin typeface="Calibri" panose="020F0502020204030204" pitchFamily="34" charset="0"/>
                          <a:cs typeface="Calibri" panose="020F0502020204030204" pitchFamily="34" charset="0"/>
                        </a:rPr>
                        <a:t>5.1</a:t>
                      </a:r>
                    </a:p>
                  </a:txBody>
                  <a:tcPr/>
                </a:tc>
                <a:tc>
                  <a:txBody>
                    <a:bodyPr/>
                    <a:lstStyle/>
                    <a:p>
                      <a:pPr algn="ctr"/>
                      <a:r>
                        <a:rPr lang="en-GB">
                          <a:latin typeface="Calibri" panose="020F0502020204030204" pitchFamily="34" charset="0"/>
                          <a:cs typeface="Calibri" panose="020F0502020204030204" pitchFamily="34" charset="0"/>
                        </a:rPr>
                        <a:t>4</a:t>
                      </a:r>
                    </a:p>
                  </a:txBody>
                  <a:tcPr/>
                </a:tc>
                <a:tc>
                  <a:txBody>
                    <a:bodyPr/>
                    <a:lstStyle/>
                    <a:p>
                      <a:pPr algn="ctr"/>
                      <a:r>
                        <a:rPr lang="en-GB">
                          <a:latin typeface="Calibri" panose="020F0502020204030204" pitchFamily="34" charset="0"/>
                          <a:cs typeface="Calibri" panose="020F0502020204030204" pitchFamily="34" charset="0"/>
                        </a:rPr>
                        <a:t>Grey/Black</a:t>
                      </a:r>
                    </a:p>
                  </a:txBody>
                  <a:tcPr/>
                </a:tc>
                <a:extLst>
                  <a:ext uri="{0D108BD9-81ED-4DB2-BD59-A6C34878D82A}">
                    <a16:rowId xmlns:a16="http://schemas.microsoft.com/office/drawing/2014/main" val="4100091165"/>
                  </a:ext>
                </a:extLst>
              </a:tr>
              <a:tr h="370840">
                <a:tc>
                  <a:txBody>
                    <a:bodyPr/>
                    <a:lstStyle/>
                    <a:p>
                      <a:pPr algn="ctr"/>
                      <a:r>
                        <a:rPr lang="en-GB">
                          <a:latin typeface="Calibri" panose="020F0502020204030204" pitchFamily="34" charset="0"/>
                          <a:cs typeface="Calibri" panose="020F0502020204030204" pitchFamily="34" charset="0"/>
                        </a:rPr>
                        <a:t>…</a:t>
                      </a:r>
                    </a:p>
                  </a:txBody>
                  <a:tcPr/>
                </a:tc>
                <a:tc>
                  <a:txBody>
                    <a:bodyPr/>
                    <a:lstStyle/>
                    <a:p>
                      <a:pPr algn="ctr"/>
                      <a:r>
                        <a:rPr lang="en-GB">
                          <a:latin typeface="Calibri" panose="020F0502020204030204" pitchFamily="34" charset="0"/>
                          <a:cs typeface="Calibri" panose="020F0502020204030204" pitchFamily="34" charset="0"/>
                        </a:rPr>
                        <a:t>…</a:t>
                      </a:r>
                    </a:p>
                  </a:txBody>
                  <a:tcPr/>
                </a:tc>
                <a:tc>
                  <a:txBody>
                    <a:bodyPr/>
                    <a:lstStyle/>
                    <a:p>
                      <a:pPr algn="ctr"/>
                      <a:r>
                        <a:rPr lang="en-GB">
                          <a:latin typeface="Calibri" panose="020F0502020204030204" pitchFamily="34" charset="0"/>
                          <a:cs typeface="Calibri" panose="020F0502020204030204" pitchFamily="34" charset="0"/>
                        </a:rPr>
                        <a:t>…</a:t>
                      </a:r>
                    </a:p>
                  </a:txBody>
                  <a:tcPr/>
                </a:tc>
                <a:tc>
                  <a:txBody>
                    <a:bodyPr/>
                    <a:lstStyle/>
                    <a:p>
                      <a:pPr algn="ctr"/>
                      <a:r>
                        <a:rPr lang="en-GB">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1153142785"/>
                  </a:ext>
                </a:extLst>
              </a:tr>
            </a:tbl>
          </a:graphicData>
        </a:graphic>
      </p:graphicFrame>
      <p:sp>
        <p:nvSpPr>
          <p:cNvPr id="15" name="Title 1">
            <a:extLst>
              <a:ext uri="{FF2B5EF4-FFF2-40B4-BE49-F238E27FC236}">
                <a16:creationId xmlns:a16="http://schemas.microsoft.com/office/drawing/2014/main" id="{A45A7E6D-78A1-43E9-A7B2-1BC5AA4FE09B}"/>
              </a:ext>
            </a:extLst>
          </p:cNvPr>
          <p:cNvSpPr txBox="1"/>
          <p:nvPr/>
        </p:nvSpPr>
        <p:spPr>
          <a:xfrm>
            <a:off x="1502588" y="1449220"/>
            <a:ext cx="9317190" cy="1344344"/>
          </a:xfrm>
          <a:prstGeom prst="rect">
            <a:avLst/>
          </a:prstGeom>
          <a:ln w="12700">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rmAutofit/>
          </a:bodyPr>
          <a:lstStyle/>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a:solidFill>
                  <a:srgbClr val="FFFF00"/>
                </a:solidFill>
                <a:latin typeface="Calibri" panose="020F0502020204030204" pitchFamily="34" charset="0"/>
                <a:cs typeface="Calibri" panose="020F0502020204030204" pitchFamily="34" charset="0"/>
              </a:rPr>
              <a:t>Features can be categorical or numerical.</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a:solidFill>
                  <a:srgbClr val="FFFF00"/>
                </a:solidFill>
                <a:latin typeface="Calibri" panose="020F0502020204030204" pitchFamily="34" charset="0"/>
                <a:cs typeface="Calibri" panose="020F0502020204030204" pitchFamily="34" charset="0"/>
              </a:rPr>
              <a:t>Usually we “discretise” categorical features as this makes them easier for many algorithms to work with.  This is either done automatically using tools, or manually.</a:t>
            </a:r>
            <a:endParaRPr sz="2000">
              <a:solidFill>
                <a:srgbClr val="FFFF00"/>
              </a:solidFill>
              <a:latin typeface="Calibri" panose="020F0502020204030204" pitchFamily="34" charset="0"/>
              <a:cs typeface="Calibri" panose="020F0502020204030204" pitchFamily="34" charset="0"/>
            </a:endParaRPr>
          </a:p>
          <a:p>
            <a:pPr>
              <a:defRPr sz="2000" b="1">
                <a:solidFill>
                  <a:srgbClr val="FFFFFF"/>
                </a:solidFill>
                <a:latin typeface="Arial"/>
                <a:ea typeface="Arial"/>
                <a:cs typeface="Arial"/>
                <a:sym typeface="Arial"/>
              </a:defRPr>
            </a:pPr>
            <a:endParaRPr sz="2000">
              <a:solidFill>
                <a:srgbClr val="FFFF00"/>
              </a:solidFill>
            </a:endParaRPr>
          </a:p>
        </p:txBody>
      </p:sp>
      <mc:AlternateContent xmlns:mc="http://schemas.openxmlformats.org/markup-compatibility/2006" xmlns:a14="http://schemas.microsoft.com/office/drawing/2010/main">
        <mc:Choice Requires="a14">
          <p:graphicFrame>
            <p:nvGraphicFramePr>
              <p:cNvPr id="16" name="Table 15">
                <a:extLst>
                  <a:ext uri="{FF2B5EF4-FFF2-40B4-BE49-F238E27FC236}">
                    <a16:creationId xmlns:a16="http://schemas.microsoft.com/office/drawing/2014/main" id="{A0D151B0-7EFF-4B48-9AB1-0AD062F6A0B8}"/>
                  </a:ext>
                </a:extLst>
              </p:cNvPr>
              <p:cNvGraphicFramePr>
                <a:graphicFrameLocks noGrp="1"/>
              </p:cNvGraphicFramePr>
              <p:nvPr>
                <p:extLst>
                  <p:ext uri="{D42A27DB-BD31-4B8C-83A1-F6EECF244321}">
                    <p14:modId xmlns:p14="http://schemas.microsoft.com/office/powerpoint/2010/main" val="1201378373"/>
                  </p:ext>
                </p:extLst>
              </p:nvPr>
            </p:nvGraphicFramePr>
            <p:xfrm>
              <a:off x="8860686" y="3088094"/>
              <a:ext cx="1625600" cy="21234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504091566"/>
                        </a:ext>
                      </a:extLst>
                    </a:gridCol>
                  </a:tblGrid>
                  <a:tr h="370840">
                    <a:tc>
                      <a:txBody>
                        <a:bodyPr/>
                        <a:lstStyle/>
                        <a:p>
                          <a:pPr algn="ctr"/>
                          <a:r>
                            <a:rPr lang="en-GB">
                              <a:latin typeface="Calibri" panose="020F0502020204030204" pitchFamily="34" charset="0"/>
                              <a:cs typeface="Calibri" panose="020F0502020204030204" pitchFamily="34" charset="0"/>
                            </a:rPr>
                            <a:t>Class / Label</a:t>
                          </a:r>
                        </a:p>
                        <a:p>
                          <a:pPr algn="ct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𝒚</m:t>
                                </m:r>
                              </m:oMath>
                            </m:oMathPara>
                          </a14:m>
                          <a:endParaRPr lang="en-GB" b="1">
                            <a:latin typeface="Calibri" panose="020F0502020204030204" pitchFamily="34" charset="0"/>
                          </a:endParaRPr>
                        </a:p>
                      </a:txBody>
                      <a:tcPr/>
                    </a:tc>
                    <a:extLst>
                      <a:ext uri="{0D108BD9-81ED-4DB2-BD59-A6C34878D82A}">
                        <a16:rowId xmlns:a16="http://schemas.microsoft.com/office/drawing/2014/main" val="1963614127"/>
                      </a:ext>
                    </a:extLst>
                  </a:tr>
                  <a:tr h="370840">
                    <a:tc>
                      <a:txBody>
                        <a:bodyPr/>
                        <a:lstStyle/>
                        <a:p>
                          <a:pPr algn="ctr"/>
                          <a:r>
                            <a:rPr lang="en-GB">
                              <a:latin typeface="Calibri" panose="020F0502020204030204" pitchFamily="34" charset="0"/>
                              <a:cs typeface="Calibri" panose="020F0502020204030204" pitchFamily="34" charset="0"/>
                            </a:rPr>
                            <a:t>Cat</a:t>
                          </a:r>
                        </a:p>
                      </a:txBody>
                      <a:tcPr/>
                    </a:tc>
                    <a:extLst>
                      <a:ext uri="{0D108BD9-81ED-4DB2-BD59-A6C34878D82A}">
                        <a16:rowId xmlns:a16="http://schemas.microsoft.com/office/drawing/2014/main" val="1803116078"/>
                      </a:ext>
                    </a:extLst>
                  </a:tr>
                  <a:tr h="370840">
                    <a:tc>
                      <a:txBody>
                        <a:bodyPr/>
                        <a:lstStyle/>
                        <a:p>
                          <a:pPr algn="ctr"/>
                          <a:r>
                            <a:rPr lang="en-GB">
                              <a:latin typeface="Calibri" panose="020F0502020204030204" pitchFamily="34" charset="0"/>
                              <a:cs typeface="Calibri" panose="020F0502020204030204" pitchFamily="34" charset="0"/>
                            </a:rPr>
                            <a:t>Dog</a:t>
                          </a:r>
                        </a:p>
                      </a:txBody>
                      <a:tcPr/>
                    </a:tc>
                    <a:extLst>
                      <a:ext uri="{0D108BD9-81ED-4DB2-BD59-A6C34878D82A}">
                        <a16:rowId xmlns:a16="http://schemas.microsoft.com/office/drawing/2014/main" val="40413030"/>
                      </a:ext>
                    </a:extLst>
                  </a:tr>
                  <a:tr h="370840">
                    <a:tc>
                      <a:txBody>
                        <a:bodyPr/>
                        <a:lstStyle/>
                        <a:p>
                          <a:pPr algn="ctr"/>
                          <a:r>
                            <a:rPr lang="en-GB">
                              <a:latin typeface="Calibri" panose="020F0502020204030204" pitchFamily="34" charset="0"/>
                              <a:cs typeface="Calibri" panose="020F0502020204030204" pitchFamily="34" charset="0"/>
                            </a:rPr>
                            <a:t>Mouse</a:t>
                          </a:r>
                        </a:p>
                      </a:txBody>
                      <a:tcPr/>
                    </a:tc>
                    <a:extLst>
                      <a:ext uri="{0D108BD9-81ED-4DB2-BD59-A6C34878D82A}">
                        <a16:rowId xmlns:a16="http://schemas.microsoft.com/office/drawing/2014/main" val="4100091165"/>
                      </a:ext>
                    </a:extLst>
                  </a:tr>
                  <a:tr h="370840">
                    <a:tc>
                      <a:txBody>
                        <a:bodyPr/>
                        <a:lstStyle/>
                        <a:p>
                          <a:pPr algn="ctr"/>
                          <a:r>
                            <a:rPr lang="en-GB">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1153142785"/>
                      </a:ext>
                    </a:extLst>
                  </a:tr>
                </a:tbl>
              </a:graphicData>
            </a:graphic>
          </p:graphicFrame>
        </mc:Choice>
        <mc:Fallback xmlns="">
          <p:graphicFrame>
            <p:nvGraphicFramePr>
              <p:cNvPr id="16" name="Table 15">
                <a:extLst>
                  <a:ext uri="{FF2B5EF4-FFF2-40B4-BE49-F238E27FC236}">
                    <a16:creationId xmlns:a16="http://schemas.microsoft.com/office/drawing/2014/main" id="{A0D151B0-7EFF-4B48-9AB1-0AD062F6A0B8}"/>
                  </a:ext>
                </a:extLst>
              </p:cNvPr>
              <p:cNvGraphicFramePr>
                <a:graphicFrameLocks noGrp="1"/>
              </p:cNvGraphicFramePr>
              <p:nvPr>
                <p:extLst>
                  <p:ext uri="{D42A27DB-BD31-4B8C-83A1-F6EECF244321}">
                    <p14:modId xmlns:p14="http://schemas.microsoft.com/office/powerpoint/2010/main" val="1201378373"/>
                  </p:ext>
                </p:extLst>
              </p:nvPr>
            </p:nvGraphicFramePr>
            <p:xfrm>
              <a:off x="8860686" y="3088094"/>
              <a:ext cx="1625600" cy="21234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504091566"/>
                        </a:ext>
                      </a:extLst>
                    </a:gridCol>
                  </a:tblGrid>
                  <a:tr h="640080">
                    <a:tc>
                      <a:txBody>
                        <a:bodyPr/>
                        <a:lstStyle/>
                        <a:p>
                          <a:endParaRPr lang="en-US"/>
                        </a:p>
                      </a:txBody>
                      <a:tcPr>
                        <a:blipFill>
                          <a:blip r:embed="rId6"/>
                          <a:stretch>
                            <a:fillRect l="-373" t="-4762" r="-1493" b="-246667"/>
                          </a:stretch>
                        </a:blipFill>
                      </a:tcPr>
                    </a:tc>
                    <a:extLst>
                      <a:ext uri="{0D108BD9-81ED-4DB2-BD59-A6C34878D82A}">
                        <a16:rowId xmlns:a16="http://schemas.microsoft.com/office/drawing/2014/main" val="1963614127"/>
                      </a:ext>
                    </a:extLst>
                  </a:tr>
                  <a:tr h="370840">
                    <a:tc>
                      <a:txBody>
                        <a:bodyPr/>
                        <a:lstStyle/>
                        <a:p>
                          <a:pPr algn="ctr"/>
                          <a:r>
                            <a:rPr lang="en-GB">
                              <a:latin typeface="Calibri" panose="020F0502020204030204" pitchFamily="34" charset="0"/>
                              <a:cs typeface="Calibri" panose="020F0502020204030204" pitchFamily="34" charset="0"/>
                            </a:rPr>
                            <a:t>Cat</a:t>
                          </a:r>
                        </a:p>
                      </a:txBody>
                      <a:tcPr/>
                    </a:tc>
                    <a:extLst>
                      <a:ext uri="{0D108BD9-81ED-4DB2-BD59-A6C34878D82A}">
                        <a16:rowId xmlns:a16="http://schemas.microsoft.com/office/drawing/2014/main" val="1803116078"/>
                      </a:ext>
                    </a:extLst>
                  </a:tr>
                  <a:tr h="370840">
                    <a:tc>
                      <a:txBody>
                        <a:bodyPr/>
                        <a:lstStyle/>
                        <a:p>
                          <a:pPr algn="ctr"/>
                          <a:r>
                            <a:rPr lang="en-GB">
                              <a:latin typeface="Calibri" panose="020F0502020204030204" pitchFamily="34" charset="0"/>
                              <a:cs typeface="Calibri" panose="020F0502020204030204" pitchFamily="34" charset="0"/>
                            </a:rPr>
                            <a:t>Dog</a:t>
                          </a:r>
                        </a:p>
                      </a:txBody>
                      <a:tcPr/>
                    </a:tc>
                    <a:extLst>
                      <a:ext uri="{0D108BD9-81ED-4DB2-BD59-A6C34878D82A}">
                        <a16:rowId xmlns:a16="http://schemas.microsoft.com/office/drawing/2014/main" val="40413030"/>
                      </a:ext>
                    </a:extLst>
                  </a:tr>
                  <a:tr h="370840">
                    <a:tc>
                      <a:txBody>
                        <a:bodyPr/>
                        <a:lstStyle/>
                        <a:p>
                          <a:pPr algn="ctr"/>
                          <a:r>
                            <a:rPr lang="en-GB">
                              <a:latin typeface="Calibri" panose="020F0502020204030204" pitchFamily="34" charset="0"/>
                              <a:cs typeface="Calibri" panose="020F0502020204030204" pitchFamily="34" charset="0"/>
                            </a:rPr>
                            <a:t>Mouse</a:t>
                          </a:r>
                        </a:p>
                      </a:txBody>
                      <a:tcPr/>
                    </a:tc>
                    <a:extLst>
                      <a:ext uri="{0D108BD9-81ED-4DB2-BD59-A6C34878D82A}">
                        <a16:rowId xmlns:a16="http://schemas.microsoft.com/office/drawing/2014/main" val="4100091165"/>
                      </a:ext>
                    </a:extLst>
                  </a:tr>
                  <a:tr h="370840">
                    <a:tc>
                      <a:txBody>
                        <a:bodyPr/>
                        <a:lstStyle/>
                        <a:p>
                          <a:pPr algn="ctr"/>
                          <a:r>
                            <a:rPr lang="en-GB">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1153142785"/>
                      </a:ext>
                    </a:extLst>
                  </a:tr>
                </a:tbl>
              </a:graphicData>
            </a:graphic>
          </p:graphicFrame>
        </mc:Fallback>
      </mc:AlternateContent>
      <p:sp>
        <p:nvSpPr>
          <p:cNvPr id="10" name="Rectangle 9">
            <a:extLst>
              <a:ext uri="{FF2B5EF4-FFF2-40B4-BE49-F238E27FC236}">
                <a16:creationId xmlns:a16="http://schemas.microsoft.com/office/drawing/2014/main" id="{AD82B61F-6AF5-4B28-B919-22F27650FF9C}"/>
              </a:ext>
            </a:extLst>
          </p:cNvPr>
          <p:cNvSpPr/>
          <p:nvPr/>
        </p:nvSpPr>
        <p:spPr>
          <a:xfrm>
            <a:off x="1502588" y="5943366"/>
            <a:ext cx="6197274" cy="400110"/>
          </a:xfrm>
          <a:prstGeom prst="rect">
            <a:avLst/>
          </a:prstGeom>
          <a:effectLst/>
        </p:spPr>
        <p:txBody>
          <a:bodyPr wrap="none">
            <a:spAutoFit/>
          </a:bodyPr>
          <a:lstStyle/>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a:solidFill>
                  <a:srgbClr val="FFFF00"/>
                </a:solidFill>
                <a:latin typeface="Calibri" panose="020F0502020204030204" pitchFamily="34" charset="0"/>
                <a:cs typeface="Calibri" panose="020F0502020204030204" pitchFamily="34" charset="0"/>
              </a:rPr>
              <a:t>We may also “normalise” our data from time to time.</a:t>
            </a:r>
          </a:p>
        </p:txBody>
      </p:sp>
      <mc:AlternateContent xmlns:mc="http://schemas.openxmlformats.org/markup-compatibility/2006" xmlns:a14="http://schemas.microsoft.com/office/drawing/2010/main">
        <mc:Choice Requires="a14">
          <p:graphicFrame>
            <p:nvGraphicFramePr>
              <p:cNvPr id="24" name="Table 23">
                <a:extLst>
                  <a:ext uri="{FF2B5EF4-FFF2-40B4-BE49-F238E27FC236}">
                    <a16:creationId xmlns:a16="http://schemas.microsoft.com/office/drawing/2014/main" id="{9113221B-204D-487B-B3EC-56EE0D2D4857}"/>
                  </a:ext>
                </a:extLst>
              </p:cNvPr>
              <p:cNvGraphicFramePr>
                <a:graphicFrameLocks noGrp="1"/>
              </p:cNvGraphicFramePr>
              <p:nvPr>
                <p:extLst>
                  <p:ext uri="{D42A27DB-BD31-4B8C-83A1-F6EECF244321}">
                    <p14:modId xmlns:p14="http://schemas.microsoft.com/office/powerpoint/2010/main" val="1324706242"/>
                  </p:ext>
                </p:extLst>
              </p:nvPr>
            </p:nvGraphicFramePr>
            <p:xfrm>
              <a:off x="8859937" y="3097781"/>
              <a:ext cx="1625600" cy="2134539"/>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504091566"/>
                        </a:ext>
                      </a:extLst>
                    </a:gridCol>
                  </a:tblGrid>
                  <a:tr h="618508">
                    <a:tc>
                      <a:txBody>
                        <a:bodyPr/>
                        <a:lstStyle/>
                        <a:p>
                          <a:pPr algn="ctr"/>
                          <a:r>
                            <a:rPr lang="en-GB">
                              <a:latin typeface="Calibri" panose="020F0502020204030204" pitchFamily="34" charset="0"/>
                              <a:cs typeface="Calibri" panose="020F0502020204030204" pitchFamily="34" charset="0"/>
                            </a:rPr>
                            <a:t>Class / Label</a:t>
                          </a:r>
                          <a:r>
                            <a:rPr lang="en-GB" baseline="0">
                              <a:latin typeface="Calibri" panose="020F0502020204030204" pitchFamily="34" charset="0"/>
                              <a:cs typeface="Calibri" panose="020F0502020204030204" pitchFamily="34" charset="0"/>
                            </a:rPr>
                            <a:t> </a:t>
                          </a:r>
                        </a:p>
                        <a:p>
                          <a:pPr algn="ct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𝒚</m:t>
                                </m:r>
                              </m:oMath>
                            </m:oMathPara>
                          </a14:m>
                          <a:endParaRPr lang="en-GB">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63614127"/>
                      </a:ext>
                    </a:extLst>
                  </a:tr>
                  <a:tr h="376233">
                    <a:tc>
                      <a:txBody>
                        <a:bodyPr/>
                        <a:lstStyle/>
                        <a:p>
                          <a:pPr algn="ctr"/>
                          <a:r>
                            <a:rPr lang="en-GB">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803116078"/>
                      </a:ext>
                    </a:extLst>
                  </a:tr>
                  <a:tr h="331001">
                    <a:tc>
                      <a:txBody>
                        <a:bodyPr/>
                        <a:lstStyle/>
                        <a:p>
                          <a:pPr algn="ctr"/>
                          <a:r>
                            <a:rPr lang="en-GB">
                              <a:latin typeface="Calibri" panose="020F0502020204030204" pitchFamily="34" charset="0"/>
                              <a:cs typeface="Calibri" panose="020F0502020204030204" pitchFamily="34" charset="0"/>
                            </a:rPr>
                            <a:t>2</a:t>
                          </a:r>
                        </a:p>
                      </a:txBody>
                      <a:tcPr/>
                    </a:tc>
                    <a:extLst>
                      <a:ext uri="{0D108BD9-81ED-4DB2-BD59-A6C34878D82A}">
                        <a16:rowId xmlns:a16="http://schemas.microsoft.com/office/drawing/2014/main" val="40413030"/>
                      </a:ext>
                    </a:extLst>
                  </a:tr>
                  <a:tr h="376233">
                    <a:tc>
                      <a:txBody>
                        <a:bodyPr/>
                        <a:lstStyle/>
                        <a:p>
                          <a:pPr algn="ctr"/>
                          <a:r>
                            <a:rPr lang="en-GB">
                              <a:latin typeface="Calibri" panose="020F0502020204030204" pitchFamily="34" charset="0"/>
                              <a:cs typeface="Calibri" panose="020F0502020204030204" pitchFamily="34" charset="0"/>
                            </a:rPr>
                            <a:t>3</a:t>
                          </a:r>
                        </a:p>
                      </a:txBody>
                      <a:tcPr/>
                    </a:tc>
                    <a:extLst>
                      <a:ext uri="{0D108BD9-81ED-4DB2-BD59-A6C34878D82A}">
                        <a16:rowId xmlns:a16="http://schemas.microsoft.com/office/drawing/2014/main" val="4100091165"/>
                      </a:ext>
                    </a:extLst>
                  </a:tr>
                  <a:tr h="376233">
                    <a:tc>
                      <a:txBody>
                        <a:bodyPr/>
                        <a:lstStyle/>
                        <a:p>
                          <a:pPr algn="ctr"/>
                          <a:r>
                            <a:rPr lang="en-GB">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1153142785"/>
                      </a:ext>
                    </a:extLst>
                  </a:tr>
                </a:tbl>
              </a:graphicData>
            </a:graphic>
          </p:graphicFrame>
        </mc:Choice>
        <mc:Fallback xmlns="">
          <p:graphicFrame>
            <p:nvGraphicFramePr>
              <p:cNvPr id="24" name="Table 23">
                <a:extLst>
                  <a:ext uri="{FF2B5EF4-FFF2-40B4-BE49-F238E27FC236}">
                    <a16:creationId xmlns:a16="http://schemas.microsoft.com/office/drawing/2014/main" id="{9113221B-204D-487B-B3EC-56EE0D2D4857}"/>
                  </a:ext>
                </a:extLst>
              </p:cNvPr>
              <p:cNvGraphicFramePr>
                <a:graphicFrameLocks noGrp="1"/>
              </p:cNvGraphicFramePr>
              <p:nvPr>
                <p:extLst>
                  <p:ext uri="{D42A27DB-BD31-4B8C-83A1-F6EECF244321}">
                    <p14:modId xmlns:p14="http://schemas.microsoft.com/office/powerpoint/2010/main" val="1324706242"/>
                  </p:ext>
                </p:extLst>
              </p:nvPr>
            </p:nvGraphicFramePr>
            <p:xfrm>
              <a:off x="8859937" y="3097781"/>
              <a:ext cx="1625600" cy="2134539"/>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504091566"/>
                        </a:ext>
                      </a:extLst>
                    </a:gridCol>
                  </a:tblGrid>
                  <a:tr h="640080">
                    <a:tc>
                      <a:txBody>
                        <a:bodyPr/>
                        <a:lstStyle/>
                        <a:p>
                          <a:endParaRPr lang="en-US"/>
                        </a:p>
                      </a:txBody>
                      <a:tcPr>
                        <a:blipFill>
                          <a:blip r:embed="rId7"/>
                          <a:stretch>
                            <a:fillRect l="-373" t="-4762" r="-1493" b="-247619"/>
                          </a:stretch>
                        </a:blipFill>
                      </a:tcPr>
                    </a:tc>
                    <a:extLst>
                      <a:ext uri="{0D108BD9-81ED-4DB2-BD59-A6C34878D82A}">
                        <a16:rowId xmlns:a16="http://schemas.microsoft.com/office/drawing/2014/main" val="1963614127"/>
                      </a:ext>
                    </a:extLst>
                  </a:tr>
                  <a:tr h="376233">
                    <a:tc>
                      <a:txBody>
                        <a:bodyPr/>
                        <a:lstStyle/>
                        <a:p>
                          <a:pPr algn="ctr"/>
                          <a:r>
                            <a:rPr lang="en-GB">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803116078"/>
                      </a:ext>
                    </a:extLst>
                  </a:tr>
                  <a:tr h="365760">
                    <a:tc>
                      <a:txBody>
                        <a:bodyPr/>
                        <a:lstStyle/>
                        <a:p>
                          <a:pPr algn="ctr"/>
                          <a:r>
                            <a:rPr lang="en-GB">
                              <a:latin typeface="Calibri" panose="020F0502020204030204" pitchFamily="34" charset="0"/>
                              <a:cs typeface="Calibri" panose="020F0502020204030204" pitchFamily="34" charset="0"/>
                            </a:rPr>
                            <a:t>2</a:t>
                          </a:r>
                        </a:p>
                      </a:txBody>
                      <a:tcPr/>
                    </a:tc>
                    <a:extLst>
                      <a:ext uri="{0D108BD9-81ED-4DB2-BD59-A6C34878D82A}">
                        <a16:rowId xmlns:a16="http://schemas.microsoft.com/office/drawing/2014/main" val="40413030"/>
                      </a:ext>
                    </a:extLst>
                  </a:tr>
                  <a:tr h="376233">
                    <a:tc>
                      <a:txBody>
                        <a:bodyPr/>
                        <a:lstStyle/>
                        <a:p>
                          <a:pPr algn="ctr"/>
                          <a:r>
                            <a:rPr lang="en-GB">
                              <a:latin typeface="Calibri" panose="020F0502020204030204" pitchFamily="34" charset="0"/>
                              <a:cs typeface="Calibri" panose="020F0502020204030204" pitchFamily="34" charset="0"/>
                            </a:rPr>
                            <a:t>3</a:t>
                          </a:r>
                        </a:p>
                      </a:txBody>
                      <a:tcPr/>
                    </a:tc>
                    <a:extLst>
                      <a:ext uri="{0D108BD9-81ED-4DB2-BD59-A6C34878D82A}">
                        <a16:rowId xmlns:a16="http://schemas.microsoft.com/office/drawing/2014/main" val="4100091165"/>
                      </a:ext>
                    </a:extLst>
                  </a:tr>
                  <a:tr h="376233">
                    <a:tc>
                      <a:txBody>
                        <a:bodyPr/>
                        <a:lstStyle/>
                        <a:p>
                          <a:pPr algn="ctr"/>
                          <a:r>
                            <a:rPr lang="en-GB">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1153142785"/>
                      </a:ext>
                    </a:extLst>
                  </a:tr>
                </a:tbl>
              </a:graphicData>
            </a:graphic>
          </p:graphicFrame>
        </mc:Fallback>
      </mc:AlternateContent>
      <p:graphicFrame>
        <p:nvGraphicFramePr>
          <p:cNvPr id="29" name="Table 28">
            <a:extLst>
              <a:ext uri="{FF2B5EF4-FFF2-40B4-BE49-F238E27FC236}">
                <a16:creationId xmlns:a16="http://schemas.microsoft.com/office/drawing/2014/main" id="{3C557A17-DCC9-41A3-996D-DCDA4EDD8083}"/>
              </a:ext>
            </a:extLst>
          </p:cNvPr>
          <p:cNvGraphicFramePr>
            <a:graphicFrameLocks noGrp="1"/>
          </p:cNvGraphicFramePr>
          <p:nvPr>
            <p:extLst>
              <p:ext uri="{D42A27DB-BD31-4B8C-83A1-F6EECF244321}">
                <p14:modId xmlns:p14="http://schemas.microsoft.com/office/powerpoint/2010/main" val="2297672455"/>
              </p:ext>
            </p:extLst>
          </p:nvPr>
        </p:nvGraphicFramePr>
        <p:xfrm>
          <a:off x="1512584" y="3096796"/>
          <a:ext cx="6502400" cy="21234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220717027"/>
                    </a:ext>
                  </a:extLst>
                </a:gridCol>
                <a:gridCol w="1625600">
                  <a:extLst>
                    <a:ext uri="{9D8B030D-6E8A-4147-A177-3AD203B41FA5}">
                      <a16:colId xmlns:a16="http://schemas.microsoft.com/office/drawing/2014/main" val="3398191880"/>
                    </a:ext>
                  </a:extLst>
                </a:gridCol>
                <a:gridCol w="1625600">
                  <a:extLst>
                    <a:ext uri="{9D8B030D-6E8A-4147-A177-3AD203B41FA5}">
                      <a16:colId xmlns:a16="http://schemas.microsoft.com/office/drawing/2014/main" val="3266133511"/>
                    </a:ext>
                  </a:extLst>
                </a:gridCol>
                <a:gridCol w="1625600">
                  <a:extLst>
                    <a:ext uri="{9D8B030D-6E8A-4147-A177-3AD203B41FA5}">
                      <a16:colId xmlns:a16="http://schemas.microsoft.com/office/drawing/2014/main" val="2504091566"/>
                    </a:ext>
                  </a:extLst>
                </a:gridCol>
              </a:tblGrid>
              <a:tr h="370840">
                <a:tc>
                  <a:txBody>
                    <a:bodyPr/>
                    <a:lstStyle/>
                    <a:p>
                      <a:pPr algn="ctr"/>
                      <a:r>
                        <a:rPr lang="en-GB">
                          <a:latin typeface="Calibri" panose="020F0502020204030204" pitchFamily="34" charset="0"/>
                          <a:cs typeface="Calibri" panose="020F0502020204030204" pitchFamily="34" charset="0"/>
                        </a:rPr>
                        <a:t> Mass (Kg)</a:t>
                      </a:r>
                    </a:p>
                    <a:p>
                      <a:pPr algn="ctr"/>
                      <a:endParaRPr lang="en-GB">
                        <a:latin typeface="Calibri" panose="020F0502020204030204" pitchFamily="34" charset="0"/>
                        <a:cs typeface="Calibri" panose="020F0502020204030204" pitchFamily="34" charset="0"/>
                      </a:endParaRPr>
                    </a:p>
                  </a:txBody>
                  <a:tcPr/>
                </a:tc>
                <a:tc>
                  <a:txBody>
                    <a:bodyPr/>
                    <a:lstStyle/>
                    <a:p>
                      <a:pPr algn="ctr"/>
                      <a:r>
                        <a:rPr lang="en-GB">
                          <a:latin typeface="Calibri" panose="020F0502020204030204" pitchFamily="34" charset="0"/>
                          <a:cs typeface="Calibri" panose="020F0502020204030204" pitchFamily="34" charset="0"/>
                        </a:rPr>
                        <a:t> Height (cm)</a:t>
                      </a:r>
                    </a:p>
                    <a:p>
                      <a:pPr algn="ctr"/>
                      <a:endParaRPr lang="en-GB">
                        <a:latin typeface="Calibri" panose="020F0502020204030204" pitchFamily="34" charset="0"/>
                        <a:cs typeface="Calibri" panose="020F0502020204030204" pitchFamily="34" charset="0"/>
                      </a:endParaRPr>
                    </a:p>
                  </a:txBody>
                  <a:tcPr/>
                </a:tc>
                <a:tc>
                  <a:txBody>
                    <a:bodyPr/>
                    <a:lstStyle/>
                    <a:p>
                      <a:pPr algn="ctr"/>
                      <a:r>
                        <a:rPr lang="en-GB">
                          <a:latin typeface="Calibri" panose="020F0502020204030204" pitchFamily="34" charset="0"/>
                          <a:cs typeface="Calibri" panose="020F0502020204030204" pitchFamily="34" charset="0"/>
                        </a:rPr>
                        <a:t>Legs</a:t>
                      </a:r>
                    </a:p>
                    <a:p>
                      <a:pPr algn="ctr"/>
                      <a:endParaRPr lang="en-GB">
                        <a:latin typeface="Calibri" panose="020F0502020204030204" pitchFamily="34" charset="0"/>
                        <a:cs typeface="Calibri" panose="020F0502020204030204" pitchFamily="34" charset="0"/>
                      </a:endParaRPr>
                    </a:p>
                  </a:txBody>
                  <a:tcPr/>
                </a:tc>
                <a:tc>
                  <a:txBody>
                    <a:bodyPr/>
                    <a:lstStyle/>
                    <a:p>
                      <a:pPr algn="ctr"/>
                      <a:r>
                        <a:rPr lang="en-GB">
                          <a:latin typeface="Calibri" panose="020F0502020204030204" pitchFamily="34" charset="0"/>
                          <a:cs typeface="Calibri" panose="020F0502020204030204" pitchFamily="34" charset="0"/>
                        </a:rPr>
                        <a:t>Colour</a:t>
                      </a:r>
                    </a:p>
                    <a:p>
                      <a:pPr algn="ctr"/>
                      <a:endParaRPr lang="en-GB">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63614127"/>
                  </a:ext>
                </a:extLst>
              </a:tr>
              <a:tr h="370840">
                <a:tc>
                  <a:txBody>
                    <a:bodyPr/>
                    <a:lstStyle/>
                    <a:p>
                      <a:pPr algn="ctr"/>
                      <a:r>
                        <a:rPr lang="en-GB">
                          <a:latin typeface="Calibri" panose="020F0502020204030204" pitchFamily="34" charset="0"/>
                          <a:cs typeface="Calibri" panose="020F0502020204030204" pitchFamily="34" charset="0"/>
                        </a:rPr>
                        <a:t>4.2</a:t>
                      </a:r>
                    </a:p>
                  </a:txBody>
                  <a:tcPr/>
                </a:tc>
                <a:tc>
                  <a:txBody>
                    <a:bodyPr/>
                    <a:lstStyle/>
                    <a:p>
                      <a:pPr algn="ctr"/>
                      <a:r>
                        <a:rPr lang="en-GB">
                          <a:latin typeface="Calibri" panose="020F0502020204030204" pitchFamily="34" charset="0"/>
                          <a:cs typeface="Calibri" panose="020F0502020204030204" pitchFamily="34" charset="0"/>
                        </a:rPr>
                        <a:t>25.4</a:t>
                      </a:r>
                    </a:p>
                  </a:txBody>
                  <a:tcPr/>
                </a:tc>
                <a:tc>
                  <a:txBody>
                    <a:bodyPr/>
                    <a:lstStyle/>
                    <a:p>
                      <a:pPr algn="ctr"/>
                      <a:r>
                        <a:rPr lang="en-GB">
                          <a:latin typeface="Calibri" panose="020F0502020204030204" pitchFamily="34" charset="0"/>
                          <a:cs typeface="Calibri" panose="020F0502020204030204" pitchFamily="34" charset="0"/>
                        </a:rPr>
                        <a:t>4</a:t>
                      </a:r>
                    </a:p>
                  </a:txBody>
                  <a:tcPr/>
                </a:tc>
                <a:tc>
                  <a:txBody>
                    <a:bodyPr/>
                    <a:lstStyle/>
                    <a:p>
                      <a:pPr algn="ctr"/>
                      <a:r>
                        <a:rPr lang="en-GB">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803116078"/>
                  </a:ext>
                </a:extLst>
              </a:tr>
              <a:tr h="370840">
                <a:tc>
                  <a:txBody>
                    <a:bodyPr/>
                    <a:lstStyle/>
                    <a:p>
                      <a:pPr algn="ctr"/>
                      <a:r>
                        <a:rPr lang="en-GB">
                          <a:latin typeface="Calibri" panose="020F0502020204030204" pitchFamily="34" charset="0"/>
                          <a:cs typeface="Calibri" panose="020F0502020204030204" pitchFamily="34" charset="0"/>
                        </a:rPr>
                        <a:t>18</a:t>
                      </a:r>
                    </a:p>
                  </a:txBody>
                  <a:tcPr/>
                </a:tc>
                <a:tc>
                  <a:txBody>
                    <a:bodyPr/>
                    <a:lstStyle/>
                    <a:p>
                      <a:pPr algn="ctr"/>
                      <a:r>
                        <a:rPr lang="en-GB">
                          <a:latin typeface="Calibri" panose="020F0502020204030204" pitchFamily="34" charset="0"/>
                          <a:cs typeface="Calibri" panose="020F0502020204030204" pitchFamily="34" charset="0"/>
                        </a:rPr>
                        <a:t>43.5</a:t>
                      </a:r>
                    </a:p>
                  </a:txBody>
                  <a:tcPr/>
                </a:tc>
                <a:tc>
                  <a:txBody>
                    <a:bodyPr/>
                    <a:lstStyle/>
                    <a:p>
                      <a:pPr algn="ctr"/>
                      <a:r>
                        <a:rPr lang="en-GB">
                          <a:latin typeface="Calibri" panose="020F0502020204030204" pitchFamily="34" charset="0"/>
                          <a:cs typeface="Calibri" panose="020F0502020204030204" pitchFamily="34" charset="0"/>
                        </a:rPr>
                        <a:t>4</a:t>
                      </a:r>
                    </a:p>
                  </a:txBody>
                  <a:tcPr/>
                </a:tc>
                <a:tc>
                  <a:txBody>
                    <a:bodyPr/>
                    <a:lstStyle/>
                    <a:p>
                      <a:pPr algn="ctr"/>
                      <a:r>
                        <a:rPr lang="en-GB">
                          <a:latin typeface="Calibri" panose="020F0502020204030204" pitchFamily="34" charset="0"/>
                          <a:cs typeface="Calibri" panose="020F0502020204030204" pitchFamily="34" charset="0"/>
                        </a:rPr>
                        <a:t>2</a:t>
                      </a:r>
                    </a:p>
                  </a:txBody>
                  <a:tcPr/>
                </a:tc>
                <a:extLst>
                  <a:ext uri="{0D108BD9-81ED-4DB2-BD59-A6C34878D82A}">
                    <a16:rowId xmlns:a16="http://schemas.microsoft.com/office/drawing/2014/main" val="40413030"/>
                  </a:ext>
                </a:extLst>
              </a:tr>
              <a:tr h="370840">
                <a:tc>
                  <a:txBody>
                    <a:bodyPr/>
                    <a:lstStyle/>
                    <a:p>
                      <a:pPr algn="ctr"/>
                      <a:r>
                        <a:rPr lang="en-GB">
                          <a:latin typeface="Calibri" panose="020F0502020204030204" pitchFamily="34" charset="0"/>
                          <a:cs typeface="Calibri" panose="020F0502020204030204" pitchFamily="34" charset="0"/>
                        </a:rPr>
                        <a:t>0.1</a:t>
                      </a:r>
                    </a:p>
                  </a:txBody>
                  <a:tcPr/>
                </a:tc>
                <a:tc>
                  <a:txBody>
                    <a:bodyPr/>
                    <a:lstStyle/>
                    <a:p>
                      <a:pPr algn="ctr"/>
                      <a:r>
                        <a:rPr lang="en-GB">
                          <a:latin typeface="Calibri" panose="020F0502020204030204" pitchFamily="34" charset="0"/>
                          <a:cs typeface="Calibri" panose="020F0502020204030204" pitchFamily="34" charset="0"/>
                        </a:rPr>
                        <a:t>5.1</a:t>
                      </a:r>
                    </a:p>
                  </a:txBody>
                  <a:tcPr/>
                </a:tc>
                <a:tc>
                  <a:txBody>
                    <a:bodyPr/>
                    <a:lstStyle/>
                    <a:p>
                      <a:pPr algn="ctr"/>
                      <a:r>
                        <a:rPr lang="en-GB">
                          <a:latin typeface="Calibri" panose="020F0502020204030204" pitchFamily="34" charset="0"/>
                          <a:cs typeface="Calibri" panose="020F0502020204030204" pitchFamily="34" charset="0"/>
                        </a:rPr>
                        <a:t>4</a:t>
                      </a:r>
                    </a:p>
                  </a:txBody>
                  <a:tcPr/>
                </a:tc>
                <a:tc>
                  <a:txBody>
                    <a:bodyPr/>
                    <a:lstStyle/>
                    <a:p>
                      <a:pPr algn="ctr"/>
                      <a:r>
                        <a:rPr lang="en-GB">
                          <a:latin typeface="Calibri" panose="020F0502020204030204" pitchFamily="34" charset="0"/>
                          <a:cs typeface="Calibri" panose="020F0502020204030204" pitchFamily="34" charset="0"/>
                        </a:rPr>
                        <a:t>4</a:t>
                      </a:r>
                    </a:p>
                  </a:txBody>
                  <a:tcPr/>
                </a:tc>
                <a:extLst>
                  <a:ext uri="{0D108BD9-81ED-4DB2-BD59-A6C34878D82A}">
                    <a16:rowId xmlns:a16="http://schemas.microsoft.com/office/drawing/2014/main" val="4100091165"/>
                  </a:ext>
                </a:extLst>
              </a:tr>
              <a:tr h="370840">
                <a:tc>
                  <a:txBody>
                    <a:bodyPr/>
                    <a:lstStyle/>
                    <a:p>
                      <a:pPr algn="ctr"/>
                      <a:r>
                        <a:rPr lang="en-GB">
                          <a:latin typeface="Calibri" panose="020F0502020204030204" pitchFamily="34" charset="0"/>
                          <a:cs typeface="Calibri" panose="020F0502020204030204" pitchFamily="34" charset="0"/>
                        </a:rPr>
                        <a:t>…</a:t>
                      </a:r>
                    </a:p>
                  </a:txBody>
                  <a:tcPr/>
                </a:tc>
                <a:tc>
                  <a:txBody>
                    <a:bodyPr/>
                    <a:lstStyle/>
                    <a:p>
                      <a:pPr algn="ctr"/>
                      <a:r>
                        <a:rPr lang="en-GB">
                          <a:latin typeface="Calibri" panose="020F0502020204030204" pitchFamily="34" charset="0"/>
                          <a:cs typeface="Calibri" panose="020F0502020204030204" pitchFamily="34" charset="0"/>
                        </a:rPr>
                        <a:t>…</a:t>
                      </a:r>
                    </a:p>
                  </a:txBody>
                  <a:tcPr/>
                </a:tc>
                <a:tc>
                  <a:txBody>
                    <a:bodyPr/>
                    <a:lstStyle/>
                    <a:p>
                      <a:pPr algn="ctr"/>
                      <a:r>
                        <a:rPr lang="en-GB">
                          <a:latin typeface="Calibri" panose="020F0502020204030204" pitchFamily="34" charset="0"/>
                          <a:cs typeface="Calibri" panose="020F0502020204030204" pitchFamily="34" charset="0"/>
                        </a:rPr>
                        <a:t>…</a:t>
                      </a:r>
                    </a:p>
                  </a:txBody>
                  <a:tcPr/>
                </a:tc>
                <a:tc>
                  <a:txBody>
                    <a:bodyPr/>
                    <a:lstStyle/>
                    <a:p>
                      <a:pPr algn="ctr"/>
                      <a:r>
                        <a:rPr lang="en-GB">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1153142785"/>
                  </a:ext>
                </a:extLst>
              </a:tr>
            </a:tbl>
          </a:graphicData>
        </a:graphic>
      </p:graphicFrame>
      <p:graphicFrame>
        <p:nvGraphicFramePr>
          <p:cNvPr id="30" name="Table 29">
            <a:extLst>
              <a:ext uri="{FF2B5EF4-FFF2-40B4-BE49-F238E27FC236}">
                <a16:creationId xmlns:a16="http://schemas.microsoft.com/office/drawing/2014/main" id="{DBC3D228-4EA6-493A-88A7-FB61BCFD2187}"/>
              </a:ext>
            </a:extLst>
          </p:cNvPr>
          <p:cNvGraphicFramePr>
            <a:graphicFrameLocks noGrp="1"/>
          </p:cNvGraphicFramePr>
          <p:nvPr>
            <p:extLst>
              <p:ext uri="{D42A27DB-BD31-4B8C-83A1-F6EECF244321}">
                <p14:modId xmlns:p14="http://schemas.microsoft.com/office/powerpoint/2010/main" val="3268120989"/>
              </p:ext>
            </p:extLst>
          </p:nvPr>
        </p:nvGraphicFramePr>
        <p:xfrm>
          <a:off x="1532574" y="3086403"/>
          <a:ext cx="6502400" cy="2144226"/>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220717027"/>
                    </a:ext>
                  </a:extLst>
                </a:gridCol>
                <a:gridCol w="1625600">
                  <a:extLst>
                    <a:ext uri="{9D8B030D-6E8A-4147-A177-3AD203B41FA5}">
                      <a16:colId xmlns:a16="http://schemas.microsoft.com/office/drawing/2014/main" val="3398191880"/>
                    </a:ext>
                  </a:extLst>
                </a:gridCol>
                <a:gridCol w="1625600">
                  <a:extLst>
                    <a:ext uri="{9D8B030D-6E8A-4147-A177-3AD203B41FA5}">
                      <a16:colId xmlns:a16="http://schemas.microsoft.com/office/drawing/2014/main" val="3266133511"/>
                    </a:ext>
                  </a:extLst>
                </a:gridCol>
                <a:gridCol w="1625600">
                  <a:extLst>
                    <a:ext uri="{9D8B030D-6E8A-4147-A177-3AD203B41FA5}">
                      <a16:colId xmlns:a16="http://schemas.microsoft.com/office/drawing/2014/main" val="2504091566"/>
                    </a:ext>
                  </a:extLst>
                </a:gridCol>
              </a:tblGrid>
              <a:tr h="370840">
                <a:tc>
                  <a:txBody>
                    <a:bodyPr/>
                    <a:lstStyle/>
                    <a:p>
                      <a:pPr algn="ctr"/>
                      <a:r>
                        <a:rPr lang="en-GB">
                          <a:latin typeface="Calibri" panose="020F0502020204030204" pitchFamily="34" charset="0"/>
                          <a:cs typeface="Calibri" panose="020F0502020204030204" pitchFamily="34" charset="0"/>
                        </a:rPr>
                        <a:t> Mass (Kg)</a:t>
                      </a:r>
                    </a:p>
                    <a:p>
                      <a:pPr algn="ctr"/>
                      <a:endParaRPr lang="en-GB">
                        <a:latin typeface="Calibri" panose="020F0502020204030204" pitchFamily="34" charset="0"/>
                        <a:cs typeface="Calibri" panose="020F0502020204030204" pitchFamily="34" charset="0"/>
                      </a:endParaRPr>
                    </a:p>
                  </a:txBody>
                  <a:tcPr/>
                </a:tc>
                <a:tc>
                  <a:txBody>
                    <a:bodyPr/>
                    <a:lstStyle/>
                    <a:p>
                      <a:pPr algn="ctr"/>
                      <a:r>
                        <a:rPr lang="en-GB">
                          <a:latin typeface="Calibri" panose="020F0502020204030204" pitchFamily="34" charset="0"/>
                          <a:cs typeface="Calibri" panose="020F0502020204030204" pitchFamily="34" charset="0"/>
                        </a:rPr>
                        <a:t> Height (cm)</a:t>
                      </a:r>
                    </a:p>
                    <a:p>
                      <a:pPr algn="ctr"/>
                      <a:endParaRPr lang="en-GB">
                        <a:latin typeface="Calibri" panose="020F0502020204030204" pitchFamily="34" charset="0"/>
                        <a:cs typeface="Calibri" panose="020F0502020204030204" pitchFamily="34" charset="0"/>
                      </a:endParaRPr>
                    </a:p>
                  </a:txBody>
                  <a:tcPr/>
                </a:tc>
                <a:tc>
                  <a:txBody>
                    <a:bodyPr/>
                    <a:lstStyle/>
                    <a:p>
                      <a:pPr algn="ctr"/>
                      <a:r>
                        <a:rPr lang="en-GB">
                          <a:latin typeface="Calibri" panose="020F0502020204030204" pitchFamily="34" charset="0"/>
                          <a:cs typeface="Calibri" panose="020F0502020204030204" pitchFamily="34" charset="0"/>
                        </a:rPr>
                        <a:t>Legs</a:t>
                      </a:r>
                    </a:p>
                    <a:p>
                      <a:pPr algn="ctr"/>
                      <a:r>
                        <a:rPr lang="en-GB">
                          <a:latin typeface="Calibri" panose="020F0502020204030204" pitchFamily="34" charset="0"/>
                          <a:cs typeface="Calibri" panose="020F0502020204030204" pitchFamily="34" charset="0"/>
                        </a:rPr>
                        <a:t> </a:t>
                      </a:r>
                    </a:p>
                  </a:txBody>
                  <a:tcPr/>
                </a:tc>
                <a:tc>
                  <a:txBody>
                    <a:bodyPr/>
                    <a:lstStyle/>
                    <a:p>
                      <a:pPr algn="ctr"/>
                      <a:r>
                        <a:rPr lang="en-GB">
                          <a:latin typeface="Calibri" panose="020F0502020204030204" pitchFamily="34" charset="0"/>
                          <a:cs typeface="Calibri" panose="020F0502020204030204" pitchFamily="34" charset="0"/>
                        </a:rPr>
                        <a:t>Colour</a:t>
                      </a:r>
                    </a:p>
                    <a:p>
                      <a:pPr algn="ctr"/>
                      <a:endParaRPr lang="en-GB">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63614127"/>
                  </a:ext>
                </a:extLst>
              </a:tr>
              <a:tr h="370840">
                <a:tc>
                  <a:txBody>
                    <a:bodyPr/>
                    <a:lstStyle/>
                    <a:p>
                      <a:pPr algn="ctr"/>
                      <a:r>
                        <a:rPr lang="en-GB">
                          <a:latin typeface="Calibri" panose="020F0502020204030204" pitchFamily="34" charset="0"/>
                          <a:cs typeface="Calibri" panose="020F0502020204030204" pitchFamily="34" charset="0"/>
                        </a:rPr>
                        <a:t>0.229</a:t>
                      </a:r>
                    </a:p>
                  </a:txBody>
                  <a:tcPr/>
                </a:tc>
                <a:tc>
                  <a:txBody>
                    <a:bodyPr/>
                    <a:lstStyle/>
                    <a:p>
                      <a:pPr algn="ctr"/>
                      <a:r>
                        <a:rPr lang="en-GB">
                          <a:latin typeface="Calibri" panose="020F0502020204030204" pitchFamily="34" charset="0"/>
                          <a:cs typeface="Calibri" panose="020F0502020204030204" pitchFamily="34" charset="0"/>
                        </a:rPr>
                        <a:t>25.4</a:t>
                      </a:r>
                    </a:p>
                  </a:txBody>
                  <a:tcPr/>
                </a:tc>
                <a:tc>
                  <a:txBody>
                    <a:bodyPr/>
                    <a:lstStyle/>
                    <a:p>
                      <a:pPr algn="ctr"/>
                      <a:r>
                        <a:rPr lang="en-GB">
                          <a:latin typeface="Calibri" panose="020F0502020204030204" pitchFamily="34" charset="0"/>
                          <a:cs typeface="Calibri" panose="020F0502020204030204" pitchFamily="34" charset="0"/>
                        </a:rPr>
                        <a:t>4</a:t>
                      </a:r>
                    </a:p>
                  </a:txBody>
                  <a:tcPr/>
                </a:tc>
                <a:tc>
                  <a:txBody>
                    <a:bodyPr/>
                    <a:lstStyle/>
                    <a:p>
                      <a:pPr algn="ctr"/>
                      <a:r>
                        <a:rPr lang="en-GB">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803116078"/>
                  </a:ext>
                </a:extLst>
              </a:tr>
              <a:tr h="391626">
                <a:tc>
                  <a:txBody>
                    <a:bodyPr/>
                    <a:lstStyle/>
                    <a:p>
                      <a:pPr algn="ctr">
                        <a:lnSpc>
                          <a:spcPct val="100000"/>
                        </a:lnSpc>
                      </a:pPr>
                      <a:r>
                        <a:rPr lang="en-GB" sz="1800">
                          <a:latin typeface="Calibri" panose="020F0502020204030204" pitchFamily="34" charset="0"/>
                          <a:cs typeface="Calibri" panose="020F0502020204030204" pitchFamily="34" charset="0"/>
                        </a:rPr>
                        <a:t>1.0</a:t>
                      </a:r>
                    </a:p>
                  </a:txBody>
                  <a:tcPr/>
                </a:tc>
                <a:tc>
                  <a:txBody>
                    <a:bodyPr/>
                    <a:lstStyle/>
                    <a:p>
                      <a:pPr algn="ctr">
                        <a:lnSpc>
                          <a:spcPct val="100000"/>
                        </a:lnSpc>
                      </a:pPr>
                      <a:r>
                        <a:rPr lang="en-GB" sz="1800">
                          <a:latin typeface="Calibri" panose="020F0502020204030204" pitchFamily="34" charset="0"/>
                          <a:cs typeface="Calibri" panose="020F0502020204030204" pitchFamily="34" charset="0"/>
                        </a:rPr>
                        <a:t>43.5</a:t>
                      </a:r>
                    </a:p>
                  </a:txBody>
                  <a:tcPr/>
                </a:tc>
                <a:tc>
                  <a:txBody>
                    <a:bodyPr/>
                    <a:lstStyle/>
                    <a:p>
                      <a:pPr algn="ctr">
                        <a:lnSpc>
                          <a:spcPct val="100000"/>
                        </a:lnSpc>
                      </a:pPr>
                      <a:r>
                        <a:rPr lang="en-GB" sz="1800">
                          <a:latin typeface="Calibri" panose="020F0502020204030204" pitchFamily="34" charset="0"/>
                          <a:cs typeface="Calibri" panose="020F0502020204030204" pitchFamily="34" charset="0"/>
                        </a:rPr>
                        <a:t>4</a:t>
                      </a:r>
                    </a:p>
                  </a:txBody>
                  <a:tcPr/>
                </a:tc>
                <a:tc>
                  <a:txBody>
                    <a:bodyPr/>
                    <a:lstStyle/>
                    <a:p>
                      <a:pPr algn="ctr">
                        <a:lnSpc>
                          <a:spcPct val="100000"/>
                        </a:lnSpc>
                      </a:pPr>
                      <a:r>
                        <a:rPr lang="en-GB" sz="1800">
                          <a:latin typeface="Calibri" panose="020F0502020204030204" pitchFamily="34" charset="0"/>
                          <a:cs typeface="Calibri" panose="020F0502020204030204" pitchFamily="34" charset="0"/>
                        </a:rPr>
                        <a:t>2</a:t>
                      </a:r>
                    </a:p>
                  </a:txBody>
                  <a:tcPr/>
                </a:tc>
                <a:extLst>
                  <a:ext uri="{0D108BD9-81ED-4DB2-BD59-A6C34878D82A}">
                    <a16:rowId xmlns:a16="http://schemas.microsoft.com/office/drawing/2014/main" val="40413030"/>
                  </a:ext>
                </a:extLst>
              </a:tr>
              <a:tr h="370840">
                <a:tc>
                  <a:txBody>
                    <a:bodyPr/>
                    <a:lstStyle/>
                    <a:p>
                      <a:pPr algn="ctr"/>
                      <a:r>
                        <a:rPr lang="en-GB">
                          <a:latin typeface="Calibri" panose="020F0502020204030204" pitchFamily="34" charset="0"/>
                          <a:cs typeface="Calibri" panose="020F0502020204030204" pitchFamily="34" charset="0"/>
                        </a:rPr>
                        <a:t>0</a:t>
                      </a:r>
                    </a:p>
                  </a:txBody>
                  <a:tcPr/>
                </a:tc>
                <a:tc>
                  <a:txBody>
                    <a:bodyPr/>
                    <a:lstStyle/>
                    <a:p>
                      <a:pPr algn="ctr"/>
                      <a:r>
                        <a:rPr lang="en-GB">
                          <a:latin typeface="Calibri" panose="020F0502020204030204" pitchFamily="34" charset="0"/>
                          <a:cs typeface="Calibri" panose="020F0502020204030204" pitchFamily="34" charset="0"/>
                        </a:rPr>
                        <a:t>5.1</a:t>
                      </a:r>
                    </a:p>
                  </a:txBody>
                  <a:tcPr/>
                </a:tc>
                <a:tc>
                  <a:txBody>
                    <a:bodyPr/>
                    <a:lstStyle/>
                    <a:p>
                      <a:pPr algn="ctr"/>
                      <a:r>
                        <a:rPr lang="en-GB">
                          <a:latin typeface="Calibri" panose="020F0502020204030204" pitchFamily="34" charset="0"/>
                          <a:cs typeface="Calibri" panose="020F0502020204030204" pitchFamily="34" charset="0"/>
                        </a:rPr>
                        <a:t>4</a:t>
                      </a:r>
                    </a:p>
                  </a:txBody>
                  <a:tcPr/>
                </a:tc>
                <a:tc>
                  <a:txBody>
                    <a:bodyPr/>
                    <a:lstStyle/>
                    <a:p>
                      <a:pPr algn="ctr"/>
                      <a:r>
                        <a:rPr lang="en-GB">
                          <a:latin typeface="Calibri" panose="020F0502020204030204" pitchFamily="34" charset="0"/>
                          <a:cs typeface="Calibri" panose="020F0502020204030204" pitchFamily="34" charset="0"/>
                        </a:rPr>
                        <a:t>4</a:t>
                      </a:r>
                    </a:p>
                  </a:txBody>
                  <a:tcPr/>
                </a:tc>
                <a:extLst>
                  <a:ext uri="{0D108BD9-81ED-4DB2-BD59-A6C34878D82A}">
                    <a16:rowId xmlns:a16="http://schemas.microsoft.com/office/drawing/2014/main" val="4100091165"/>
                  </a:ext>
                </a:extLst>
              </a:tr>
              <a:tr h="370840">
                <a:tc>
                  <a:txBody>
                    <a:bodyPr/>
                    <a:lstStyle/>
                    <a:p>
                      <a:pPr algn="ctr"/>
                      <a:r>
                        <a:rPr lang="en-GB">
                          <a:latin typeface="Calibri" panose="020F0502020204030204" pitchFamily="34" charset="0"/>
                          <a:cs typeface="Calibri" panose="020F0502020204030204" pitchFamily="34" charset="0"/>
                        </a:rPr>
                        <a:t>…</a:t>
                      </a:r>
                    </a:p>
                  </a:txBody>
                  <a:tcPr/>
                </a:tc>
                <a:tc>
                  <a:txBody>
                    <a:bodyPr/>
                    <a:lstStyle/>
                    <a:p>
                      <a:pPr algn="ctr"/>
                      <a:r>
                        <a:rPr lang="en-GB">
                          <a:latin typeface="Calibri" panose="020F0502020204030204" pitchFamily="34" charset="0"/>
                          <a:cs typeface="Calibri" panose="020F0502020204030204" pitchFamily="34" charset="0"/>
                        </a:rPr>
                        <a:t>…</a:t>
                      </a:r>
                    </a:p>
                  </a:txBody>
                  <a:tcPr/>
                </a:tc>
                <a:tc>
                  <a:txBody>
                    <a:bodyPr/>
                    <a:lstStyle/>
                    <a:p>
                      <a:pPr algn="ctr"/>
                      <a:r>
                        <a:rPr lang="en-GB">
                          <a:latin typeface="Calibri" panose="020F0502020204030204" pitchFamily="34" charset="0"/>
                          <a:cs typeface="Calibri" panose="020F0502020204030204" pitchFamily="34" charset="0"/>
                        </a:rPr>
                        <a:t>…</a:t>
                      </a:r>
                    </a:p>
                  </a:txBody>
                  <a:tcPr/>
                </a:tc>
                <a:tc>
                  <a:txBody>
                    <a:bodyPr/>
                    <a:lstStyle/>
                    <a:p>
                      <a:pPr algn="ctr"/>
                      <a:r>
                        <a:rPr lang="en-GB">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1153142785"/>
                  </a:ext>
                </a:extLst>
              </a:tr>
            </a:tbl>
          </a:graphicData>
        </a:graphic>
      </p:graphicFrame>
      <p:sp>
        <p:nvSpPr>
          <p:cNvPr id="31" name="Rectangle 30">
            <a:extLst>
              <a:ext uri="{FF2B5EF4-FFF2-40B4-BE49-F238E27FC236}">
                <a16:creationId xmlns:a16="http://schemas.microsoft.com/office/drawing/2014/main" id="{E83CA684-C337-514A-82EC-BF99ABBB2CFD}"/>
              </a:ext>
            </a:extLst>
          </p:cNvPr>
          <p:cNvSpPr/>
          <p:nvPr/>
        </p:nvSpPr>
        <p:spPr>
          <a:xfrm>
            <a:off x="2874586" y="5246303"/>
            <a:ext cx="4048031" cy="338554"/>
          </a:xfrm>
          <a:prstGeom prst="rect">
            <a:avLst/>
          </a:prstGeom>
        </p:spPr>
        <p:txBody>
          <a:bodyPr wrap="none">
            <a:spAutoFit/>
          </a:bodyPr>
          <a:lstStyle/>
          <a:p>
            <a:pPr>
              <a:buSzPct val="100000"/>
              <a:defRPr sz="2000" b="1">
                <a:solidFill>
                  <a:srgbClr val="FFFFFF"/>
                </a:solidFill>
                <a:latin typeface="Arial"/>
                <a:ea typeface="Arial"/>
                <a:cs typeface="Arial"/>
                <a:sym typeface="Arial"/>
              </a:defRPr>
            </a:pPr>
            <a:r>
              <a:rPr lang="en-GB" sz="1600">
                <a:solidFill>
                  <a:schemeClr val="bg1"/>
                </a:solidFill>
                <a:latin typeface="Calibri" panose="020F0502020204030204" pitchFamily="34" charset="0"/>
                <a:cs typeface="Calibri" panose="020F0502020204030204" pitchFamily="34" charset="0"/>
              </a:rPr>
              <a:t>Table 1. Characteristics of animals we’ve seen</a:t>
            </a:r>
          </a:p>
        </p:txBody>
      </p:sp>
      <p:pic>
        <p:nvPicPr>
          <p:cNvPr id="12" name="Picture 11">
            <a:extLst>
              <a:ext uri="{FF2B5EF4-FFF2-40B4-BE49-F238E27FC236}">
                <a16:creationId xmlns:a16="http://schemas.microsoft.com/office/drawing/2014/main" id="{32204630-EB85-4556-B2C1-755E2987F2FC}"/>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Tree>
    <p:custDataLst>
      <p:tags r:id="rId1"/>
    </p:custDataLst>
    <p:extLst>
      <p:ext uri="{BB962C8B-B14F-4D97-AF65-F5344CB8AC3E}">
        <p14:creationId xmlns:p14="http://schemas.microsoft.com/office/powerpoint/2010/main" val="3053731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E3A66917-A5A7-436B-A92A-28DD1C0037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0" name="CustomShape 2"/>
          <p:cNvSpPr/>
          <p:nvPr/>
        </p:nvSpPr>
        <p:spPr>
          <a:xfrm>
            <a:off x="3047760" y="182880"/>
            <a:ext cx="57528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r>
              <a:rPr lang="en-GB" sz="3600" spc="-1" dirty="0">
                <a:solidFill>
                  <a:schemeClr val="bg1"/>
                </a:solidFill>
                <a:effectLst>
                  <a:outerShdw blurRad="50800" dist="38100" dir="2700000" algn="tl" rotWithShape="0">
                    <a:prstClr val="black">
                      <a:alpha val="40000"/>
                    </a:prstClr>
                  </a:outerShdw>
                </a:effectLst>
                <a:latin typeface="Calibri"/>
              </a:rPr>
              <a:t>Human Decision Making</a:t>
            </a:r>
            <a:endParaRPr lang="en-GB" sz="3600" spc="-1" dirty="0">
              <a:solidFill>
                <a:schemeClr val="bg1"/>
              </a:solidFill>
              <a:effectLst>
                <a:outerShdw blurRad="50800" dist="38100" dir="2700000" algn="tl" rotWithShape="0">
                  <a:prstClr val="black">
                    <a:alpha val="40000"/>
                  </a:prstClr>
                </a:outerShdw>
              </a:effectLst>
            </a:endParaRPr>
          </a:p>
          <a:p>
            <a:pPr algn="ctr">
              <a:lnSpc>
                <a:spcPct val="100000"/>
              </a:lnSpc>
            </a:pPr>
            <a:endParaRPr lang="en-GB" sz="3600" b="0" strike="noStrike" spc="-1" dirty="0">
              <a:solidFill>
                <a:schemeClr val="bg1"/>
              </a:solidFill>
              <a:effectLst>
                <a:outerShdw blurRad="50800" dist="38100" dir="2700000" algn="tl" rotWithShape="0">
                  <a:prstClr val="black">
                    <a:alpha val="40000"/>
                  </a:prstClr>
                </a:outerShdw>
              </a:effectLst>
              <a:latin typeface="Arial"/>
            </a:endParaRPr>
          </a:p>
        </p:txBody>
      </p:sp>
      <p:pic>
        <p:nvPicPr>
          <p:cNvPr id="32" name="Picture 31">
            <a:extLst>
              <a:ext uri="{FF2B5EF4-FFF2-40B4-BE49-F238E27FC236}">
                <a16:creationId xmlns:a16="http://schemas.microsoft.com/office/drawing/2014/main" id="{4AAE2275-6C5C-4427-AB7F-730BE913C875}"/>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7249021" y="3425769"/>
            <a:ext cx="1796554" cy="1313645"/>
          </a:xfrm>
          <a:prstGeom prst="rect">
            <a:avLst/>
          </a:prstGeom>
        </p:spPr>
      </p:pic>
      <p:grpSp>
        <p:nvGrpSpPr>
          <p:cNvPr id="8" name="Group 7">
            <a:extLst>
              <a:ext uri="{FF2B5EF4-FFF2-40B4-BE49-F238E27FC236}">
                <a16:creationId xmlns:a16="http://schemas.microsoft.com/office/drawing/2014/main" id="{AA61E5D4-8B26-4547-AFBD-3B0D8D305003}"/>
              </a:ext>
            </a:extLst>
          </p:cNvPr>
          <p:cNvGrpSpPr/>
          <p:nvPr/>
        </p:nvGrpSpPr>
        <p:grpSpPr>
          <a:xfrm>
            <a:off x="8347476" y="2541246"/>
            <a:ext cx="2738073" cy="1731780"/>
            <a:chOff x="8501855" y="1858023"/>
            <a:chExt cx="2738073" cy="1731780"/>
          </a:xfrm>
        </p:grpSpPr>
        <p:sp>
          <p:nvSpPr>
            <p:cNvPr id="39" name="Line">
              <a:extLst>
                <a:ext uri="{FF2B5EF4-FFF2-40B4-BE49-F238E27FC236}">
                  <a16:creationId xmlns:a16="http://schemas.microsoft.com/office/drawing/2014/main" id="{1C3D5AA5-388A-4479-B4EB-B48C93EF61A5}"/>
                </a:ext>
              </a:extLst>
            </p:cNvPr>
            <p:cNvSpPr/>
            <p:nvPr/>
          </p:nvSpPr>
          <p:spPr>
            <a:xfrm>
              <a:off x="8884432" y="3301741"/>
              <a:ext cx="919833" cy="288062"/>
            </a:xfrm>
            <a:custGeom>
              <a:avLst/>
              <a:gdLst/>
              <a:ahLst/>
              <a:cxnLst>
                <a:cxn ang="0">
                  <a:pos x="wd2" y="hd2"/>
                </a:cxn>
                <a:cxn ang="5400000">
                  <a:pos x="wd2" y="hd2"/>
                </a:cxn>
                <a:cxn ang="10800000">
                  <a:pos x="wd2" y="hd2"/>
                </a:cxn>
                <a:cxn ang="16200000">
                  <a:pos x="wd2" y="hd2"/>
                </a:cxn>
              </a:cxnLst>
              <a:rect l="0" t="0" r="r" b="b"/>
              <a:pathLst>
                <a:path w="21600" h="20870" extrusionOk="0">
                  <a:moveTo>
                    <a:pt x="0" y="20870"/>
                  </a:moveTo>
                  <a:cubicBezTo>
                    <a:pt x="2530" y="8319"/>
                    <a:pt x="6223" y="762"/>
                    <a:pt x="10171" y="55"/>
                  </a:cubicBezTo>
                  <a:cubicBezTo>
                    <a:pt x="14556" y="-730"/>
                    <a:pt x="18780" y="6963"/>
                    <a:pt x="21600" y="20870"/>
                  </a:cubicBezTo>
                </a:path>
              </a:pathLst>
            </a:custGeom>
            <a:noFill/>
            <a:ln w="38100" cap="flat">
              <a:solidFill>
                <a:schemeClr val="bg1"/>
              </a:solidFill>
              <a:prstDash val="solid"/>
              <a:round/>
              <a:tailEnd type="stealth" w="med" len="med"/>
            </a:ln>
            <a:effectLst>
              <a:outerShdw blurRad="38100" dist="23000" dir="5400000" rotWithShape="0">
                <a:srgbClr val="000000">
                  <a:alpha val="35000"/>
                </a:srgbClr>
              </a:outerShdw>
            </a:effectLst>
          </p:spPr>
          <p:txBody>
            <a:bodyPr wrap="square" lIns="45718" tIns="45718" rIns="45718" bIns="45718" numCol="1" anchor="t">
              <a:noAutofit/>
            </a:bodyPr>
            <a:lstStyle/>
            <a:p>
              <a:endParaRPr/>
            </a:p>
          </p:txBody>
        </p:sp>
        <p:sp>
          <p:nvSpPr>
            <p:cNvPr id="52" name="Oval">
              <a:extLst>
                <a:ext uri="{FF2B5EF4-FFF2-40B4-BE49-F238E27FC236}">
                  <a16:creationId xmlns:a16="http://schemas.microsoft.com/office/drawing/2014/main" id="{C3E2EFBE-79A9-4662-B586-128CA27617E3}"/>
                </a:ext>
              </a:extLst>
            </p:cNvPr>
            <p:cNvSpPr/>
            <p:nvPr/>
          </p:nvSpPr>
          <p:spPr>
            <a:xfrm>
              <a:off x="9081433" y="1858023"/>
              <a:ext cx="861469" cy="705090"/>
            </a:xfrm>
            <a:prstGeom prst="ellipse">
              <a:avLst/>
            </a:prstGeom>
            <a:noFill/>
            <a:ln w="38100" cap="flat">
              <a:solidFill>
                <a:schemeClr val="bg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50" name="Oval">
              <a:extLst>
                <a:ext uri="{FF2B5EF4-FFF2-40B4-BE49-F238E27FC236}">
                  <a16:creationId xmlns:a16="http://schemas.microsoft.com/office/drawing/2014/main" id="{634A8741-E2D2-4944-8CC2-DE5D3F8397B9}"/>
                </a:ext>
              </a:extLst>
            </p:cNvPr>
            <p:cNvSpPr/>
            <p:nvPr/>
          </p:nvSpPr>
          <p:spPr>
            <a:xfrm>
              <a:off x="9787098" y="2198170"/>
              <a:ext cx="1452830" cy="1295115"/>
            </a:xfrm>
            <a:prstGeom prst="ellipse">
              <a:avLst/>
            </a:prstGeom>
            <a:noFill/>
            <a:ln w="38100" cap="flat">
              <a:solidFill>
                <a:schemeClr val="bg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42" name="Connection Line">
              <a:extLst>
                <a:ext uri="{FF2B5EF4-FFF2-40B4-BE49-F238E27FC236}">
                  <a16:creationId xmlns:a16="http://schemas.microsoft.com/office/drawing/2014/main" id="{10FDC657-CF32-433C-9C82-3DD7CA83F9A9}"/>
                </a:ext>
              </a:extLst>
            </p:cNvPr>
            <p:cNvSpPr/>
            <p:nvPr/>
          </p:nvSpPr>
          <p:spPr>
            <a:xfrm>
              <a:off x="8501855" y="2568331"/>
              <a:ext cx="673369" cy="668424"/>
            </a:xfrm>
            <a:custGeom>
              <a:avLst/>
              <a:gdLst/>
              <a:ahLst/>
              <a:cxnLst>
                <a:cxn ang="0">
                  <a:pos x="wd2" y="hd2"/>
                </a:cxn>
                <a:cxn ang="5400000">
                  <a:pos x="wd2" y="hd2"/>
                </a:cxn>
                <a:cxn ang="10800000">
                  <a:pos x="wd2" y="hd2"/>
                </a:cxn>
                <a:cxn ang="16200000">
                  <a:pos x="wd2" y="hd2"/>
                </a:cxn>
              </a:cxnLst>
              <a:rect l="0" t="0" r="r" b="b"/>
              <a:pathLst>
                <a:path w="20419" h="20419" extrusionOk="0">
                  <a:moveTo>
                    <a:pt x="169" y="20419"/>
                  </a:moveTo>
                  <a:cubicBezTo>
                    <a:pt x="-1181" y="5569"/>
                    <a:pt x="5569" y="-1181"/>
                    <a:pt x="20419" y="169"/>
                  </a:cubicBezTo>
                </a:path>
              </a:pathLst>
            </a:custGeom>
            <a:noFill/>
            <a:ln w="38100" cap="flat">
              <a:solidFill>
                <a:schemeClr val="bg1"/>
              </a:solidFill>
              <a:prstDash val="solid"/>
              <a:round/>
              <a:tailEnd type="stealth" w="med" len="med"/>
            </a:ln>
            <a:effectLst>
              <a:outerShdw blurRad="38100" dist="23000" dir="5400000" rotWithShape="0">
                <a:srgbClr val="000000">
                  <a:alpha val="35000"/>
                </a:srgbClr>
              </a:outerShdw>
            </a:effectLst>
          </p:spPr>
          <p:txBody>
            <a:bodyPr/>
            <a:lstStyle/>
            <a:p>
              <a:endParaRPr/>
            </a:p>
          </p:txBody>
        </p:sp>
      </p:grpSp>
      <p:grpSp>
        <p:nvGrpSpPr>
          <p:cNvPr id="9" name="Group 8">
            <a:extLst>
              <a:ext uri="{FF2B5EF4-FFF2-40B4-BE49-F238E27FC236}">
                <a16:creationId xmlns:a16="http://schemas.microsoft.com/office/drawing/2014/main" id="{D8971CC7-0BCB-4EFC-AA29-61C5E1E3074B}"/>
              </a:ext>
            </a:extLst>
          </p:cNvPr>
          <p:cNvGrpSpPr/>
          <p:nvPr/>
        </p:nvGrpSpPr>
        <p:grpSpPr>
          <a:xfrm>
            <a:off x="9001204" y="2585272"/>
            <a:ext cx="1879873" cy="2285852"/>
            <a:chOff x="9155583" y="1902049"/>
            <a:chExt cx="1879873" cy="2285852"/>
          </a:xfrm>
        </p:grpSpPr>
        <p:sp>
          <p:nvSpPr>
            <p:cNvPr id="35" name="Sun">
              <a:extLst>
                <a:ext uri="{FF2B5EF4-FFF2-40B4-BE49-F238E27FC236}">
                  <a16:creationId xmlns:a16="http://schemas.microsoft.com/office/drawing/2014/main" id="{72769A58-35E9-46AD-B1FA-E661B21D5A24}"/>
                </a:ext>
              </a:extLst>
            </p:cNvPr>
            <p:cNvSpPr/>
            <p:nvPr/>
          </p:nvSpPr>
          <p:spPr>
            <a:xfrm>
              <a:off x="9738116" y="3642871"/>
              <a:ext cx="289114" cy="29391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8912" y="3909"/>
                  </a:lnTo>
                  <a:cubicBezTo>
                    <a:pt x="9458" y="3767"/>
                    <a:pt x="10107" y="3684"/>
                    <a:pt x="10795" y="3684"/>
                  </a:cubicBezTo>
                  <a:cubicBezTo>
                    <a:pt x="11488" y="3684"/>
                    <a:pt x="12138" y="3766"/>
                    <a:pt x="12695" y="3914"/>
                  </a:cubicBezTo>
                  <a:lnTo>
                    <a:pt x="10800" y="0"/>
                  </a:lnTo>
                  <a:close/>
                  <a:moveTo>
                    <a:pt x="18430" y="3160"/>
                  </a:moveTo>
                  <a:lnTo>
                    <a:pt x="14332" y="4591"/>
                  </a:lnTo>
                  <a:cubicBezTo>
                    <a:pt x="14828" y="4880"/>
                    <a:pt x="15340" y="5278"/>
                    <a:pt x="15826" y="5764"/>
                  </a:cubicBezTo>
                  <a:cubicBezTo>
                    <a:pt x="16317" y="6255"/>
                    <a:pt x="16717" y="6774"/>
                    <a:pt x="17006" y="7265"/>
                  </a:cubicBezTo>
                  <a:lnTo>
                    <a:pt x="18430" y="3160"/>
                  </a:lnTo>
                  <a:close/>
                  <a:moveTo>
                    <a:pt x="3160" y="3172"/>
                  </a:moveTo>
                  <a:lnTo>
                    <a:pt x="4591" y="7270"/>
                  </a:lnTo>
                  <a:cubicBezTo>
                    <a:pt x="4880" y="6773"/>
                    <a:pt x="5278" y="6260"/>
                    <a:pt x="5764" y="5774"/>
                  </a:cubicBezTo>
                  <a:cubicBezTo>
                    <a:pt x="6255" y="5283"/>
                    <a:pt x="6774" y="4885"/>
                    <a:pt x="7265" y="4596"/>
                  </a:cubicBezTo>
                  <a:lnTo>
                    <a:pt x="3160" y="3172"/>
                  </a:lnTo>
                  <a:close/>
                  <a:moveTo>
                    <a:pt x="10800" y="4661"/>
                  </a:moveTo>
                  <a:cubicBezTo>
                    <a:pt x="7400" y="4661"/>
                    <a:pt x="4633" y="7427"/>
                    <a:pt x="4633" y="10827"/>
                  </a:cubicBezTo>
                  <a:cubicBezTo>
                    <a:pt x="4633" y="14227"/>
                    <a:pt x="7400" y="16994"/>
                    <a:pt x="10800" y="16994"/>
                  </a:cubicBezTo>
                  <a:cubicBezTo>
                    <a:pt x="14200" y="16994"/>
                    <a:pt x="16967" y="14227"/>
                    <a:pt x="16967" y="10827"/>
                  </a:cubicBezTo>
                  <a:cubicBezTo>
                    <a:pt x="16967" y="7427"/>
                    <a:pt x="14200" y="4661"/>
                    <a:pt x="10800" y="4661"/>
                  </a:cubicBezTo>
                  <a:close/>
                  <a:moveTo>
                    <a:pt x="3914" y="8907"/>
                  </a:moveTo>
                  <a:lnTo>
                    <a:pt x="0" y="10800"/>
                  </a:lnTo>
                  <a:lnTo>
                    <a:pt x="3909" y="12688"/>
                  </a:lnTo>
                  <a:cubicBezTo>
                    <a:pt x="3767" y="12137"/>
                    <a:pt x="3684" y="11493"/>
                    <a:pt x="3684" y="10805"/>
                  </a:cubicBezTo>
                  <a:cubicBezTo>
                    <a:pt x="3684" y="10112"/>
                    <a:pt x="3766" y="9464"/>
                    <a:pt x="3914" y="8907"/>
                  </a:cubicBezTo>
                  <a:close/>
                  <a:moveTo>
                    <a:pt x="17693" y="8907"/>
                  </a:moveTo>
                  <a:cubicBezTo>
                    <a:pt x="17835" y="9458"/>
                    <a:pt x="17916" y="10102"/>
                    <a:pt x="17916" y="10790"/>
                  </a:cubicBezTo>
                  <a:cubicBezTo>
                    <a:pt x="17916" y="11483"/>
                    <a:pt x="17835" y="12131"/>
                    <a:pt x="17688" y="12688"/>
                  </a:cubicBezTo>
                  <a:lnTo>
                    <a:pt x="21600" y="10795"/>
                  </a:lnTo>
                  <a:lnTo>
                    <a:pt x="17693" y="8907"/>
                  </a:lnTo>
                  <a:close/>
                  <a:moveTo>
                    <a:pt x="17011" y="14332"/>
                  </a:moveTo>
                  <a:cubicBezTo>
                    <a:pt x="16722" y="14828"/>
                    <a:pt x="16323" y="15340"/>
                    <a:pt x="15838" y="15826"/>
                  </a:cubicBezTo>
                  <a:cubicBezTo>
                    <a:pt x="15346" y="16317"/>
                    <a:pt x="14828" y="16717"/>
                    <a:pt x="14337" y="17006"/>
                  </a:cubicBezTo>
                  <a:lnTo>
                    <a:pt x="18440" y="18430"/>
                  </a:lnTo>
                  <a:lnTo>
                    <a:pt x="17011" y="14332"/>
                  </a:lnTo>
                  <a:close/>
                  <a:moveTo>
                    <a:pt x="4596" y="14337"/>
                  </a:moveTo>
                  <a:lnTo>
                    <a:pt x="3172" y="18440"/>
                  </a:lnTo>
                  <a:lnTo>
                    <a:pt x="7270" y="17011"/>
                  </a:lnTo>
                  <a:cubicBezTo>
                    <a:pt x="6773" y="16722"/>
                    <a:pt x="6260" y="16323"/>
                    <a:pt x="5774" y="15838"/>
                  </a:cubicBezTo>
                  <a:cubicBezTo>
                    <a:pt x="5283" y="15346"/>
                    <a:pt x="4885" y="14828"/>
                    <a:pt x="4596" y="14337"/>
                  </a:cubicBezTo>
                  <a:close/>
                  <a:moveTo>
                    <a:pt x="8907" y="17688"/>
                  </a:moveTo>
                  <a:lnTo>
                    <a:pt x="10800" y="21600"/>
                  </a:lnTo>
                  <a:lnTo>
                    <a:pt x="12688" y="17693"/>
                  </a:lnTo>
                  <a:cubicBezTo>
                    <a:pt x="12142" y="17835"/>
                    <a:pt x="11493" y="17916"/>
                    <a:pt x="10805" y="17916"/>
                  </a:cubicBezTo>
                  <a:cubicBezTo>
                    <a:pt x="10112" y="17916"/>
                    <a:pt x="9464" y="17835"/>
                    <a:pt x="8907" y="17688"/>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36" name="Cloud">
              <a:extLst>
                <a:ext uri="{FF2B5EF4-FFF2-40B4-BE49-F238E27FC236}">
                  <a16:creationId xmlns:a16="http://schemas.microsoft.com/office/drawing/2014/main" id="{F2AB235B-5E72-4325-8A97-5DEFE5EA7C16}"/>
                </a:ext>
              </a:extLst>
            </p:cNvPr>
            <p:cNvSpPr/>
            <p:nvPr/>
          </p:nvSpPr>
          <p:spPr>
            <a:xfrm>
              <a:off x="10087328" y="3806535"/>
              <a:ext cx="379724" cy="232640"/>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38" name="Wind">
              <a:extLst>
                <a:ext uri="{FF2B5EF4-FFF2-40B4-BE49-F238E27FC236}">
                  <a16:creationId xmlns:a16="http://schemas.microsoft.com/office/drawing/2014/main" id="{66559429-236F-43E6-A34E-EAFE9782AFA0}"/>
                </a:ext>
              </a:extLst>
            </p:cNvPr>
            <p:cNvSpPr/>
            <p:nvPr/>
          </p:nvSpPr>
          <p:spPr>
            <a:xfrm>
              <a:off x="9237859" y="3806540"/>
              <a:ext cx="449662" cy="381361"/>
            </a:xfrm>
            <a:custGeom>
              <a:avLst/>
              <a:gdLst/>
              <a:ahLst/>
              <a:cxnLst>
                <a:cxn ang="0">
                  <a:pos x="wd2" y="hd2"/>
                </a:cxn>
                <a:cxn ang="5400000">
                  <a:pos x="wd2" y="hd2"/>
                </a:cxn>
                <a:cxn ang="10800000">
                  <a:pos x="wd2" y="hd2"/>
                </a:cxn>
                <a:cxn ang="16200000">
                  <a:pos x="wd2" y="hd2"/>
                </a:cxn>
              </a:cxnLst>
              <a:rect l="0" t="0" r="r" b="b"/>
              <a:pathLst>
                <a:path w="21598" h="21586" extrusionOk="0">
                  <a:moveTo>
                    <a:pt x="11007" y="3"/>
                  </a:moveTo>
                  <a:cubicBezTo>
                    <a:pt x="10519" y="-14"/>
                    <a:pt x="10178" y="40"/>
                    <a:pt x="10143" y="46"/>
                  </a:cubicBezTo>
                  <a:cubicBezTo>
                    <a:pt x="9825" y="98"/>
                    <a:pt x="9605" y="450"/>
                    <a:pt x="9648" y="830"/>
                  </a:cubicBezTo>
                  <a:cubicBezTo>
                    <a:pt x="9692" y="1210"/>
                    <a:pt x="9984" y="1474"/>
                    <a:pt x="10301" y="1422"/>
                  </a:cubicBezTo>
                  <a:cubicBezTo>
                    <a:pt x="10319" y="1419"/>
                    <a:pt x="12142" y="1155"/>
                    <a:pt x="13202" y="2265"/>
                  </a:cubicBezTo>
                  <a:cubicBezTo>
                    <a:pt x="13739" y="2827"/>
                    <a:pt x="14011" y="3682"/>
                    <a:pt x="14008" y="4804"/>
                  </a:cubicBezTo>
                  <a:lnTo>
                    <a:pt x="14008" y="4830"/>
                  </a:lnTo>
                  <a:cubicBezTo>
                    <a:pt x="14009" y="4842"/>
                    <a:pt x="14024" y="6068"/>
                    <a:pt x="13259" y="7015"/>
                  </a:cubicBezTo>
                  <a:cubicBezTo>
                    <a:pt x="12615" y="7814"/>
                    <a:pt x="11591" y="8215"/>
                    <a:pt x="10224" y="8212"/>
                  </a:cubicBezTo>
                  <a:lnTo>
                    <a:pt x="581" y="8212"/>
                  </a:lnTo>
                  <a:cubicBezTo>
                    <a:pt x="260" y="8212"/>
                    <a:pt x="0" y="8524"/>
                    <a:pt x="0" y="8908"/>
                  </a:cubicBezTo>
                  <a:cubicBezTo>
                    <a:pt x="0" y="9291"/>
                    <a:pt x="260" y="9603"/>
                    <a:pt x="581" y="9603"/>
                  </a:cubicBezTo>
                  <a:lnTo>
                    <a:pt x="10222" y="9603"/>
                  </a:lnTo>
                  <a:cubicBezTo>
                    <a:pt x="11918" y="9606"/>
                    <a:pt x="13221" y="9062"/>
                    <a:pt x="14093" y="7982"/>
                  </a:cubicBezTo>
                  <a:cubicBezTo>
                    <a:pt x="15162" y="6657"/>
                    <a:pt x="15171" y="5000"/>
                    <a:pt x="15168" y="4798"/>
                  </a:cubicBezTo>
                  <a:cubicBezTo>
                    <a:pt x="15169" y="3260"/>
                    <a:pt x="14766" y="2055"/>
                    <a:pt x="13966" y="1218"/>
                  </a:cubicBezTo>
                  <a:cubicBezTo>
                    <a:pt x="13047" y="255"/>
                    <a:pt x="11820" y="32"/>
                    <a:pt x="11007" y="3"/>
                  </a:cubicBezTo>
                  <a:close/>
                  <a:moveTo>
                    <a:pt x="18476" y="6734"/>
                  </a:moveTo>
                  <a:cubicBezTo>
                    <a:pt x="18113" y="6721"/>
                    <a:pt x="17862" y="6760"/>
                    <a:pt x="17835" y="6765"/>
                  </a:cubicBezTo>
                  <a:cubicBezTo>
                    <a:pt x="17519" y="6817"/>
                    <a:pt x="17297" y="7166"/>
                    <a:pt x="17339" y="7545"/>
                  </a:cubicBezTo>
                  <a:cubicBezTo>
                    <a:pt x="17382" y="7925"/>
                    <a:pt x="17674" y="8191"/>
                    <a:pt x="17991" y="8141"/>
                  </a:cubicBezTo>
                  <a:cubicBezTo>
                    <a:pt x="18003" y="8140"/>
                    <a:pt x="19225" y="7959"/>
                    <a:pt x="19926" y="8697"/>
                  </a:cubicBezTo>
                  <a:cubicBezTo>
                    <a:pt x="20272" y="9062"/>
                    <a:pt x="20439" y="9601"/>
                    <a:pt x="20437" y="10347"/>
                  </a:cubicBezTo>
                  <a:lnTo>
                    <a:pt x="20439" y="10373"/>
                  </a:lnTo>
                  <a:cubicBezTo>
                    <a:pt x="20439" y="10381"/>
                    <a:pt x="20449" y="11166"/>
                    <a:pt x="19953" y="11780"/>
                  </a:cubicBezTo>
                  <a:cubicBezTo>
                    <a:pt x="19530" y="12304"/>
                    <a:pt x="18848" y="12570"/>
                    <a:pt x="17928" y="12570"/>
                  </a:cubicBezTo>
                  <a:cubicBezTo>
                    <a:pt x="17923" y="12570"/>
                    <a:pt x="17919" y="12570"/>
                    <a:pt x="17915" y="12570"/>
                  </a:cubicBezTo>
                  <a:lnTo>
                    <a:pt x="581" y="12546"/>
                  </a:lnTo>
                  <a:cubicBezTo>
                    <a:pt x="261" y="12546"/>
                    <a:pt x="1" y="12858"/>
                    <a:pt x="0" y="13242"/>
                  </a:cubicBezTo>
                  <a:cubicBezTo>
                    <a:pt x="0" y="13625"/>
                    <a:pt x="259" y="13936"/>
                    <a:pt x="579" y="13937"/>
                  </a:cubicBezTo>
                  <a:lnTo>
                    <a:pt x="17913" y="13959"/>
                  </a:lnTo>
                  <a:cubicBezTo>
                    <a:pt x="17919" y="13959"/>
                    <a:pt x="17924" y="13959"/>
                    <a:pt x="17930" y="13959"/>
                  </a:cubicBezTo>
                  <a:cubicBezTo>
                    <a:pt x="19175" y="13959"/>
                    <a:pt x="20136" y="13552"/>
                    <a:pt x="20786" y="12746"/>
                  </a:cubicBezTo>
                  <a:cubicBezTo>
                    <a:pt x="21582" y="11760"/>
                    <a:pt x="21600" y="10526"/>
                    <a:pt x="21598" y="10345"/>
                  </a:cubicBezTo>
                  <a:cubicBezTo>
                    <a:pt x="21599" y="9190"/>
                    <a:pt x="21292" y="8281"/>
                    <a:pt x="20685" y="7646"/>
                  </a:cubicBezTo>
                  <a:cubicBezTo>
                    <a:pt x="19996" y="6924"/>
                    <a:pt x="19082" y="6757"/>
                    <a:pt x="18476" y="6734"/>
                  </a:cubicBezTo>
                  <a:close/>
                  <a:moveTo>
                    <a:pt x="15068" y="16652"/>
                  </a:moveTo>
                  <a:lnTo>
                    <a:pt x="579" y="16666"/>
                  </a:lnTo>
                  <a:cubicBezTo>
                    <a:pt x="259" y="16666"/>
                    <a:pt x="0" y="16977"/>
                    <a:pt x="0" y="17361"/>
                  </a:cubicBezTo>
                  <a:cubicBezTo>
                    <a:pt x="1" y="17745"/>
                    <a:pt x="260" y="18055"/>
                    <a:pt x="581" y="18055"/>
                  </a:cubicBezTo>
                  <a:lnTo>
                    <a:pt x="15070" y="18040"/>
                  </a:lnTo>
                  <a:cubicBezTo>
                    <a:pt x="15073" y="18040"/>
                    <a:pt x="15076" y="18040"/>
                    <a:pt x="15078" y="18040"/>
                  </a:cubicBezTo>
                  <a:cubicBezTo>
                    <a:pt x="15565" y="18040"/>
                    <a:pt x="15920" y="18171"/>
                    <a:pt x="16133" y="18426"/>
                  </a:cubicBezTo>
                  <a:cubicBezTo>
                    <a:pt x="16371" y="18712"/>
                    <a:pt x="16372" y="19087"/>
                    <a:pt x="16372" y="19092"/>
                  </a:cubicBezTo>
                  <a:lnTo>
                    <a:pt x="16372" y="19118"/>
                  </a:lnTo>
                  <a:cubicBezTo>
                    <a:pt x="16373" y="19486"/>
                    <a:pt x="16297" y="19746"/>
                    <a:pt x="16140" y="19912"/>
                  </a:cubicBezTo>
                  <a:cubicBezTo>
                    <a:pt x="15853" y="20215"/>
                    <a:pt x="15324" y="20212"/>
                    <a:pt x="15144" y="20185"/>
                  </a:cubicBezTo>
                  <a:cubicBezTo>
                    <a:pt x="14828" y="20135"/>
                    <a:pt x="14538" y="20400"/>
                    <a:pt x="14494" y="20779"/>
                  </a:cubicBezTo>
                  <a:cubicBezTo>
                    <a:pt x="14451" y="21160"/>
                    <a:pt x="14671" y="21509"/>
                    <a:pt x="14989" y="21562"/>
                  </a:cubicBezTo>
                  <a:cubicBezTo>
                    <a:pt x="15025" y="21568"/>
                    <a:pt x="15152" y="21586"/>
                    <a:pt x="15330" y="21586"/>
                  </a:cubicBezTo>
                  <a:cubicBezTo>
                    <a:pt x="15730" y="21586"/>
                    <a:pt x="16392" y="21493"/>
                    <a:pt x="16901" y="20961"/>
                  </a:cubicBezTo>
                  <a:cubicBezTo>
                    <a:pt x="17189" y="20659"/>
                    <a:pt x="17533" y="20097"/>
                    <a:pt x="17533" y="19124"/>
                  </a:cubicBezTo>
                  <a:cubicBezTo>
                    <a:pt x="17535" y="18965"/>
                    <a:pt x="17519" y="18144"/>
                    <a:pt x="16976" y="17472"/>
                  </a:cubicBezTo>
                  <a:cubicBezTo>
                    <a:pt x="16535" y="16926"/>
                    <a:pt x="15897" y="16646"/>
                    <a:pt x="15068" y="16652"/>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43" name="Rabbit">
              <a:extLst>
                <a:ext uri="{FF2B5EF4-FFF2-40B4-BE49-F238E27FC236}">
                  <a16:creationId xmlns:a16="http://schemas.microsoft.com/office/drawing/2014/main" id="{1385374D-B30B-4233-83C6-FC4EAD8A6AF5}"/>
                </a:ext>
              </a:extLst>
            </p:cNvPr>
            <p:cNvSpPr/>
            <p:nvPr/>
          </p:nvSpPr>
          <p:spPr>
            <a:xfrm>
              <a:off x="10536192" y="3218357"/>
              <a:ext cx="150554" cy="157228"/>
            </a:xfrm>
            <a:custGeom>
              <a:avLst/>
              <a:gdLst/>
              <a:ahLst/>
              <a:cxnLst>
                <a:cxn ang="0">
                  <a:pos x="wd2" y="hd2"/>
                </a:cxn>
                <a:cxn ang="5400000">
                  <a:pos x="wd2" y="hd2"/>
                </a:cxn>
                <a:cxn ang="10800000">
                  <a:pos x="wd2" y="hd2"/>
                </a:cxn>
                <a:cxn ang="16200000">
                  <a:pos x="wd2" y="hd2"/>
                </a:cxn>
              </a:cxnLst>
              <a:rect l="0" t="0" r="r" b="b"/>
              <a:pathLst>
                <a:path w="20915" h="21208" extrusionOk="0">
                  <a:moveTo>
                    <a:pt x="10210" y="0"/>
                  </a:moveTo>
                  <a:cubicBezTo>
                    <a:pt x="9556" y="-13"/>
                    <a:pt x="9380" y="416"/>
                    <a:pt x="9455" y="1046"/>
                  </a:cubicBezTo>
                  <a:cubicBezTo>
                    <a:pt x="9571" y="2017"/>
                    <a:pt x="10078" y="4648"/>
                    <a:pt x="12499" y="6197"/>
                  </a:cubicBezTo>
                  <a:cubicBezTo>
                    <a:pt x="12642" y="6287"/>
                    <a:pt x="12670" y="6482"/>
                    <a:pt x="12560" y="6604"/>
                  </a:cubicBezTo>
                  <a:cubicBezTo>
                    <a:pt x="12147" y="7071"/>
                    <a:pt x="12142" y="7803"/>
                    <a:pt x="12197" y="8355"/>
                  </a:cubicBezTo>
                  <a:cubicBezTo>
                    <a:pt x="12213" y="8535"/>
                    <a:pt x="12054" y="8685"/>
                    <a:pt x="11866" y="8658"/>
                  </a:cubicBezTo>
                  <a:cubicBezTo>
                    <a:pt x="6209" y="8000"/>
                    <a:pt x="656" y="10419"/>
                    <a:pt x="1492" y="18312"/>
                  </a:cubicBezTo>
                  <a:cubicBezTo>
                    <a:pt x="1509" y="18450"/>
                    <a:pt x="1421" y="18619"/>
                    <a:pt x="1277" y="18614"/>
                  </a:cubicBezTo>
                  <a:cubicBezTo>
                    <a:pt x="969" y="18598"/>
                    <a:pt x="464" y="18175"/>
                    <a:pt x="134" y="18657"/>
                  </a:cubicBezTo>
                  <a:cubicBezTo>
                    <a:pt x="-356" y="19368"/>
                    <a:pt x="568" y="21219"/>
                    <a:pt x="1845" y="21208"/>
                  </a:cubicBezTo>
                  <a:cubicBezTo>
                    <a:pt x="3298" y="21203"/>
                    <a:pt x="11437" y="21208"/>
                    <a:pt x="12400" y="21208"/>
                  </a:cubicBezTo>
                  <a:cubicBezTo>
                    <a:pt x="13363" y="21208"/>
                    <a:pt x="13033" y="20451"/>
                    <a:pt x="12510" y="20058"/>
                  </a:cubicBezTo>
                  <a:cubicBezTo>
                    <a:pt x="12146" y="19787"/>
                    <a:pt x="11641" y="19528"/>
                    <a:pt x="11013" y="19315"/>
                  </a:cubicBezTo>
                  <a:cubicBezTo>
                    <a:pt x="10755" y="19230"/>
                    <a:pt x="10755" y="18875"/>
                    <a:pt x="11013" y="18785"/>
                  </a:cubicBezTo>
                  <a:cubicBezTo>
                    <a:pt x="11707" y="18541"/>
                    <a:pt x="12318" y="18280"/>
                    <a:pt x="12687" y="18110"/>
                  </a:cubicBezTo>
                  <a:cubicBezTo>
                    <a:pt x="12868" y="18025"/>
                    <a:pt x="13083" y="18143"/>
                    <a:pt x="13100" y="18339"/>
                  </a:cubicBezTo>
                  <a:cubicBezTo>
                    <a:pt x="13193" y="19214"/>
                    <a:pt x="13518" y="21203"/>
                    <a:pt x="14553" y="21203"/>
                  </a:cubicBezTo>
                  <a:cubicBezTo>
                    <a:pt x="15356" y="21203"/>
                    <a:pt x="15581" y="21203"/>
                    <a:pt x="16225" y="21203"/>
                  </a:cubicBezTo>
                  <a:cubicBezTo>
                    <a:pt x="16868" y="21203"/>
                    <a:pt x="16468" y="20386"/>
                    <a:pt x="15543" y="19998"/>
                  </a:cubicBezTo>
                  <a:cubicBezTo>
                    <a:pt x="14712" y="19648"/>
                    <a:pt x="15504" y="17193"/>
                    <a:pt x="15674" y="16705"/>
                  </a:cubicBezTo>
                  <a:cubicBezTo>
                    <a:pt x="15691" y="16651"/>
                    <a:pt x="15730" y="16604"/>
                    <a:pt x="15774" y="16572"/>
                  </a:cubicBezTo>
                  <a:cubicBezTo>
                    <a:pt x="16082" y="16344"/>
                    <a:pt x="17349" y="15363"/>
                    <a:pt x="17910" y="14042"/>
                  </a:cubicBezTo>
                  <a:cubicBezTo>
                    <a:pt x="18411" y="12870"/>
                    <a:pt x="18350" y="11782"/>
                    <a:pt x="18300" y="11352"/>
                  </a:cubicBezTo>
                  <a:cubicBezTo>
                    <a:pt x="18284" y="11235"/>
                    <a:pt x="18350" y="11125"/>
                    <a:pt x="18460" y="11072"/>
                  </a:cubicBezTo>
                  <a:cubicBezTo>
                    <a:pt x="18873" y="10876"/>
                    <a:pt x="19532" y="10832"/>
                    <a:pt x="19852" y="10339"/>
                  </a:cubicBezTo>
                  <a:cubicBezTo>
                    <a:pt x="20374" y="9554"/>
                    <a:pt x="21244" y="8774"/>
                    <a:pt x="20787" y="8085"/>
                  </a:cubicBezTo>
                  <a:cubicBezTo>
                    <a:pt x="20545" y="7719"/>
                    <a:pt x="20386" y="7645"/>
                    <a:pt x="19379" y="6802"/>
                  </a:cubicBezTo>
                  <a:cubicBezTo>
                    <a:pt x="18592" y="6139"/>
                    <a:pt x="18663" y="5268"/>
                    <a:pt x="15586" y="4748"/>
                  </a:cubicBezTo>
                  <a:cubicBezTo>
                    <a:pt x="15460" y="4727"/>
                    <a:pt x="15345" y="4669"/>
                    <a:pt x="15306" y="4552"/>
                  </a:cubicBezTo>
                  <a:cubicBezTo>
                    <a:pt x="15301" y="4531"/>
                    <a:pt x="15301" y="4509"/>
                    <a:pt x="15301" y="4483"/>
                  </a:cubicBezTo>
                  <a:cubicBezTo>
                    <a:pt x="15345" y="3263"/>
                    <a:pt x="14844" y="1592"/>
                    <a:pt x="13925" y="680"/>
                  </a:cubicBezTo>
                  <a:cubicBezTo>
                    <a:pt x="12857" y="-381"/>
                    <a:pt x="12449" y="-68"/>
                    <a:pt x="12339" y="759"/>
                  </a:cubicBezTo>
                  <a:cubicBezTo>
                    <a:pt x="12213" y="685"/>
                    <a:pt x="12086" y="616"/>
                    <a:pt x="11954" y="552"/>
                  </a:cubicBezTo>
                  <a:cubicBezTo>
                    <a:pt x="11168" y="174"/>
                    <a:pt x="10603" y="8"/>
                    <a:pt x="10210" y="0"/>
                  </a:cubicBezTo>
                  <a:close/>
                </a:path>
              </a:pathLst>
            </a:custGeom>
            <a:solidFill>
              <a:srgbClr val="0B2637"/>
            </a:solidFill>
            <a:ln w="19050" cap="flat">
              <a:solidFill>
                <a:schemeClr val="bg2">
                  <a:lumMod val="75000"/>
                </a:schemeClr>
              </a:solidFill>
              <a:prstDash val="solid"/>
              <a:round/>
            </a:ln>
            <a:effectLst>
              <a:outerShdw blurRad="50800" dist="38100" dir="2700000" algn="tl" rotWithShape="0">
                <a:prstClr val="black">
                  <a:alpha val="40000"/>
                </a:prstClr>
              </a:outerShdw>
            </a:effectLst>
          </p:spPr>
          <p:txBody>
            <a:bodyPr wrap="square" lIns="45718" tIns="45718" rIns="45718" bIns="45718" numCol="1" anchor="ctr">
              <a:noAutofit/>
            </a:bodyPr>
            <a:lstStyle/>
            <a:p>
              <a:endParaRPr/>
            </a:p>
          </p:txBody>
        </p:sp>
        <p:sp>
          <p:nvSpPr>
            <p:cNvPr id="45" name="Goose">
              <a:extLst>
                <a:ext uri="{FF2B5EF4-FFF2-40B4-BE49-F238E27FC236}">
                  <a16:creationId xmlns:a16="http://schemas.microsoft.com/office/drawing/2014/main" id="{72F875AC-A7AF-4504-85AB-2792B6A45CBD}"/>
                </a:ext>
              </a:extLst>
            </p:cNvPr>
            <p:cNvSpPr/>
            <p:nvPr/>
          </p:nvSpPr>
          <p:spPr>
            <a:xfrm>
              <a:off x="9155583" y="2122364"/>
              <a:ext cx="339850" cy="309027"/>
            </a:xfrm>
            <a:custGeom>
              <a:avLst/>
              <a:gdLst/>
              <a:ahLst/>
              <a:cxnLst>
                <a:cxn ang="0">
                  <a:pos x="wd2" y="hd2"/>
                </a:cxn>
                <a:cxn ang="5400000">
                  <a:pos x="wd2" y="hd2"/>
                </a:cxn>
                <a:cxn ang="10800000">
                  <a:pos x="wd2" y="hd2"/>
                </a:cxn>
                <a:cxn ang="16200000">
                  <a:pos x="wd2" y="hd2"/>
                </a:cxn>
              </a:cxnLst>
              <a:rect l="0" t="0" r="r" b="b"/>
              <a:pathLst>
                <a:path w="21412" h="21598" extrusionOk="0">
                  <a:moveTo>
                    <a:pt x="17550" y="0"/>
                  </a:moveTo>
                  <a:cubicBezTo>
                    <a:pt x="15950" y="8"/>
                    <a:pt x="15606" y="2373"/>
                    <a:pt x="15606" y="4888"/>
                  </a:cubicBezTo>
                  <a:cubicBezTo>
                    <a:pt x="15606" y="6274"/>
                    <a:pt x="15794" y="7441"/>
                    <a:pt x="15971" y="8249"/>
                  </a:cubicBezTo>
                  <a:cubicBezTo>
                    <a:pt x="15992" y="8337"/>
                    <a:pt x="15907" y="8416"/>
                    <a:pt x="15832" y="8374"/>
                  </a:cubicBezTo>
                  <a:cubicBezTo>
                    <a:pt x="10820" y="5579"/>
                    <a:pt x="7268" y="9582"/>
                    <a:pt x="5919" y="9929"/>
                  </a:cubicBezTo>
                  <a:cubicBezTo>
                    <a:pt x="2262" y="10537"/>
                    <a:pt x="1512" y="12253"/>
                    <a:pt x="1362" y="12867"/>
                  </a:cubicBezTo>
                  <a:cubicBezTo>
                    <a:pt x="1325" y="13020"/>
                    <a:pt x="1228" y="13144"/>
                    <a:pt x="1100" y="13209"/>
                  </a:cubicBezTo>
                  <a:cubicBezTo>
                    <a:pt x="923" y="13304"/>
                    <a:pt x="602" y="13469"/>
                    <a:pt x="51" y="13740"/>
                  </a:cubicBezTo>
                  <a:cubicBezTo>
                    <a:pt x="-8" y="13769"/>
                    <a:pt x="-18" y="13863"/>
                    <a:pt x="36" y="13898"/>
                  </a:cubicBezTo>
                  <a:cubicBezTo>
                    <a:pt x="475" y="14217"/>
                    <a:pt x="1331" y="14341"/>
                    <a:pt x="2397" y="14182"/>
                  </a:cubicBezTo>
                  <a:cubicBezTo>
                    <a:pt x="2445" y="14176"/>
                    <a:pt x="2461" y="14253"/>
                    <a:pt x="2418" y="14271"/>
                  </a:cubicBezTo>
                  <a:cubicBezTo>
                    <a:pt x="1230" y="14766"/>
                    <a:pt x="780" y="15361"/>
                    <a:pt x="571" y="15992"/>
                  </a:cubicBezTo>
                  <a:cubicBezTo>
                    <a:pt x="528" y="16127"/>
                    <a:pt x="645" y="16262"/>
                    <a:pt x="768" y="16209"/>
                  </a:cubicBezTo>
                  <a:cubicBezTo>
                    <a:pt x="1631" y="15849"/>
                    <a:pt x="3853" y="15272"/>
                    <a:pt x="5015" y="15024"/>
                  </a:cubicBezTo>
                  <a:cubicBezTo>
                    <a:pt x="5128" y="15001"/>
                    <a:pt x="5240" y="15042"/>
                    <a:pt x="5315" y="15137"/>
                  </a:cubicBezTo>
                  <a:cubicBezTo>
                    <a:pt x="5936" y="15921"/>
                    <a:pt x="8174" y="17425"/>
                    <a:pt x="11505" y="17490"/>
                  </a:cubicBezTo>
                  <a:cubicBezTo>
                    <a:pt x="11590" y="17490"/>
                    <a:pt x="11659" y="17559"/>
                    <a:pt x="11670" y="17654"/>
                  </a:cubicBezTo>
                  <a:cubicBezTo>
                    <a:pt x="11729" y="18178"/>
                    <a:pt x="11729" y="18999"/>
                    <a:pt x="11595" y="20320"/>
                  </a:cubicBezTo>
                  <a:cubicBezTo>
                    <a:pt x="11338" y="20479"/>
                    <a:pt x="11141" y="20702"/>
                    <a:pt x="11173" y="21015"/>
                  </a:cubicBezTo>
                  <a:cubicBezTo>
                    <a:pt x="11329" y="20749"/>
                    <a:pt x="11553" y="20709"/>
                    <a:pt x="11553" y="20709"/>
                  </a:cubicBezTo>
                  <a:cubicBezTo>
                    <a:pt x="11441" y="21074"/>
                    <a:pt x="11055" y="21587"/>
                    <a:pt x="11628" y="21593"/>
                  </a:cubicBezTo>
                  <a:cubicBezTo>
                    <a:pt x="12014" y="21599"/>
                    <a:pt x="12308" y="21599"/>
                    <a:pt x="12458" y="21593"/>
                  </a:cubicBezTo>
                  <a:cubicBezTo>
                    <a:pt x="12924" y="21593"/>
                    <a:pt x="13438" y="21593"/>
                    <a:pt x="13593" y="21593"/>
                  </a:cubicBezTo>
                  <a:cubicBezTo>
                    <a:pt x="13893" y="21593"/>
                    <a:pt x="14188" y="21593"/>
                    <a:pt x="14306" y="21593"/>
                  </a:cubicBezTo>
                  <a:cubicBezTo>
                    <a:pt x="14429" y="21593"/>
                    <a:pt x="14535" y="21533"/>
                    <a:pt x="14535" y="21457"/>
                  </a:cubicBezTo>
                  <a:cubicBezTo>
                    <a:pt x="14631" y="21451"/>
                    <a:pt x="14681" y="21588"/>
                    <a:pt x="14681" y="21588"/>
                  </a:cubicBezTo>
                  <a:cubicBezTo>
                    <a:pt x="14681" y="21588"/>
                    <a:pt x="14921" y="21174"/>
                    <a:pt x="13807" y="21062"/>
                  </a:cubicBezTo>
                  <a:cubicBezTo>
                    <a:pt x="13207" y="21003"/>
                    <a:pt x="12646" y="21039"/>
                    <a:pt x="12539" y="20414"/>
                  </a:cubicBezTo>
                  <a:cubicBezTo>
                    <a:pt x="12346" y="19270"/>
                    <a:pt x="12516" y="18327"/>
                    <a:pt x="12714" y="17672"/>
                  </a:cubicBezTo>
                  <a:cubicBezTo>
                    <a:pt x="12757" y="17531"/>
                    <a:pt x="12875" y="17430"/>
                    <a:pt x="13009" y="17412"/>
                  </a:cubicBezTo>
                  <a:cubicBezTo>
                    <a:pt x="13078" y="17406"/>
                    <a:pt x="13153" y="17394"/>
                    <a:pt x="13223" y="17388"/>
                  </a:cubicBezTo>
                  <a:cubicBezTo>
                    <a:pt x="17764" y="16816"/>
                    <a:pt x="19643" y="14423"/>
                    <a:pt x="19734" y="11310"/>
                  </a:cubicBezTo>
                  <a:cubicBezTo>
                    <a:pt x="19788" y="9529"/>
                    <a:pt x="19205" y="8473"/>
                    <a:pt x="18385" y="7300"/>
                  </a:cubicBezTo>
                  <a:cubicBezTo>
                    <a:pt x="17566" y="6127"/>
                    <a:pt x="17796" y="3797"/>
                    <a:pt x="17989" y="3178"/>
                  </a:cubicBezTo>
                  <a:cubicBezTo>
                    <a:pt x="18074" y="2901"/>
                    <a:pt x="18760" y="3096"/>
                    <a:pt x="19488" y="2754"/>
                  </a:cubicBezTo>
                  <a:cubicBezTo>
                    <a:pt x="20157" y="3049"/>
                    <a:pt x="21384" y="3009"/>
                    <a:pt x="21384" y="3009"/>
                  </a:cubicBezTo>
                  <a:cubicBezTo>
                    <a:pt x="21384" y="3009"/>
                    <a:pt x="21582" y="2572"/>
                    <a:pt x="20929" y="2389"/>
                  </a:cubicBezTo>
                  <a:cubicBezTo>
                    <a:pt x="20275" y="2207"/>
                    <a:pt x="20201" y="1670"/>
                    <a:pt x="19532" y="1387"/>
                  </a:cubicBezTo>
                  <a:cubicBezTo>
                    <a:pt x="19328" y="768"/>
                    <a:pt x="19113" y="249"/>
                    <a:pt x="17887" y="31"/>
                  </a:cubicBezTo>
                  <a:cubicBezTo>
                    <a:pt x="17768" y="10"/>
                    <a:pt x="17657" y="-1"/>
                    <a:pt x="17550" y="0"/>
                  </a:cubicBezTo>
                  <a:close/>
                </a:path>
              </a:pathLst>
            </a:custGeom>
            <a:solidFill>
              <a:srgbClr val="0B2637"/>
            </a:solid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46" name="Cow">
              <a:extLst>
                <a:ext uri="{FF2B5EF4-FFF2-40B4-BE49-F238E27FC236}">
                  <a16:creationId xmlns:a16="http://schemas.microsoft.com/office/drawing/2014/main" id="{AA6BA386-9F8F-40B8-8CF3-2915FB32706F}"/>
                </a:ext>
              </a:extLst>
            </p:cNvPr>
            <p:cNvSpPr/>
            <p:nvPr/>
          </p:nvSpPr>
          <p:spPr>
            <a:xfrm>
              <a:off x="10053216" y="2392852"/>
              <a:ext cx="920596" cy="554436"/>
            </a:xfrm>
            <a:custGeom>
              <a:avLst/>
              <a:gdLst/>
              <a:ahLst/>
              <a:cxnLst>
                <a:cxn ang="0">
                  <a:pos x="wd2" y="hd2"/>
                </a:cxn>
                <a:cxn ang="5400000">
                  <a:pos x="wd2" y="hd2"/>
                </a:cxn>
                <a:cxn ang="10800000">
                  <a:pos x="wd2" y="hd2"/>
                </a:cxn>
                <a:cxn ang="16200000">
                  <a:pos x="wd2" y="hd2"/>
                </a:cxn>
              </a:cxnLst>
              <a:rect l="0" t="0" r="r" b="b"/>
              <a:pathLst>
                <a:path w="21427" h="21545" extrusionOk="0">
                  <a:moveTo>
                    <a:pt x="18406" y="6"/>
                  </a:moveTo>
                  <a:cubicBezTo>
                    <a:pt x="18276" y="42"/>
                    <a:pt x="18137" y="245"/>
                    <a:pt x="18002" y="719"/>
                  </a:cubicBezTo>
                  <a:cubicBezTo>
                    <a:pt x="17367" y="1211"/>
                    <a:pt x="17198" y="455"/>
                    <a:pt x="16922" y="358"/>
                  </a:cubicBezTo>
                  <a:cubicBezTo>
                    <a:pt x="16647" y="261"/>
                    <a:pt x="16370" y="825"/>
                    <a:pt x="16646" y="1563"/>
                  </a:cubicBezTo>
                  <a:cubicBezTo>
                    <a:pt x="15824" y="1790"/>
                    <a:pt x="14731" y="1776"/>
                    <a:pt x="13583" y="808"/>
                  </a:cubicBezTo>
                  <a:cubicBezTo>
                    <a:pt x="13370" y="628"/>
                    <a:pt x="13134" y="530"/>
                    <a:pt x="12895" y="555"/>
                  </a:cubicBezTo>
                  <a:cubicBezTo>
                    <a:pt x="11366" y="716"/>
                    <a:pt x="8937" y="1036"/>
                    <a:pt x="7079" y="1404"/>
                  </a:cubicBezTo>
                  <a:cubicBezTo>
                    <a:pt x="4845" y="1848"/>
                    <a:pt x="3290" y="1731"/>
                    <a:pt x="2479" y="3519"/>
                  </a:cubicBezTo>
                  <a:lnTo>
                    <a:pt x="2481" y="3483"/>
                  </a:lnTo>
                  <a:cubicBezTo>
                    <a:pt x="2481" y="3483"/>
                    <a:pt x="1251" y="5269"/>
                    <a:pt x="583" y="11343"/>
                  </a:cubicBezTo>
                  <a:cubicBezTo>
                    <a:pt x="304" y="11737"/>
                    <a:pt x="179" y="12329"/>
                    <a:pt x="47" y="13313"/>
                  </a:cubicBezTo>
                  <a:cubicBezTo>
                    <a:pt x="-59" y="14113"/>
                    <a:pt x="47" y="15020"/>
                    <a:pt x="47" y="15020"/>
                  </a:cubicBezTo>
                  <a:cubicBezTo>
                    <a:pt x="533" y="14678"/>
                    <a:pt x="1030" y="12935"/>
                    <a:pt x="942" y="11462"/>
                  </a:cubicBezTo>
                  <a:cubicBezTo>
                    <a:pt x="1063" y="10205"/>
                    <a:pt x="1652" y="6464"/>
                    <a:pt x="2281" y="6156"/>
                  </a:cubicBezTo>
                  <a:cubicBezTo>
                    <a:pt x="2511" y="8306"/>
                    <a:pt x="3102" y="11155"/>
                    <a:pt x="1921" y="14029"/>
                  </a:cubicBezTo>
                  <a:cubicBezTo>
                    <a:pt x="1729" y="15969"/>
                    <a:pt x="1837" y="19104"/>
                    <a:pt x="1417" y="20501"/>
                  </a:cubicBezTo>
                  <a:lnTo>
                    <a:pt x="1670" y="20596"/>
                  </a:lnTo>
                  <a:cubicBezTo>
                    <a:pt x="1670" y="20596"/>
                    <a:pt x="1703" y="20912"/>
                    <a:pt x="1625" y="21545"/>
                  </a:cubicBezTo>
                  <a:lnTo>
                    <a:pt x="2879" y="21545"/>
                  </a:lnTo>
                  <a:cubicBezTo>
                    <a:pt x="2879" y="21545"/>
                    <a:pt x="2667" y="21089"/>
                    <a:pt x="2519" y="20457"/>
                  </a:cubicBezTo>
                  <a:cubicBezTo>
                    <a:pt x="2371" y="19825"/>
                    <a:pt x="2498" y="16804"/>
                    <a:pt x="3006" y="15470"/>
                  </a:cubicBezTo>
                  <a:cubicBezTo>
                    <a:pt x="3428" y="14696"/>
                    <a:pt x="3775" y="13780"/>
                    <a:pt x="4001" y="13000"/>
                  </a:cubicBezTo>
                  <a:cubicBezTo>
                    <a:pt x="4239" y="12858"/>
                    <a:pt x="4531" y="12716"/>
                    <a:pt x="4864" y="12611"/>
                  </a:cubicBezTo>
                  <a:lnTo>
                    <a:pt x="4639" y="15203"/>
                  </a:lnTo>
                  <a:cubicBezTo>
                    <a:pt x="4639" y="15203"/>
                    <a:pt x="5252" y="17632"/>
                    <a:pt x="5433" y="18667"/>
                  </a:cubicBezTo>
                  <a:cubicBezTo>
                    <a:pt x="5588" y="19553"/>
                    <a:pt x="5609" y="20585"/>
                    <a:pt x="5609" y="20585"/>
                  </a:cubicBezTo>
                  <a:lnTo>
                    <a:pt x="5873" y="20712"/>
                  </a:lnTo>
                  <a:cubicBezTo>
                    <a:pt x="5929" y="21326"/>
                    <a:pt x="6046" y="21545"/>
                    <a:pt x="6046" y="21545"/>
                  </a:cubicBezTo>
                  <a:lnTo>
                    <a:pt x="7273" y="21545"/>
                  </a:lnTo>
                  <a:cubicBezTo>
                    <a:pt x="5363" y="17861"/>
                    <a:pt x="6017" y="13841"/>
                    <a:pt x="6319" y="12497"/>
                  </a:cubicBezTo>
                  <a:cubicBezTo>
                    <a:pt x="6513" y="12530"/>
                    <a:pt x="6711" y="12583"/>
                    <a:pt x="6913" y="12661"/>
                  </a:cubicBezTo>
                  <a:cubicBezTo>
                    <a:pt x="8430" y="13251"/>
                    <a:pt x="9964" y="13797"/>
                    <a:pt x="11341" y="13627"/>
                  </a:cubicBezTo>
                  <a:cubicBezTo>
                    <a:pt x="11321" y="14595"/>
                    <a:pt x="11350" y="15634"/>
                    <a:pt x="11373" y="16347"/>
                  </a:cubicBezTo>
                  <a:cubicBezTo>
                    <a:pt x="11419" y="17769"/>
                    <a:pt x="10988" y="20474"/>
                    <a:pt x="10988" y="20474"/>
                  </a:cubicBezTo>
                  <a:lnTo>
                    <a:pt x="11240" y="20615"/>
                  </a:lnTo>
                  <a:cubicBezTo>
                    <a:pt x="11240" y="20615"/>
                    <a:pt x="11195" y="21245"/>
                    <a:pt x="11408" y="21545"/>
                  </a:cubicBezTo>
                  <a:lnTo>
                    <a:pt x="12403" y="21545"/>
                  </a:lnTo>
                  <a:cubicBezTo>
                    <a:pt x="11731" y="20234"/>
                    <a:pt x="12064" y="17577"/>
                    <a:pt x="12393" y="16874"/>
                  </a:cubicBezTo>
                  <a:cubicBezTo>
                    <a:pt x="12529" y="16581"/>
                    <a:pt x="12650" y="15573"/>
                    <a:pt x="12746" y="14496"/>
                  </a:cubicBezTo>
                  <a:cubicBezTo>
                    <a:pt x="12830" y="15210"/>
                    <a:pt x="12951" y="15729"/>
                    <a:pt x="13108" y="16114"/>
                  </a:cubicBezTo>
                  <a:cubicBezTo>
                    <a:pt x="13681" y="17523"/>
                    <a:pt x="13742" y="20554"/>
                    <a:pt x="13742" y="20554"/>
                  </a:cubicBezTo>
                  <a:lnTo>
                    <a:pt x="13983" y="20715"/>
                  </a:lnTo>
                  <a:cubicBezTo>
                    <a:pt x="13983" y="20715"/>
                    <a:pt x="14035" y="21312"/>
                    <a:pt x="14240" y="21545"/>
                  </a:cubicBezTo>
                  <a:lnTo>
                    <a:pt x="15320" y="21545"/>
                  </a:lnTo>
                  <a:cubicBezTo>
                    <a:pt x="15320" y="21545"/>
                    <a:pt x="14239" y="19951"/>
                    <a:pt x="14303" y="15822"/>
                  </a:cubicBezTo>
                  <a:cubicBezTo>
                    <a:pt x="14309" y="15469"/>
                    <a:pt x="14259" y="13973"/>
                    <a:pt x="14225" y="12969"/>
                  </a:cubicBezTo>
                  <a:cubicBezTo>
                    <a:pt x="14499" y="12708"/>
                    <a:pt x="14738" y="12286"/>
                    <a:pt x="14898" y="11607"/>
                  </a:cubicBezTo>
                  <a:cubicBezTo>
                    <a:pt x="15809" y="7427"/>
                    <a:pt x="17536" y="6689"/>
                    <a:pt x="18321" y="6900"/>
                  </a:cubicBezTo>
                  <a:cubicBezTo>
                    <a:pt x="19105" y="7110"/>
                    <a:pt x="19444" y="6865"/>
                    <a:pt x="19995" y="6514"/>
                  </a:cubicBezTo>
                  <a:cubicBezTo>
                    <a:pt x="20610" y="7392"/>
                    <a:pt x="20758" y="7111"/>
                    <a:pt x="20928" y="7111"/>
                  </a:cubicBezTo>
                  <a:cubicBezTo>
                    <a:pt x="21097" y="7111"/>
                    <a:pt x="21202" y="6584"/>
                    <a:pt x="21372" y="6197"/>
                  </a:cubicBezTo>
                  <a:cubicBezTo>
                    <a:pt x="21541" y="5811"/>
                    <a:pt x="21288" y="5285"/>
                    <a:pt x="21097" y="5110"/>
                  </a:cubicBezTo>
                  <a:cubicBezTo>
                    <a:pt x="20906" y="4934"/>
                    <a:pt x="20142" y="3246"/>
                    <a:pt x="19888" y="2193"/>
                  </a:cubicBezTo>
                  <a:cubicBezTo>
                    <a:pt x="19634" y="1139"/>
                    <a:pt x="19126" y="1316"/>
                    <a:pt x="18935" y="719"/>
                  </a:cubicBezTo>
                  <a:cubicBezTo>
                    <a:pt x="18816" y="346"/>
                    <a:pt x="18622" y="-55"/>
                    <a:pt x="18406" y="6"/>
                  </a:cubicBezTo>
                  <a:close/>
                </a:path>
              </a:pathLst>
            </a:custGeom>
            <a:solidFill>
              <a:srgbClr val="0B2637"/>
            </a:solidFill>
            <a:ln w="19050" cap="flat">
              <a:solidFill>
                <a:schemeClr val="bg2">
                  <a:lumMod val="75000"/>
                </a:schemeClr>
              </a:solidFill>
              <a:prstDash val="solid"/>
              <a:round/>
            </a:ln>
            <a:effectLst>
              <a:outerShdw blurRad="50800" dist="38100" dir="2700000" algn="tl" rotWithShape="0">
                <a:prstClr val="black">
                  <a:alpha val="40000"/>
                </a:prstClr>
              </a:outerShdw>
            </a:effectLst>
          </p:spPr>
          <p:txBody>
            <a:bodyPr wrap="square" lIns="45718" tIns="45718" rIns="45718" bIns="45718" numCol="1" anchor="ctr">
              <a:noAutofit/>
            </a:bodyPr>
            <a:lstStyle/>
            <a:p>
              <a:endParaRPr/>
            </a:p>
          </p:txBody>
        </p:sp>
        <p:sp>
          <p:nvSpPr>
            <p:cNvPr id="47" name="Owl">
              <a:extLst>
                <a:ext uri="{FF2B5EF4-FFF2-40B4-BE49-F238E27FC236}">
                  <a16:creationId xmlns:a16="http://schemas.microsoft.com/office/drawing/2014/main" id="{691CD4F7-D0DF-4EF9-9DCB-6220DEC508E8}"/>
                </a:ext>
              </a:extLst>
            </p:cNvPr>
            <p:cNvSpPr/>
            <p:nvPr/>
          </p:nvSpPr>
          <p:spPr>
            <a:xfrm>
              <a:off x="9529673" y="2031586"/>
              <a:ext cx="306389" cy="357964"/>
            </a:xfrm>
            <a:custGeom>
              <a:avLst/>
              <a:gdLst/>
              <a:ahLst/>
              <a:cxnLst>
                <a:cxn ang="0">
                  <a:pos x="wd2" y="hd2"/>
                </a:cxn>
                <a:cxn ang="5400000">
                  <a:pos x="wd2" y="hd2"/>
                </a:cxn>
                <a:cxn ang="10800000">
                  <a:pos x="wd2" y="hd2"/>
                </a:cxn>
                <a:cxn ang="16200000">
                  <a:pos x="wd2" y="hd2"/>
                </a:cxn>
              </a:cxnLst>
              <a:rect l="0" t="0" r="r" b="b"/>
              <a:pathLst>
                <a:path w="21205" h="21591" extrusionOk="0">
                  <a:moveTo>
                    <a:pt x="12155" y="0"/>
                  </a:moveTo>
                  <a:cubicBezTo>
                    <a:pt x="12155" y="0"/>
                    <a:pt x="11634" y="546"/>
                    <a:pt x="11988" y="1070"/>
                  </a:cubicBezTo>
                  <a:cubicBezTo>
                    <a:pt x="11988" y="1070"/>
                    <a:pt x="12026" y="1808"/>
                    <a:pt x="12529" y="2119"/>
                  </a:cubicBezTo>
                  <a:cubicBezTo>
                    <a:pt x="12119" y="2596"/>
                    <a:pt x="11896" y="3118"/>
                    <a:pt x="11742" y="3566"/>
                  </a:cubicBezTo>
                  <a:cubicBezTo>
                    <a:pt x="11598" y="3988"/>
                    <a:pt x="11483" y="4582"/>
                    <a:pt x="11381" y="4963"/>
                  </a:cubicBezTo>
                  <a:cubicBezTo>
                    <a:pt x="11252" y="5449"/>
                    <a:pt x="11380" y="5834"/>
                    <a:pt x="10806" y="5983"/>
                  </a:cubicBezTo>
                  <a:cubicBezTo>
                    <a:pt x="6995" y="6974"/>
                    <a:pt x="4684" y="10520"/>
                    <a:pt x="4084" y="13437"/>
                  </a:cubicBezTo>
                  <a:cubicBezTo>
                    <a:pt x="4084" y="13437"/>
                    <a:pt x="1380" y="15573"/>
                    <a:pt x="11" y="20975"/>
                  </a:cubicBezTo>
                  <a:cubicBezTo>
                    <a:pt x="-147" y="21600"/>
                    <a:pt x="1388" y="20964"/>
                    <a:pt x="1388" y="20964"/>
                  </a:cubicBezTo>
                  <a:cubicBezTo>
                    <a:pt x="1388" y="20964"/>
                    <a:pt x="1381" y="21330"/>
                    <a:pt x="2515" y="21318"/>
                  </a:cubicBezTo>
                  <a:cubicBezTo>
                    <a:pt x="3117" y="21318"/>
                    <a:pt x="5098" y="21049"/>
                    <a:pt x="6621" y="20454"/>
                  </a:cubicBezTo>
                  <a:cubicBezTo>
                    <a:pt x="8164" y="19850"/>
                    <a:pt x="8734" y="19355"/>
                    <a:pt x="8917" y="19012"/>
                  </a:cubicBezTo>
                  <a:cubicBezTo>
                    <a:pt x="9492" y="19367"/>
                    <a:pt x="10184" y="19586"/>
                    <a:pt x="10401" y="19750"/>
                  </a:cubicBezTo>
                  <a:cubicBezTo>
                    <a:pt x="10661" y="19946"/>
                    <a:pt x="10776" y="20299"/>
                    <a:pt x="10236" y="20426"/>
                  </a:cubicBezTo>
                  <a:cubicBezTo>
                    <a:pt x="9696" y="20554"/>
                    <a:pt x="9601" y="20445"/>
                    <a:pt x="9314" y="20576"/>
                  </a:cubicBezTo>
                  <a:cubicBezTo>
                    <a:pt x="9241" y="20610"/>
                    <a:pt x="9181" y="20645"/>
                    <a:pt x="9132" y="20681"/>
                  </a:cubicBezTo>
                  <a:cubicBezTo>
                    <a:pt x="8839" y="20611"/>
                    <a:pt x="8370" y="20618"/>
                    <a:pt x="8039" y="21193"/>
                  </a:cubicBezTo>
                  <a:cubicBezTo>
                    <a:pt x="8012" y="21242"/>
                    <a:pt x="8079" y="21288"/>
                    <a:pt x="8127" y="21253"/>
                  </a:cubicBezTo>
                  <a:cubicBezTo>
                    <a:pt x="8352" y="21088"/>
                    <a:pt x="8727" y="20902"/>
                    <a:pt x="9057" y="21177"/>
                  </a:cubicBezTo>
                  <a:cubicBezTo>
                    <a:pt x="9060" y="21180"/>
                    <a:pt x="9063" y="21182"/>
                    <a:pt x="9066" y="21184"/>
                  </a:cubicBezTo>
                  <a:cubicBezTo>
                    <a:pt x="9177" y="21293"/>
                    <a:pt x="9361" y="21367"/>
                    <a:pt x="9558" y="21367"/>
                  </a:cubicBezTo>
                  <a:cubicBezTo>
                    <a:pt x="10402" y="21367"/>
                    <a:pt x="10993" y="21022"/>
                    <a:pt x="11484" y="21087"/>
                  </a:cubicBezTo>
                  <a:cubicBezTo>
                    <a:pt x="11975" y="21152"/>
                    <a:pt x="12378" y="21591"/>
                    <a:pt x="13299" y="21591"/>
                  </a:cubicBezTo>
                  <a:cubicBezTo>
                    <a:pt x="13972" y="21591"/>
                    <a:pt x="14295" y="21117"/>
                    <a:pt x="14786" y="21367"/>
                  </a:cubicBezTo>
                  <a:cubicBezTo>
                    <a:pt x="15156" y="21555"/>
                    <a:pt x="15820" y="21465"/>
                    <a:pt x="16107" y="21286"/>
                  </a:cubicBezTo>
                  <a:cubicBezTo>
                    <a:pt x="16274" y="21191"/>
                    <a:pt x="16396" y="21051"/>
                    <a:pt x="16787" y="21087"/>
                  </a:cubicBezTo>
                  <a:cubicBezTo>
                    <a:pt x="17474" y="21150"/>
                    <a:pt x="17609" y="21380"/>
                    <a:pt x="18345" y="21338"/>
                  </a:cubicBezTo>
                  <a:cubicBezTo>
                    <a:pt x="18669" y="21319"/>
                    <a:pt x="18914" y="21228"/>
                    <a:pt x="19065" y="21109"/>
                  </a:cubicBezTo>
                  <a:cubicBezTo>
                    <a:pt x="19250" y="21149"/>
                    <a:pt x="19385" y="21231"/>
                    <a:pt x="19472" y="21302"/>
                  </a:cubicBezTo>
                  <a:cubicBezTo>
                    <a:pt x="19519" y="21340"/>
                    <a:pt x="19598" y="21305"/>
                    <a:pt x="19589" y="21249"/>
                  </a:cubicBezTo>
                  <a:cubicBezTo>
                    <a:pt x="19558" y="21071"/>
                    <a:pt x="19460" y="20958"/>
                    <a:pt x="19334" y="20888"/>
                  </a:cubicBezTo>
                  <a:cubicBezTo>
                    <a:pt x="19666" y="20802"/>
                    <a:pt x="20061" y="20835"/>
                    <a:pt x="20331" y="21302"/>
                  </a:cubicBezTo>
                  <a:cubicBezTo>
                    <a:pt x="20349" y="21332"/>
                    <a:pt x="20401" y="21318"/>
                    <a:pt x="20396" y="21284"/>
                  </a:cubicBezTo>
                  <a:cubicBezTo>
                    <a:pt x="20331" y="20887"/>
                    <a:pt x="20062" y="20051"/>
                    <a:pt x="18961" y="20452"/>
                  </a:cubicBezTo>
                  <a:cubicBezTo>
                    <a:pt x="18626" y="20272"/>
                    <a:pt x="18294" y="20475"/>
                    <a:pt x="18086" y="20475"/>
                  </a:cubicBezTo>
                  <a:cubicBezTo>
                    <a:pt x="17465" y="20475"/>
                    <a:pt x="16944" y="19992"/>
                    <a:pt x="16344" y="19665"/>
                  </a:cubicBezTo>
                  <a:cubicBezTo>
                    <a:pt x="15687" y="19306"/>
                    <a:pt x="15450" y="18064"/>
                    <a:pt x="15366" y="17320"/>
                  </a:cubicBezTo>
                  <a:cubicBezTo>
                    <a:pt x="15897" y="16942"/>
                    <a:pt x="16449" y="16396"/>
                    <a:pt x="16806" y="15687"/>
                  </a:cubicBezTo>
                  <a:cubicBezTo>
                    <a:pt x="17916" y="13477"/>
                    <a:pt x="19270" y="12913"/>
                    <a:pt x="20417" y="11316"/>
                  </a:cubicBezTo>
                  <a:cubicBezTo>
                    <a:pt x="21453" y="9872"/>
                    <a:pt x="21337" y="8280"/>
                    <a:pt x="20813" y="7091"/>
                  </a:cubicBezTo>
                  <a:cubicBezTo>
                    <a:pt x="20720" y="6879"/>
                    <a:pt x="20568" y="6592"/>
                    <a:pt x="20653" y="6281"/>
                  </a:cubicBezTo>
                  <a:cubicBezTo>
                    <a:pt x="21034" y="4883"/>
                    <a:pt x="20741" y="2957"/>
                    <a:pt x="20319" y="2189"/>
                  </a:cubicBezTo>
                  <a:cubicBezTo>
                    <a:pt x="20830" y="1862"/>
                    <a:pt x="20867" y="1110"/>
                    <a:pt x="20867" y="1110"/>
                  </a:cubicBezTo>
                  <a:cubicBezTo>
                    <a:pt x="21235" y="566"/>
                    <a:pt x="20694" y="0"/>
                    <a:pt x="20694" y="0"/>
                  </a:cubicBezTo>
                  <a:cubicBezTo>
                    <a:pt x="20694" y="0"/>
                    <a:pt x="20517" y="392"/>
                    <a:pt x="19883" y="643"/>
                  </a:cubicBezTo>
                  <a:cubicBezTo>
                    <a:pt x="19382" y="840"/>
                    <a:pt x="18873" y="943"/>
                    <a:pt x="18562" y="993"/>
                  </a:cubicBezTo>
                  <a:cubicBezTo>
                    <a:pt x="18084" y="814"/>
                    <a:pt x="17283" y="695"/>
                    <a:pt x="16374" y="695"/>
                  </a:cubicBezTo>
                  <a:cubicBezTo>
                    <a:pt x="15511" y="695"/>
                    <a:pt x="14747" y="802"/>
                    <a:pt x="14262" y="966"/>
                  </a:cubicBezTo>
                  <a:cubicBezTo>
                    <a:pt x="13970" y="922"/>
                    <a:pt x="13449" y="821"/>
                    <a:pt x="12938" y="619"/>
                  </a:cubicBezTo>
                  <a:cubicBezTo>
                    <a:pt x="12326" y="378"/>
                    <a:pt x="12155" y="0"/>
                    <a:pt x="12155" y="0"/>
                  </a:cubicBezTo>
                  <a:close/>
                  <a:moveTo>
                    <a:pt x="14333" y="2907"/>
                  </a:moveTo>
                  <a:cubicBezTo>
                    <a:pt x="14783" y="2983"/>
                    <a:pt x="15167" y="3221"/>
                    <a:pt x="15397" y="3548"/>
                  </a:cubicBezTo>
                  <a:cubicBezTo>
                    <a:pt x="15356" y="3867"/>
                    <a:pt x="15044" y="4115"/>
                    <a:pt x="14665" y="4115"/>
                  </a:cubicBezTo>
                  <a:cubicBezTo>
                    <a:pt x="14258" y="4115"/>
                    <a:pt x="13929" y="3830"/>
                    <a:pt x="13929" y="3478"/>
                  </a:cubicBezTo>
                  <a:cubicBezTo>
                    <a:pt x="13929" y="3229"/>
                    <a:pt x="14093" y="3012"/>
                    <a:pt x="14333" y="2907"/>
                  </a:cubicBezTo>
                  <a:close/>
                  <a:moveTo>
                    <a:pt x="18523" y="2907"/>
                  </a:moveTo>
                  <a:cubicBezTo>
                    <a:pt x="18763" y="3012"/>
                    <a:pt x="18927" y="3229"/>
                    <a:pt x="18927" y="3478"/>
                  </a:cubicBezTo>
                  <a:cubicBezTo>
                    <a:pt x="18927" y="3830"/>
                    <a:pt x="18598" y="4115"/>
                    <a:pt x="18191" y="4115"/>
                  </a:cubicBezTo>
                  <a:cubicBezTo>
                    <a:pt x="17812" y="4115"/>
                    <a:pt x="17499" y="3867"/>
                    <a:pt x="17459" y="3548"/>
                  </a:cubicBezTo>
                  <a:cubicBezTo>
                    <a:pt x="17689" y="3221"/>
                    <a:pt x="18073" y="2983"/>
                    <a:pt x="18523" y="2907"/>
                  </a:cubicBezTo>
                  <a:close/>
                  <a:moveTo>
                    <a:pt x="14665" y="3144"/>
                  </a:moveTo>
                  <a:cubicBezTo>
                    <a:pt x="14567" y="3144"/>
                    <a:pt x="14469" y="3176"/>
                    <a:pt x="14394" y="3241"/>
                  </a:cubicBezTo>
                  <a:cubicBezTo>
                    <a:pt x="14244" y="3371"/>
                    <a:pt x="14244" y="3583"/>
                    <a:pt x="14394" y="3712"/>
                  </a:cubicBezTo>
                  <a:cubicBezTo>
                    <a:pt x="14544" y="3842"/>
                    <a:pt x="14786" y="3842"/>
                    <a:pt x="14936" y="3712"/>
                  </a:cubicBezTo>
                  <a:cubicBezTo>
                    <a:pt x="15086" y="3583"/>
                    <a:pt x="15086" y="3371"/>
                    <a:pt x="14936" y="3241"/>
                  </a:cubicBezTo>
                  <a:cubicBezTo>
                    <a:pt x="14861" y="3176"/>
                    <a:pt x="14763" y="3144"/>
                    <a:pt x="14665" y="3144"/>
                  </a:cubicBezTo>
                  <a:close/>
                  <a:moveTo>
                    <a:pt x="18191" y="3144"/>
                  </a:moveTo>
                  <a:cubicBezTo>
                    <a:pt x="18092" y="3144"/>
                    <a:pt x="17995" y="3176"/>
                    <a:pt x="17920" y="3241"/>
                  </a:cubicBezTo>
                  <a:cubicBezTo>
                    <a:pt x="17770" y="3371"/>
                    <a:pt x="17770" y="3583"/>
                    <a:pt x="17920" y="3712"/>
                  </a:cubicBezTo>
                  <a:cubicBezTo>
                    <a:pt x="18070" y="3842"/>
                    <a:pt x="18312" y="3842"/>
                    <a:pt x="18462" y="3712"/>
                  </a:cubicBezTo>
                  <a:cubicBezTo>
                    <a:pt x="18612" y="3583"/>
                    <a:pt x="18612" y="3371"/>
                    <a:pt x="18462" y="3241"/>
                  </a:cubicBezTo>
                  <a:cubicBezTo>
                    <a:pt x="18387" y="3176"/>
                    <a:pt x="18289" y="3144"/>
                    <a:pt x="18191" y="3144"/>
                  </a:cubicBezTo>
                  <a:close/>
                  <a:moveTo>
                    <a:pt x="12579" y="19082"/>
                  </a:moveTo>
                  <a:cubicBezTo>
                    <a:pt x="12770" y="19225"/>
                    <a:pt x="13015" y="19316"/>
                    <a:pt x="13332" y="19345"/>
                  </a:cubicBezTo>
                  <a:cubicBezTo>
                    <a:pt x="13862" y="19395"/>
                    <a:pt x="14279" y="19924"/>
                    <a:pt x="14206" y="20401"/>
                  </a:cubicBezTo>
                  <a:cubicBezTo>
                    <a:pt x="13993" y="20496"/>
                    <a:pt x="13793" y="20569"/>
                    <a:pt x="13622" y="20569"/>
                  </a:cubicBezTo>
                  <a:cubicBezTo>
                    <a:pt x="13074" y="20569"/>
                    <a:pt x="12727" y="19967"/>
                    <a:pt x="12579" y="19082"/>
                  </a:cubicBezTo>
                  <a:close/>
                </a:path>
              </a:pathLst>
            </a:custGeom>
            <a:solidFill>
              <a:srgbClr val="0B2637"/>
            </a:solid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48" name="Blue Jay">
              <a:extLst>
                <a:ext uri="{FF2B5EF4-FFF2-40B4-BE49-F238E27FC236}">
                  <a16:creationId xmlns:a16="http://schemas.microsoft.com/office/drawing/2014/main" id="{1E91AFAF-22B2-46F5-BE30-AAE35A21A0D7}"/>
                </a:ext>
              </a:extLst>
            </p:cNvPr>
            <p:cNvSpPr/>
            <p:nvPr/>
          </p:nvSpPr>
          <p:spPr>
            <a:xfrm>
              <a:off x="9378035" y="1902049"/>
              <a:ext cx="242171" cy="157203"/>
            </a:xfrm>
            <a:custGeom>
              <a:avLst/>
              <a:gdLst/>
              <a:ahLst/>
              <a:cxnLst>
                <a:cxn ang="0">
                  <a:pos x="wd2" y="hd2"/>
                </a:cxn>
                <a:cxn ang="5400000">
                  <a:pos x="wd2" y="hd2"/>
                </a:cxn>
                <a:cxn ang="10800000">
                  <a:pos x="wd2" y="hd2"/>
                </a:cxn>
                <a:cxn ang="16200000">
                  <a:pos x="wd2" y="hd2"/>
                </a:cxn>
              </a:cxnLst>
              <a:rect l="0" t="0" r="r" b="b"/>
              <a:pathLst>
                <a:path w="21573" h="21597" extrusionOk="0">
                  <a:moveTo>
                    <a:pt x="16199" y="2"/>
                  </a:moveTo>
                  <a:cubicBezTo>
                    <a:pt x="16108" y="-2"/>
                    <a:pt x="16047" y="3"/>
                    <a:pt x="16013" y="7"/>
                  </a:cubicBezTo>
                  <a:cubicBezTo>
                    <a:pt x="15997" y="7"/>
                    <a:pt x="15981" y="31"/>
                    <a:pt x="15986" y="56"/>
                  </a:cubicBezTo>
                  <a:cubicBezTo>
                    <a:pt x="15992" y="213"/>
                    <a:pt x="16024" y="760"/>
                    <a:pt x="16234" y="1222"/>
                  </a:cubicBezTo>
                  <a:cubicBezTo>
                    <a:pt x="16245" y="1247"/>
                    <a:pt x="16245" y="1288"/>
                    <a:pt x="16224" y="1305"/>
                  </a:cubicBezTo>
                  <a:cubicBezTo>
                    <a:pt x="15927" y="1643"/>
                    <a:pt x="15780" y="2073"/>
                    <a:pt x="15732" y="2213"/>
                  </a:cubicBezTo>
                  <a:cubicBezTo>
                    <a:pt x="15726" y="2238"/>
                    <a:pt x="15737" y="2262"/>
                    <a:pt x="15754" y="2262"/>
                  </a:cubicBezTo>
                  <a:lnTo>
                    <a:pt x="16050" y="2262"/>
                  </a:lnTo>
                  <a:cubicBezTo>
                    <a:pt x="16066" y="2262"/>
                    <a:pt x="16078" y="2295"/>
                    <a:pt x="16062" y="2311"/>
                  </a:cubicBezTo>
                  <a:cubicBezTo>
                    <a:pt x="15717" y="2749"/>
                    <a:pt x="15527" y="3319"/>
                    <a:pt x="15479" y="3493"/>
                  </a:cubicBezTo>
                  <a:cubicBezTo>
                    <a:pt x="15473" y="3517"/>
                    <a:pt x="15485" y="3542"/>
                    <a:pt x="15501" y="3542"/>
                  </a:cubicBezTo>
                  <a:lnTo>
                    <a:pt x="15738" y="3542"/>
                  </a:lnTo>
                  <a:cubicBezTo>
                    <a:pt x="15760" y="3542"/>
                    <a:pt x="15775" y="3574"/>
                    <a:pt x="15775" y="3598"/>
                  </a:cubicBezTo>
                  <a:cubicBezTo>
                    <a:pt x="15678" y="4779"/>
                    <a:pt x="14599" y="5547"/>
                    <a:pt x="14033" y="5663"/>
                  </a:cubicBezTo>
                  <a:cubicBezTo>
                    <a:pt x="12447" y="5993"/>
                    <a:pt x="10728" y="6430"/>
                    <a:pt x="7330" y="11442"/>
                  </a:cubicBezTo>
                  <a:cubicBezTo>
                    <a:pt x="7282" y="11516"/>
                    <a:pt x="7217" y="11567"/>
                    <a:pt x="7146" y="11591"/>
                  </a:cubicBezTo>
                  <a:cubicBezTo>
                    <a:pt x="6095" y="11922"/>
                    <a:pt x="1840" y="13275"/>
                    <a:pt x="22" y="14406"/>
                  </a:cubicBezTo>
                  <a:cubicBezTo>
                    <a:pt x="-10" y="14423"/>
                    <a:pt x="-5" y="14498"/>
                    <a:pt x="27" y="14515"/>
                  </a:cubicBezTo>
                  <a:cubicBezTo>
                    <a:pt x="1408" y="15035"/>
                    <a:pt x="2125" y="14860"/>
                    <a:pt x="6078" y="13506"/>
                  </a:cubicBezTo>
                  <a:cubicBezTo>
                    <a:pt x="6153" y="13481"/>
                    <a:pt x="6225" y="13524"/>
                    <a:pt x="6273" y="13607"/>
                  </a:cubicBezTo>
                  <a:cubicBezTo>
                    <a:pt x="6926" y="14762"/>
                    <a:pt x="8317" y="14324"/>
                    <a:pt x="9056" y="14275"/>
                  </a:cubicBezTo>
                  <a:cubicBezTo>
                    <a:pt x="9417" y="14250"/>
                    <a:pt x="9821" y="14595"/>
                    <a:pt x="10387" y="15000"/>
                  </a:cubicBezTo>
                  <a:cubicBezTo>
                    <a:pt x="10431" y="15033"/>
                    <a:pt x="10448" y="15109"/>
                    <a:pt x="10426" y="15175"/>
                  </a:cubicBezTo>
                  <a:cubicBezTo>
                    <a:pt x="10205" y="15803"/>
                    <a:pt x="10004" y="16636"/>
                    <a:pt x="10015" y="16801"/>
                  </a:cubicBezTo>
                  <a:cubicBezTo>
                    <a:pt x="10107" y="17915"/>
                    <a:pt x="10824" y="19757"/>
                    <a:pt x="10743" y="20418"/>
                  </a:cubicBezTo>
                  <a:cubicBezTo>
                    <a:pt x="10657" y="21078"/>
                    <a:pt x="10339" y="20665"/>
                    <a:pt x="10059" y="20722"/>
                  </a:cubicBezTo>
                  <a:cubicBezTo>
                    <a:pt x="9697" y="20788"/>
                    <a:pt x="9336" y="20879"/>
                    <a:pt x="9255" y="21597"/>
                  </a:cubicBezTo>
                  <a:cubicBezTo>
                    <a:pt x="9341" y="21457"/>
                    <a:pt x="9472" y="21277"/>
                    <a:pt x="9671" y="21244"/>
                  </a:cubicBezTo>
                  <a:cubicBezTo>
                    <a:pt x="9795" y="21466"/>
                    <a:pt x="9881" y="21590"/>
                    <a:pt x="10103" y="21581"/>
                  </a:cubicBezTo>
                  <a:cubicBezTo>
                    <a:pt x="10437" y="21581"/>
                    <a:pt x="10695" y="21168"/>
                    <a:pt x="11078" y="21184"/>
                  </a:cubicBezTo>
                  <a:cubicBezTo>
                    <a:pt x="11418" y="21192"/>
                    <a:pt x="12114" y="21581"/>
                    <a:pt x="12405" y="21581"/>
                  </a:cubicBezTo>
                  <a:cubicBezTo>
                    <a:pt x="12739" y="21581"/>
                    <a:pt x="12799" y="21507"/>
                    <a:pt x="12961" y="21218"/>
                  </a:cubicBezTo>
                  <a:cubicBezTo>
                    <a:pt x="13144" y="21160"/>
                    <a:pt x="13240" y="21333"/>
                    <a:pt x="13305" y="21589"/>
                  </a:cubicBezTo>
                  <a:cubicBezTo>
                    <a:pt x="13461" y="20879"/>
                    <a:pt x="13236" y="20771"/>
                    <a:pt x="12745" y="20738"/>
                  </a:cubicBezTo>
                  <a:cubicBezTo>
                    <a:pt x="12335" y="20713"/>
                    <a:pt x="11650" y="20978"/>
                    <a:pt x="11299" y="20152"/>
                  </a:cubicBezTo>
                  <a:cubicBezTo>
                    <a:pt x="10954" y="19327"/>
                    <a:pt x="10716" y="17857"/>
                    <a:pt x="10743" y="16924"/>
                  </a:cubicBezTo>
                  <a:cubicBezTo>
                    <a:pt x="10748" y="16702"/>
                    <a:pt x="11369" y="16156"/>
                    <a:pt x="11731" y="15867"/>
                  </a:cubicBezTo>
                  <a:cubicBezTo>
                    <a:pt x="11795" y="15817"/>
                    <a:pt x="11871" y="15801"/>
                    <a:pt x="11941" y="15825"/>
                  </a:cubicBezTo>
                  <a:cubicBezTo>
                    <a:pt x="12243" y="15933"/>
                    <a:pt x="12577" y="16008"/>
                    <a:pt x="12944" y="16058"/>
                  </a:cubicBezTo>
                  <a:cubicBezTo>
                    <a:pt x="12998" y="16066"/>
                    <a:pt x="13036" y="16148"/>
                    <a:pt x="13020" y="16223"/>
                  </a:cubicBezTo>
                  <a:cubicBezTo>
                    <a:pt x="12966" y="16520"/>
                    <a:pt x="12938" y="16801"/>
                    <a:pt x="12976" y="17007"/>
                  </a:cubicBezTo>
                  <a:cubicBezTo>
                    <a:pt x="13132" y="17874"/>
                    <a:pt x="15032" y="20094"/>
                    <a:pt x="14961" y="20482"/>
                  </a:cubicBezTo>
                  <a:cubicBezTo>
                    <a:pt x="14897" y="20854"/>
                    <a:pt x="14573" y="20755"/>
                    <a:pt x="14282" y="20722"/>
                  </a:cubicBezTo>
                  <a:cubicBezTo>
                    <a:pt x="13899" y="20689"/>
                    <a:pt x="13553" y="20847"/>
                    <a:pt x="13515" y="21581"/>
                  </a:cubicBezTo>
                  <a:cubicBezTo>
                    <a:pt x="13774" y="21144"/>
                    <a:pt x="13910" y="21225"/>
                    <a:pt x="13910" y="21225"/>
                  </a:cubicBezTo>
                  <a:cubicBezTo>
                    <a:pt x="13910" y="21225"/>
                    <a:pt x="14055" y="21581"/>
                    <a:pt x="14351" y="21581"/>
                  </a:cubicBezTo>
                  <a:cubicBezTo>
                    <a:pt x="14810" y="21581"/>
                    <a:pt x="14853" y="21153"/>
                    <a:pt x="15295" y="21161"/>
                  </a:cubicBezTo>
                  <a:cubicBezTo>
                    <a:pt x="15683" y="21169"/>
                    <a:pt x="16314" y="21598"/>
                    <a:pt x="16702" y="21581"/>
                  </a:cubicBezTo>
                  <a:cubicBezTo>
                    <a:pt x="17145" y="21557"/>
                    <a:pt x="17188" y="21210"/>
                    <a:pt x="17188" y="21210"/>
                  </a:cubicBezTo>
                  <a:cubicBezTo>
                    <a:pt x="17188" y="21210"/>
                    <a:pt x="17463" y="21094"/>
                    <a:pt x="17560" y="21581"/>
                  </a:cubicBezTo>
                  <a:cubicBezTo>
                    <a:pt x="17706" y="21144"/>
                    <a:pt x="17571" y="20630"/>
                    <a:pt x="16972" y="20738"/>
                  </a:cubicBezTo>
                  <a:cubicBezTo>
                    <a:pt x="16471" y="20820"/>
                    <a:pt x="15667" y="20672"/>
                    <a:pt x="15484" y="20201"/>
                  </a:cubicBezTo>
                  <a:cubicBezTo>
                    <a:pt x="15301" y="19731"/>
                    <a:pt x="13828" y="17890"/>
                    <a:pt x="13974" y="17056"/>
                  </a:cubicBezTo>
                  <a:cubicBezTo>
                    <a:pt x="14017" y="16800"/>
                    <a:pt x="14239" y="16397"/>
                    <a:pt x="14476" y="16042"/>
                  </a:cubicBezTo>
                  <a:cubicBezTo>
                    <a:pt x="14525" y="15968"/>
                    <a:pt x="14583" y="15917"/>
                    <a:pt x="14653" y="15892"/>
                  </a:cubicBezTo>
                  <a:cubicBezTo>
                    <a:pt x="16843" y="15083"/>
                    <a:pt x="18564" y="11928"/>
                    <a:pt x="18791" y="9179"/>
                  </a:cubicBezTo>
                  <a:cubicBezTo>
                    <a:pt x="18942" y="7305"/>
                    <a:pt x="19340" y="6102"/>
                    <a:pt x="19637" y="5433"/>
                  </a:cubicBezTo>
                  <a:cubicBezTo>
                    <a:pt x="19701" y="5293"/>
                    <a:pt x="19798" y="5202"/>
                    <a:pt x="19911" y="5185"/>
                  </a:cubicBezTo>
                  <a:cubicBezTo>
                    <a:pt x="20882" y="5061"/>
                    <a:pt x="21347" y="4704"/>
                    <a:pt x="21536" y="4514"/>
                  </a:cubicBezTo>
                  <a:cubicBezTo>
                    <a:pt x="21590" y="4473"/>
                    <a:pt x="21583" y="4350"/>
                    <a:pt x="21529" y="4300"/>
                  </a:cubicBezTo>
                  <a:cubicBezTo>
                    <a:pt x="21341" y="4135"/>
                    <a:pt x="20867" y="3823"/>
                    <a:pt x="19918" y="3658"/>
                  </a:cubicBezTo>
                  <a:cubicBezTo>
                    <a:pt x="19832" y="3641"/>
                    <a:pt x="19755" y="3557"/>
                    <a:pt x="19718" y="3433"/>
                  </a:cubicBezTo>
                  <a:cubicBezTo>
                    <a:pt x="19513" y="2723"/>
                    <a:pt x="18969" y="1245"/>
                    <a:pt x="17766" y="551"/>
                  </a:cubicBezTo>
                  <a:cubicBezTo>
                    <a:pt x="16993" y="106"/>
                    <a:pt x="16469" y="13"/>
                    <a:pt x="16199" y="2"/>
                  </a:cubicBezTo>
                  <a:close/>
                </a:path>
              </a:pathLst>
            </a:custGeom>
            <a:solidFill>
              <a:srgbClr val="0B2637"/>
            </a:solid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49" name="Cat">
              <a:extLst>
                <a:ext uri="{FF2B5EF4-FFF2-40B4-BE49-F238E27FC236}">
                  <a16:creationId xmlns:a16="http://schemas.microsoft.com/office/drawing/2014/main" id="{FB62F523-B683-4237-9310-2F62026B8861}"/>
                </a:ext>
              </a:extLst>
            </p:cNvPr>
            <p:cNvSpPr/>
            <p:nvPr/>
          </p:nvSpPr>
          <p:spPr>
            <a:xfrm>
              <a:off x="10035097" y="2997653"/>
              <a:ext cx="349890" cy="261172"/>
            </a:xfrm>
            <a:custGeom>
              <a:avLst/>
              <a:gdLst/>
              <a:ahLst/>
              <a:cxnLst>
                <a:cxn ang="0">
                  <a:pos x="wd2" y="hd2"/>
                </a:cxn>
                <a:cxn ang="5400000">
                  <a:pos x="wd2" y="hd2"/>
                </a:cxn>
                <a:cxn ang="10800000">
                  <a:pos x="wd2" y="hd2"/>
                </a:cxn>
                <a:cxn ang="16200000">
                  <a:pos x="wd2" y="hd2"/>
                </a:cxn>
              </a:cxnLst>
              <a:rect l="0" t="0" r="r" b="b"/>
              <a:pathLst>
                <a:path w="20166" h="21161" extrusionOk="0">
                  <a:moveTo>
                    <a:pt x="1787" y="0"/>
                  </a:moveTo>
                  <a:cubicBezTo>
                    <a:pt x="1647" y="1"/>
                    <a:pt x="1497" y="21"/>
                    <a:pt x="1336" y="66"/>
                  </a:cubicBezTo>
                  <a:cubicBezTo>
                    <a:pt x="242" y="375"/>
                    <a:pt x="-1383" y="3616"/>
                    <a:pt x="2179" y="8649"/>
                  </a:cubicBezTo>
                  <a:cubicBezTo>
                    <a:pt x="2887" y="9443"/>
                    <a:pt x="2519" y="10329"/>
                    <a:pt x="2471" y="10868"/>
                  </a:cubicBezTo>
                  <a:cubicBezTo>
                    <a:pt x="2412" y="11193"/>
                    <a:pt x="2380" y="11536"/>
                    <a:pt x="2363" y="11902"/>
                  </a:cubicBezTo>
                  <a:cubicBezTo>
                    <a:pt x="2313" y="12941"/>
                    <a:pt x="1681" y="13944"/>
                    <a:pt x="1128" y="14699"/>
                  </a:cubicBezTo>
                  <a:cubicBezTo>
                    <a:pt x="1048" y="14808"/>
                    <a:pt x="994" y="14950"/>
                    <a:pt x="966" y="15102"/>
                  </a:cubicBezTo>
                  <a:cubicBezTo>
                    <a:pt x="733" y="16372"/>
                    <a:pt x="778" y="17985"/>
                    <a:pt x="811" y="18653"/>
                  </a:cubicBezTo>
                  <a:cubicBezTo>
                    <a:pt x="846" y="19368"/>
                    <a:pt x="118" y="19184"/>
                    <a:pt x="885" y="20680"/>
                  </a:cubicBezTo>
                  <a:cubicBezTo>
                    <a:pt x="1098" y="21094"/>
                    <a:pt x="1799" y="20601"/>
                    <a:pt x="1710" y="19911"/>
                  </a:cubicBezTo>
                  <a:cubicBezTo>
                    <a:pt x="1622" y="19221"/>
                    <a:pt x="2257" y="16392"/>
                    <a:pt x="2875" y="16047"/>
                  </a:cubicBezTo>
                  <a:cubicBezTo>
                    <a:pt x="3315" y="15802"/>
                    <a:pt x="4075" y="15606"/>
                    <a:pt x="4478" y="15514"/>
                  </a:cubicBezTo>
                  <a:cubicBezTo>
                    <a:pt x="4388" y="16306"/>
                    <a:pt x="4149" y="17458"/>
                    <a:pt x="4370" y="17920"/>
                  </a:cubicBezTo>
                  <a:cubicBezTo>
                    <a:pt x="5800" y="21592"/>
                    <a:pt x="6559" y="21073"/>
                    <a:pt x="7142" y="21098"/>
                  </a:cubicBezTo>
                  <a:cubicBezTo>
                    <a:pt x="7725" y="21123"/>
                    <a:pt x="7707" y="20853"/>
                    <a:pt x="7707" y="20558"/>
                  </a:cubicBezTo>
                  <a:cubicBezTo>
                    <a:pt x="7707" y="20262"/>
                    <a:pt x="7212" y="19966"/>
                    <a:pt x="6894" y="20015"/>
                  </a:cubicBezTo>
                  <a:cubicBezTo>
                    <a:pt x="6577" y="20064"/>
                    <a:pt x="5677" y="18414"/>
                    <a:pt x="6260" y="17872"/>
                  </a:cubicBezTo>
                  <a:cubicBezTo>
                    <a:pt x="6708" y="17455"/>
                    <a:pt x="7793" y="15523"/>
                    <a:pt x="8270" y="14652"/>
                  </a:cubicBezTo>
                  <a:cubicBezTo>
                    <a:pt x="8637" y="14639"/>
                    <a:pt x="8998" y="14675"/>
                    <a:pt x="9321" y="14792"/>
                  </a:cubicBezTo>
                  <a:cubicBezTo>
                    <a:pt x="9847" y="14982"/>
                    <a:pt x="10656" y="15138"/>
                    <a:pt x="11496" y="15252"/>
                  </a:cubicBezTo>
                  <a:cubicBezTo>
                    <a:pt x="11488" y="16234"/>
                    <a:pt x="11453" y="17691"/>
                    <a:pt x="11301" y="18191"/>
                  </a:cubicBezTo>
                  <a:cubicBezTo>
                    <a:pt x="11109" y="18822"/>
                    <a:pt x="11195" y="19385"/>
                    <a:pt x="11258" y="19645"/>
                  </a:cubicBezTo>
                  <a:cubicBezTo>
                    <a:pt x="11286" y="19761"/>
                    <a:pt x="11288" y="19889"/>
                    <a:pt x="11269" y="20013"/>
                  </a:cubicBezTo>
                  <a:cubicBezTo>
                    <a:pt x="11196" y="20496"/>
                    <a:pt x="11103" y="21098"/>
                    <a:pt x="11731" y="21098"/>
                  </a:cubicBezTo>
                  <a:cubicBezTo>
                    <a:pt x="12473" y="21098"/>
                    <a:pt x="12708" y="20901"/>
                    <a:pt x="12658" y="20556"/>
                  </a:cubicBezTo>
                  <a:cubicBezTo>
                    <a:pt x="12633" y="20385"/>
                    <a:pt x="12523" y="20274"/>
                    <a:pt x="12420" y="20206"/>
                  </a:cubicBezTo>
                  <a:cubicBezTo>
                    <a:pt x="12293" y="20123"/>
                    <a:pt x="12222" y="19937"/>
                    <a:pt x="12240" y="19736"/>
                  </a:cubicBezTo>
                  <a:cubicBezTo>
                    <a:pt x="12321" y="18841"/>
                    <a:pt x="12681" y="16518"/>
                    <a:pt x="13897" y="15467"/>
                  </a:cubicBezTo>
                  <a:cubicBezTo>
                    <a:pt x="14344" y="15484"/>
                    <a:pt x="14683" y="15479"/>
                    <a:pt x="14825" y="15447"/>
                  </a:cubicBezTo>
                  <a:cubicBezTo>
                    <a:pt x="15379" y="15324"/>
                    <a:pt x="15445" y="18493"/>
                    <a:pt x="16393" y="19634"/>
                  </a:cubicBezTo>
                  <a:cubicBezTo>
                    <a:pt x="16668" y="19966"/>
                    <a:pt x="16514" y="20431"/>
                    <a:pt x="16890" y="20482"/>
                  </a:cubicBezTo>
                  <a:cubicBezTo>
                    <a:pt x="17104" y="20512"/>
                    <a:pt x="17062" y="20661"/>
                    <a:pt x="17163" y="20936"/>
                  </a:cubicBezTo>
                  <a:cubicBezTo>
                    <a:pt x="17263" y="21212"/>
                    <a:pt x="18480" y="21286"/>
                    <a:pt x="18637" y="20861"/>
                  </a:cubicBezTo>
                  <a:cubicBezTo>
                    <a:pt x="18761" y="20523"/>
                    <a:pt x="18621" y="20142"/>
                    <a:pt x="18216" y="19958"/>
                  </a:cubicBezTo>
                  <a:cubicBezTo>
                    <a:pt x="18029" y="19873"/>
                    <a:pt x="17868" y="19783"/>
                    <a:pt x="17794" y="19564"/>
                  </a:cubicBezTo>
                  <a:cubicBezTo>
                    <a:pt x="16584" y="15987"/>
                    <a:pt x="17497" y="13987"/>
                    <a:pt x="17250" y="11957"/>
                  </a:cubicBezTo>
                  <a:cubicBezTo>
                    <a:pt x="17167" y="11281"/>
                    <a:pt x="17359" y="10651"/>
                    <a:pt x="18706" y="9911"/>
                  </a:cubicBezTo>
                  <a:cubicBezTo>
                    <a:pt x="19449" y="10207"/>
                    <a:pt x="19850" y="9320"/>
                    <a:pt x="19941" y="8950"/>
                  </a:cubicBezTo>
                  <a:cubicBezTo>
                    <a:pt x="20054" y="8827"/>
                    <a:pt x="20217" y="8433"/>
                    <a:pt x="20150" y="8359"/>
                  </a:cubicBezTo>
                  <a:cubicBezTo>
                    <a:pt x="20032" y="8261"/>
                    <a:pt x="19466" y="7473"/>
                    <a:pt x="19189" y="6734"/>
                  </a:cubicBezTo>
                  <a:cubicBezTo>
                    <a:pt x="18963" y="6130"/>
                    <a:pt x="18852" y="6002"/>
                    <a:pt x="18527" y="5868"/>
                  </a:cubicBezTo>
                  <a:cubicBezTo>
                    <a:pt x="18395" y="5813"/>
                    <a:pt x="18318" y="5629"/>
                    <a:pt x="18348" y="5434"/>
                  </a:cubicBezTo>
                  <a:cubicBezTo>
                    <a:pt x="18420" y="4957"/>
                    <a:pt x="18367" y="4424"/>
                    <a:pt x="18261" y="4048"/>
                  </a:cubicBezTo>
                  <a:cubicBezTo>
                    <a:pt x="17779" y="4237"/>
                    <a:pt x="17415" y="5599"/>
                    <a:pt x="17183" y="5649"/>
                  </a:cubicBezTo>
                  <a:cubicBezTo>
                    <a:pt x="16951" y="5698"/>
                    <a:pt x="16075" y="6192"/>
                    <a:pt x="15593" y="6931"/>
                  </a:cubicBezTo>
                  <a:cubicBezTo>
                    <a:pt x="15111" y="7670"/>
                    <a:pt x="14224" y="7808"/>
                    <a:pt x="13559" y="7615"/>
                  </a:cubicBezTo>
                  <a:cubicBezTo>
                    <a:pt x="11996" y="7162"/>
                    <a:pt x="7512" y="6548"/>
                    <a:pt x="5238" y="7622"/>
                  </a:cubicBezTo>
                  <a:lnTo>
                    <a:pt x="5258" y="7595"/>
                  </a:lnTo>
                  <a:cubicBezTo>
                    <a:pt x="5258" y="7595"/>
                    <a:pt x="4375" y="8075"/>
                    <a:pt x="3389" y="7566"/>
                  </a:cubicBezTo>
                  <a:cubicBezTo>
                    <a:pt x="1795" y="6744"/>
                    <a:pt x="260" y="2309"/>
                    <a:pt x="1796" y="1397"/>
                  </a:cubicBezTo>
                  <a:cubicBezTo>
                    <a:pt x="2395" y="1042"/>
                    <a:pt x="2699" y="1962"/>
                    <a:pt x="3018" y="1304"/>
                  </a:cubicBezTo>
                  <a:cubicBezTo>
                    <a:pt x="3186" y="958"/>
                    <a:pt x="2761" y="-8"/>
                    <a:pt x="1787" y="0"/>
                  </a:cubicBezTo>
                  <a:close/>
                </a:path>
              </a:pathLst>
            </a:custGeom>
            <a:solidFill>
              <a:srgbClr val="0B2637"/>
            </a:solidFill>
            <a:ln w="19050" cap="flat">
              <a:solidFill>
                <a:schemeClr val="bg2">
                  <a:lumMod val="75000"/>
                </a:schemeClr>
              </a:solidFill>
              <a:prstDash val="solid"/>
              <a:round/>
            </a:ln>
            <a:effectLst>
              <a:outerShdw blurRad="50800" dist="38100" dir="2700000" algn="tl" rotWithShape="0">
                <a:prstClr val="black">
                  <a:alpha val="40000"/>
                </a:prstClr>
              </a:outerShdw>
            </a:effectLst>
          </p:spPr>
          <p:txBody>
            <a:bodyPr wrap="square" lIns="45718" tIns="45718" rIns="45718" bIns="45718" numCol="1" anchor="ctr">
              <a:noAutofit/>
            </a:bodyPr>
            <a:lstStyle/>
            <a:p>
              <a:endParaRPr/>
            </a:p>
          </p:txBody>
        </p:sp>
        <p:sp>
          <p:nvSpPr>
            <p:cNvPr id="51" name="Rat">
              <a:extLst>
                <a:ext uri="{FF2B5EF4-FFF2-40B4-BE49-F238E27FC236}">
                  <a16:creationId xmlns:a16="http://schemas.microsoft.com/office/drawing/2014/main" id="{39A57D2A-2EB1-4639-BCC8-8A93A747F97B}"/>
                </a:ext>
              </a:extLst>
            </p:cNvPr>
            <p:cNvSpPr/>
            <p:nvPr/>
          </p:nvSpPr>
          <p:spPr>
            <a:xfrm>
              <a:off x="10793190" y="3074960"/>
              <a:ext cx="242266" cy="71444"/>
            </a:xfrm>
            <a:custGeom>
              <a:avLst/>
              <a:gdLst/>
              <a:ahLst/>
              <a:cxnLst>
                <a:cxn ang="0">
                  <a:pos x="wd2" y="hd2"/>
                </a:cxn>
                <a:cxn ang="5400000">
                  <a:pos x="wd2" y="hd2"/>
                </a:cxn>
                <a:cxn ang="10800000">
                  <a:pos x="wd2" y="hd2"/>
                </a:cxn>
                <a:cxn ang="16200000">
                  <a:pos x="wd2" y="hd2"/>
                </a:cxn>
              </a:cxnLst>
              <a:rect l="0" t="0" r="r" b="b"/>
              <a:pathLst>
                <a:path w="21467" h="21600" extrusionOk="0">
                  <a:moveTo>
                    <a:pt x="13667" y="0"/>
                  </a:moveTo>
                  <a:cubicBezTo>
                    <a:pt x="10830" y="0"/>
                    <a:pt x="9751" y="8353"/>
                    <a:pt x="8764" y="11768"/>
                  </a:cubicBezTo>
                  <a:cubicBezTo>
                    <a:pt x="7204" y="13348"/>
                    <a:pt x="4501" y="19835"/>
                    <a:pt x="2554" y="19835"/>
                  </a:cubicBezTo>
                  <a:cubicBezTo>
                    <a:pt x="1423" y="19835"/>
                    <a:pt x="618" y="19107"/>
                    <a:pt x="114" y="18398"/>
                  </a:cubicBezTo>
                  <a:cubicBezTo>
                    <a:pt x="12" y="18253"/>
                    <a:pt x="-48" y="18857"/>
                    <a:pt x="49" y="19057"/>
                  </a:cubicBezTo>
                  <a:cubicBezTo>
                    <a:pt x="531" y="20074"/>
                    <a:pt x="1347" y="21486"/>
                    <a:pt x="2645" y="21486"/>
                  </a:cubicBezTo>
                  <a:cubicBezTo>
                    <a:pt x="5182" y="21486"/>
                    <a:pt x="7928" y="15038"/>
                    <a:pt x="9327" y="15038"/>
                  </a:cubicBezTo>
                  <a:cubicBezTo>
                    <a:pt x="9580" y="15038"/>
                    <a:pt x="9800" y="15110"/>
                    <a:pt x="9988" y="15219"/>
                  </a:cubicBezTo>
                  <a:cubicBezTo>
                    <a:pt x="9907" y="16255"/>
                    <a:pt x="9827" y="17404"/>
                    <a:pt x="9827" y="17785"/>
                  </a:cubicBezTo>
                  <a:cubicBezTo>
                    <a:pt x="9827" y="18530"/>
                    <a:pt x="10658" y="21509"/>
                    <a:pt x="10658" y="21509"/>
                  </a:cubicBezTo>
                  <a:lnTo>
                    <a:pt x="11843" y="21509"/>
                  </a:lnTo>
                  <a:cubicBezTo>
                    <a:pt x="11843" y="20801"/>
                    <a:pt x="11715" y="20617"/>
                    <a:pt x="11387" y="20453"/>
                  </a:cubicBezTo>
                  <a:cubicBezTo>
                    <a:pt x="10744" y="20108"/>
                    <a:pt x="10664" y="19636"/>
                    <a:pt x="10546" y="18092"/>
                  </a:cubicBezTo>
                  <a:cubicBezTo>
                    <a:pt x="10519" y="17728"/>
                    <a:pt x="10728" y="17074"/>
                    <a:pt x="10895" y="16366"/>
                  </a:cubicBezTo>
                  <a:cubicBezTo>
                    <a:pt x="11104" y="16693"/>
                    <a:pt x="11397" y="17094"/>
                    <a:pt x="11773" y="17348"/>
                  </a:cubicBezTo>
                  <a:cubicBezTo>
                    <a:pt x="12207" y="19183"/>
                    <a:pt x="12836" y="21526"/>
                    <a:pt x="12836" y="21526"/>
                  </a:cubicBezTo>
                  <a:lnTo>
                    <a:pt x="14021" y="21526"/>
                  </a:lnTo>
                  <a:cubicBezTo>
                    <a:pt x="14021" y="20818"/>
                    <a:pt x="13892" y="20692"/>
                    <a:pt x="13586" y="20510"/>
                  </a:cubicBezTo>
                  <a:cubicBezTo>
                    <a:pt x="13034" y="20201"/>
                    <a:pt x="12824" y="19001"/>
                    <a:pt x="12712" y="17621"/>
                  </a:cubicBezTo>
                  <a:cubicBezTo>
                    <a:pt x="12937" y="17602"/>
                    <a:pt x="13178" y="17529"/>
                    <a:pt x="13431" y="17365"/>
                  </a:cubicBezTo>
                  <a:cubicBezTo>
                    <a:pt x="14439" y="16748"/>
                    <a:pt x="15157" y="15964"/>
                    <a:pt x="15769" y="15310"/>
                  </a:cubicBezTo>
                  <a:cubicBezTo>
                    <a:pt x="15731" y="16491"/>
                    <a:pt x="15678" y="17926"/>
                    <a:pt x="15625" y="18943"/>
                  </a:cubicBezTo>
                  <a:cubicBezTo>
                    <a:pt x="15710" y="19815"/>
                    <a:pt x="16044" y="21509"/>
                    <a:pt x="16044" y="21509"/>
                  </a:cubicBezTo>
                  <a:lnTo>
                    <a:pt x="17250" y="21509"/>
                  </a:lnTo>
                  <a:cubicBezTo>
                    <a:pt x="17250" y="21509"/>
                    <a:pt x="17250" y="20544"/>
                    <a:pt x="16773" y="20544"/>
                  </a:cubicBezTo>
                  <a:cubicBezTo>
                    <a:pt x="16429" y="20544"/>
                    <a:pt x="16171" y="20415"/>
                    <a:pt x="16246" y="18852"/>
                  </a:cubicBezTo>
                  <a:cubicBezTo>
                    <a:pt x="16289" y="17999"/>
                    <a:pt x="16654" y="16566"/>
                    <a:pt x="16976" y="15458"/>
                  </a:cubicBezTo>
                  <a:cubicBezTo>
                    <a:pt x="17072" y="16657"/>
                    <a:pt x="17180" y="18017"/>
                    <a:pt x="17255" y="19034"/>
                  </a:cubicBezTo>
                  <a:cubicBezTo>
                    <a:pt x="17465" y="19906"/>
                    <a:pt x="18092" y="21600"/>
                    <a:pt x="18092" y="21600"/>
                  </a:cubicBezTo>
                  <a:lnTo>
                    <a:pt x="19250" y="21600"/>
                  </a:lnTo>
                  <a:cubicBezTo>
                    <a:pt x="19250" y="21600"/>
                    <a:pt x="19283" y="20561"/>
                    <a:pt x="18601" y="20561"/>
                  </a:cubicBezTo>
                  <a:cubicBezTo>
                    <a:pt x="18258" y="20561"/>
                    <a:pt x="18017" y="20234"/>
                    <a:pt x="17867" y="18654"/>
                  </a:cubicBezTo>
                  <a:cubicBezTo>
                    <a:pt x="17798" y="17909"/>
                    <a:pt x="17846" y="16365"/>
                    <a:pt x="17921" y="14930"/>
                  </a:cubicBezTo>
                  <a:cubicBezTo>
                    <a:pt x="18913" y="16220"/>
                    <a:pt x="19079" y="14098"/>
                    <a:pt x="19781" y="13970"/>
                  </a:cubicBezTo>
                  <a:cubicBezTo>
                    <a:pt x="20548" y="13825"/>
                    <a:pt x="20994" y="13407"/>
                    <a:pt x="21273" y="12426"/>
                  </a:cubicBezTo>
                  <a:cubicBezTo>
                    <a:pt x="21552" y="11445"/>
                    <a:pt x="21513" y="10990"/>
                    <a:pt x="21266" y="10445"/>
                  </a:cubicBezTo>
                  <a:cubicBezTo>
                    <a:pt x="20703" y="9174"/>
                    <a:pt x="20376" y="6811"/>
                    <a:pt x="19443" y="5467"/>
                  </a:cubicBezTo>
                  <a:cubicBezTo>
                    <a:pt x="19437" y="4558"/>
                    <a:pt x="19401" y="3557"/>
                    <a:pt x="19240" y="3321"/>
                  </a:cubicBezTo>
                  <a:cubicBezTo>
                    <a:pt x="19106" y="3121"/>
                    <a:pt x="18950" y="3794"/>
                    <a:pt x="18816" y="4575"/>
                  </a:cubicBezTo>
                  <a:cubicBezTo>
                    <a:pt x="18730" y="3649"/>
                    <a:pt x="18559" y="2125"/>
                    <a:pt x="18328" y="2089"/>
                  </a:cubicBezTo>
                  <a:cubicBezTo>
                    <a:pt x="18146" y="2071"/>
                    <a:pt x="18070" y="3324"/>
                    <a:pt x="18038" y="4451"/>
                  </a:cubicBezTo>
                  <a:cubicBezTo>
                    <a:pt x="16236" y="3688"/>
                    <a:pt x="15190" y="0"/>
                    <a:pt x="13667" y="0"/>
                  </a:cubicBezTo>
                  <a:close/>
                </a:path>
              </a:pathLst>
            </a:custGeom>
            <a:solidFill>
              <a:srgbClr val="0B2637"/>
            </a:solidFill>
            <a:ln w="19050" cap="flat">
              <a:solidFill>
                <a:schemeClr val="bg2">
                  <a:lumMod val="75000"/>
                </a:schemeClr>
              </a:solidFill>
              <a:prstDash val="solid"/>
              <a:round/>
            </a:ln>
            <a:effectLst>
              <a:outerShdw blurRad="50800" dist="38100" dir="2700000" algn="tl" rotWithShape="0">
                <a:prstClr val="black">
                  <a:alpha val="40000"/>
                </a:prstClr>
              </a:outerShdw>
            </a:effectLst>
          </p:spPr>
          <p:txBody>
            <a:bodyPr wrap="square" lIns="45718" tIns="45718" rIns="45718" bIns="45718" numCol="1" anchor="ctr">
              <a:noAutofit/>
            </a:bodyPr>
            <a:lstStyle/>
            <a:p>
              <a:endParaRPr/>
            </a:p>
          </p:txBody>
        </p:sp>
      </p:grpSp>
      <p:sp>
        <p:nvSpPr>
          <p:cNvPr id="40" name="Line">
            <a:extLst>
              <a:ext uri="{FF2B5EF4-FFF2-40B4-BE49-F238E27FC236}">
                <a16:creationId xmlns:a16="http://schemas.microsoft.com/office/drawing/2014/main" id="{E08502D9-D8DE-4301-8ADB-E6DC578FBA64}"/>
              </a:ext>
            </a:extLst>
          </p:cNvPr>
          <p:cNvSpPr/>
          <p:nvPr/>
        </p:nvSpPr>
        <p:spPr>
          <a:xfrm flipV="1">
            <a:off x="6665014" y="2470423"/>
            <a:ext cx="1" cy="2943250"/>
          </a:xfrm>
          <a:prstGeom prst="line">
            <a:avLst/>
          </a:prstGeom>
          <a:ln w="38100">
            <a:solidFill>
              <a:schemeClr val="bg1"/>
            </a:solidFill>
          </a:ln>
          <a:effectLst>
            <a:outerShdw blurRad="38100" dist="23000" dir="5400000" rotWithShape="0">
              <a:srgbClr val="000000">
                <a:alpha val="35000"/>
              </a:srgbClr>
            </a:outerShdw>
          </a:effectLst>
        </p:spPr>
        <p:txBody>
          <a:bodyPr lIns="45718" tIns="45718" rIns="45718" bIns="45718"/>
          <a:lstStyle/>
          <a:p>
            <a:endParaRPr/>
          </a:p>
        </p:txBody>
      </p:sp>
      <p:grpSp>
        <p:nvGrpSpPr>
          <p:cNvPr id="3" name="Group 2">
            <a:extLst>
              <a:ext uri="{FF2B5EF4-FFF2-40B4-BE49-F238E27FC236}">
                <a16:creationId xmlns:a16="http://schemas.microsoft.com/office/drawing/2014/main" id="{D4198866-40E8-475A-80C5-49CD0BA6776C}"/>
              </a:ext>
            </a:extLst>
          </p:cNvPr>
          <p:cNvGrpSpPr/>
          <p:nvPr/>
        </p:nvGrpSpPr>
        <p:grpSpPr>
          <a:xfrm>
            <a:off x="741416" y="2434376"/>
            <a:ext cx="5138651" cy="1027408"/>
            <a:chOff x="895795" y="1751153"/>
            <a:chExt cx="5138651" cy="1027408"/>
          </a:xfrm>
        </p:grpSpPr>
        <p:sp>
          <p:nvSpPr>
            <p:cNvPr id="44" name="Features">
              <a:extLst>
                <a:ext uri="{FF2B5EF4-FFF2-40B4-BE49-F238E27FC236}">
                  <a16:creationId xmlns:a16="http://schemas.microsoft.com/office/drawing/2014/main" id="{8EE6EADF-E9A6-4F82-A729-EB1D1FC47050}"/>
                </a:ext>
              </a:extLst>
            </p:cNvPr>
            <p:cNvSpPr txBox="1"/>
            <p:nvPr/>
          </p:nvSpPr>
          <p:spPr>
            <a:xfrm>
              <a:off x="2306568" y="1751153"/>
              <a:ext cx="2202715" cy="400105"/>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2000" b="1">
                  <a:solidFill>
                    <a:srgbClr val="FFFFFF"/>
                  </a:solidFill>
                  <a:latin typeface="Arial"/>
                  <a:ea typeface="Arial"/>
                  <a:cs typeface="Arial"/>
                  <a:sym typeface="Arial"/>
                </a:defRPr>
              </a:lvl1pPr>
            </a:lstStyle>
            <a:p>
              <a:r>
                <a:rPr>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Features</a:t>
              </a:r>
              <a:r>
                <a:rPr lang="en-GB">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(Variables)</a:t>
              </a:r>
              <a:endParaRPr>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88AD599-389E-4D4E-BDC3-5B708FC3DC07}"/>
                    </a:ext>
                  </a:extLst>
                </p:cNvPr>
                <p:cNvSpPr/>
                <p:nvPr/>
              </p:nvSpPr>
              <p:spPr>
                <a:xfrm>
                  <a:off x="895795" y="2193786"/>
                  <a:ext cx="5138651" cy="584775"/>
                </a:xfrm>
                <a:prstGeom prst="rect">
                  <a:avLst/>
                </a:prstGeom>
              </p:spPr>
              <p:txBody>
                <a:bodyPr wrap="none">
                  <a:spAutoFit/>
                </a:bodyPr>
                <a:lstStyle/>
                <a:p>
                  <a14:m>
                    <m:oMath xmlns:m="http://schemas.openxmlformats.org/officeDocument/2006/math">
                      <m:sSub>
                        <m:sSubPr>
                          <m:ctrlPr>
                            <a:rPr lang="en-GB" sz="32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𝑖</m:t>
                          </m:r>
                        </m:sub>
                      </m:sSub>
                    </m:oMath>
                  </a14:m>
                  <a:r>
                    <a:rPr lang="en-GB" sz="320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 = { Height, Mass, …, Age}</a:t>
                  </a:r>
                </a:p>
              </p:txBody>
            </p:sp>
          </mc:Choice>
          <mc:Fallback xmlns="">
            <p:sp>
              <p:nvSpPr>
                <p:cNvPr id="4" name="Rectangle 3">
                  <a:extLst>
                    <a:ext uri="{FF2B5EF4-FFF2-40B4-BE49-F238E27FC236}">
                      <a16:creationId xmlns:a16="http://schemas.microsoft.com/office/drawing/2014/main" id="{588AD599-389E-4D4E-BDC3-5B708FC3DC07}"/>
                    </a:ext>
                  </a:extLst>
                </p:cNvPr>
                <p:cNvSpPr>
                  <a:spLocks noRot="1" noChangeAspect="1" noMove="1" noResize="1" noEditPoints="1" noAdjustHandles="1" noChangeArrowheads="1" noChangeShapeType="1" noTextEdit="1"/>
                </p:cNvSpPr>
                <p:nvPr/>
              </p:nvSpPr>
              <p:spPr>
                <a:xfrm>
                  <a:off x="895795" y="2193786"/>
                  <a:ext cx="5138651" cy="584775"/>
                </a:xfrm>
                <a:prstGeom prst="rect">
                  <a:avLst/>
                </a:prstGeom>
                <a:blipFill>
                  <a:blip r:embed="rId13"/>
                  <a:stretch>
                    <a:fillRect t="-16667" r="-2610" b="-39583"/>
                  </a:stretch>
                </a:blipFill>
              </p:spPr>
              <p:txBody>
                <a:bodyPr/>
                <a:lstStyle/>
                <a:p>
                  <a:r>
                    <a:rPr lang="en-GB">
                      <a:noFill/>
                    </a:rPr>
                    <a:t> </a:t>
                  </a:r>
                </a:p>
              </p:txBody>
            </p:sp>
          </mc:Fallback>
        </mc:AlternateContent>
      </p:grpSp>
      <p:grpSp>
        <p:nvGrpSpPr>
          <p:cNvPr id="6" name="Group 5">
            <a:extLst>
              <a:ext uri="{FF2B5EF4-FFF2-40B4-BE49-F238E27FC236}">
                <a16:creationId xmlns:a16="http://schemas.microsoft.com/office/drawing/2014/main" id="{32FF740B-9954-44D4-9C9D-44E205287D8D}"/>
              </a:ext>
            </a:extLst>
          </p:cNvPr>
          <p:cNvGrpSpPr/>
          <p:nvPr/>
        </p:nvGrpSpPr>
        <p:grpSpPr>
          <a:xfrm>
            <a:off x="1094703" y="3980194"/>
            <a:ext cx="4483535" cy="955912"/>
            <a:chOff x="1249082" y="3296971"/>
            <a:chExt cx="4483535" cy="955912"/>
          </a:xfrm>
        </p:grpSpPr>
        <p:sp>
          <p:nvSpPr>
            <p:cNvPr id="58" name="Labels ( Feedback )">
              <a:extLst>
                <a:ext uri="{FF2B5EF4-FFF2-40B4-BE49-F238E27FC236}">
                  <a16:creationId xmlns:a16="http://schemas.microsoft.com/office/drawing/2014/main" id="{AB2E86A4-E0C4-4F21-9662-61810562C9E2}"/>
                </a:ext>
              </a:extLst>
            </p:cNvPr>
            <p:cNvSpPr txBox="1"/>
            <p:nvPr/>
          </p:nvSpPr>
          <p:spPr>
            <a:xfrm>
              <a:off x="2343500" y="3296971"/>
              <a:ext cx="2100315" cy="400105"/>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2000" b="1">
                  <a:solidFill>
                    <a:srgbClr val="FFFFFF"/>
                  </a:solidFill>
                  <a:latin typeface="Arial"/>
                  <a:ea typeface="Arial"/>
                  <a:cs typeface="Arial"/>
                  <a:sym typeface="Arial"/>
                </a:defRPr>
              </a:lvl1pPr>
            </a:lstStyle>
            <a:p>
              <a:r>
                <a:rPr>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Labels ( Feedback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786B562-6D3D-4C02-B8E0-AEB1E7C7A171}"/>
                    </a:ext>
                  </a:extLst>
                </p:cNvPr>
                <p:cNvSpPr txBox="1"/>
                <p:nvPr/>
              </p:nvSpPr>
              <p:spPr>
                <a:xfrm>
                  <a:off x="1249082" y="3760440"/>
                  <a:ext cx="448353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32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𝑦</m:t>
                            </m:r>
                          </m:e>
                          <m:sub>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𝑖</m:t>
                            </m:r>
                          </m:sub>
                        </m:sSub>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𝐶𝑎𝑡</m:t>
                        </m:r>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 </m:t>
                        </m:r>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𝐷𝑜𝑔</m:t>
                        </m:r>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 …, </m:t>
                        </m:r>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𝐵𝑖𝑟𝑑</m:t>
                        </m:r>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 }</m:t>
                        </m:r>
                      </m:oMath>
                    </m:oMathPara>
                  </a14:m>
                  <a:endParaRPr lang="en-GB" sz="320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C786B562-6D3D-4C02-B8E0-AEB1E7C7A171}"/>
                    </a:ext>
                  </a:extLst>
                </p:cNvPr>
                <p:cNvSpPr txBox="1">
                  <a:spLocks noRot="1" noChangeAspect="1" noMove="1" noResize="1" noEditPoints="1" noAdjustHandles="1" noChangeArrowheads="1" noChangeShapeType="1" noTextEdit="1"/>
                </p:cNvSpPr>
                <p:nvPr/>
              </p:nvSpPr>
              <p:spPr>
                <a:xfrm>
                  <a:off x="1249082" y="3760440"/>
                  <a:ext cx="4483535" cy="492443"/>
                </a:xfrm>
                <a:prstGeom prst="rect">
                  <a:avLst/>
                </a:prstGeom>
                <a:blipFill>
                  <a:blip r:embed="rId14"/>
                  <a:stretch>
                    <a:fillRect b="-7407"/>
                  </a:stretch>
                </a:blipFill>
              </p:spPr>
              <p:txBody>
                <a:bodyPr/>
                <a:lstStyle/>
                <a:p>
                  <a:r>
                    <a:rPr lang="en-GB">
                      <a:noFill/>
                    </a:rPr>
                    <a:t> </a:t>
                  </a:r>
                </a:p>
              </p:txBody>
            </p:sp>
          </mc:Fallback>
        </mc:AlternateContent>
      </p:grpSp>
      <p:pic>
        <p:nvPicPr>
          <p:cNvPr id="28" name="Picture 27">
            <a:extLst>
              <a:ext uri="{FF2B5EF4-FFF2-40B4-BE49-F238E27FC236}">
                <a16:creationId xmlns:a16="http://schemas.microsoft.com/office/drawing/2014/main" id="{05277F34-85FA-45BC-B75F-D59CE9D24D35}"/>
              </a:ext>
            </a:extLst>
          </p:cNvPr>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Tree>
    <p:custDataLst>
      <p:tags r:id="rId1"/>
    </p:custDataLst>
    <p:extLst>
      <p:ext uri="{BB962C8B-B14F-4D97-AF65-F5344CB8AC3E}">
        <p14:creationId xmlns:p14="http://schemas.microsoft.com/office/powerpoint/2010/main" val="1645791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1709905-6257-4071-9778-73FB866FF7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0" name="Picture 29">
            <a:extLst>
              <a:ext uri="{FF2B5EF4-FFF2-40B4-BE49-F238E27FC236}">
                <a16:creationId xmlns:a16="http://schemas.microsoft.com/office/drawing/2014/main" id="{B2583B3C-B129-4298-A50A-39AF15435B8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
        <p:nvSpPr>
          <p:cNvPr id="22" name="CustomShape 2">
            <a:extLst>
              <a:ext uri="{FF2B5EF4-FFF2-40B4-BE49-F238E27FC236}">
                <a16:creationId xmlns:a16="http://schemas.microsoft.com/office/drawing/2014/main" id="{52BE55E6-C83B-644A-8F64-60C1A2741830}"/>
              </a:ext>
            </a:extLst>
          </p:cNvPr>
          <p:cNvSpPr/>
          <p:nvPr/>
        </p:nvSpPr>
        <p:spPr>
          <a:xfrm>
            <a:off x="2785533" y="3098714"/>
            <a:ext cx="6620933"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nchor="t"/>
          <a:lstStyle/>
          <a:p>
            <a:pPr algn="ctr">
              <a:lnSpc>
                <a:spcPct val="100000"/>
              </a:lnSpc>
            </a:pPr>
            <a:r>
              <a:rPr lang="en-GB" sz="3600" spc="-1" dirty="0">
                <a:solidFill>
                  <a:schemeClr val="bg1"/>
                </a:solidFill>
                <a:effectLst>
                  <a:outerShdw blurRad="50800" dist="38100" dir="2700000" algn="tl" rotWithShape="0">
                    <a:prstClr val="black">
                      <a:alpha val="40000"/>
                    </a:prstClr>
                  </a:outerShdw>
                </a:effectLst>
                <a:latin typeface="Calibri"/>
              </a:rPr>
              <a:t>Masterclass Environment</a:t>
            </a:r>
            <a:endParaRPr lang="en-US" dirty="0">
              <a:solidFill>
                <a:schemeClr val="bg1"/>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14011410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981F2819-4284-4AD6-A02E-F8541947C5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0" name="CustomShape 2"/>
          <p:cNvSpPr/>
          <p:nvPr/>
        </p:nvSpPr>
        <p:spPr>
          <a:xfrm>
            <a:off x="3047760" y="182880"/>
            <a:ext cx="57528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r>
              <a:rPr lang="en-GB" sz="3600" spc="-1" dirty="0">
                <a:solidFill>
                  <a:schemeClr val="bg1"/>
                </a:solidFill>
                <a:effectLst>
                  <a:outerShdw blurRad="50800" dist="38100" dir="2700000" algn="tl" rotWithShape="0">
                    <a:prstClr val="black">
                      <a:alpha val="40000"/>
                    </a:prstClr>
                  </a:outerShdw>
                </a:effectLst>
                <a:latin typeface="Calibri"/>
              </a:rPr>
              <a:t>Human Decision Making</a:t>
            </a:r>
            <a:endParaRPr lang="en-GB" sz="3600" spc="-1" dirty="0">
              <a:solidFill>
                <a:schemeClr val="bg1"/>
              </a:solidFill>
              <a:effectLst>
                <a:outerShdw blurRad="50800" dist="38100" dir="2700000" algn="tl" rotWithShape="0">
                  <a:prstClr val="black">
                    <a:alpha val="40000"/>
                  </a:prstClr>
                </a:outerShdw>
              </a:effectLst>
            </a:endParaRPr>
          </a:p>
          <a:p>
            <a:pPr algn="ctr">
              <a:lnSpc>
                <a:spcPct val="100000"/>
              </a:lnSpc>
            </a:pPr>
            <a:endParaRPr lang="en-GB" sz="3600" b="0" strike="noStrike" spc="-1" dirty="0">
              <a:solidFill>
                <a:schemeClr val="bg1"/>
              </a:solidFill>
              <a:effectLst>
                <a:outerShdw blurRad="50800" dist="38100" dir="2700000" algn="tl" rotWithShape="0">
                  <a:prstClr val="black">
                    <a:alpha val="40000"/>
                  </a:prstClr>
                </a:outerShdw>
              </a:effectLst>
              <a:latin typeface="Arial"/>
            </a:endParaRPr>
          </a:p>
        </p:txBody>
      </p:sp>
      <p:sp>
        <p:nvSpPr>
          <p:cNvPr id="14" name="Title 1">
            <a:extLst>
              <a:ext uri="{FF2B5EF4-FFF2-40B4-BE49-F238E27FC236}">
                <a16:creationId xmlns:a16="http://schemas.microsoft.com/office/drawing/2014/main" id="{945D1735-2EB4-424A-A21D-89510B9F8E1D}"/>
              </a:ext>
            </a:extLst>
          </p:cNvPr>
          <p:cNvSpPr txBox="1"/>
          <p:nvPr/>
        </p:nvSpPr>
        <p:spPr>
          <a:xfrm>
            <a:off x="456747" y="1456222"/>
            <a:ext cx="4204484" cy="3019452"/>
          </a:xfrm>
          <a:prstGeom prst="rect">
            <a:avLst/>
          </a:prstGeom>
          <a:ln w="12700">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Autofit/>
          </a:bodyPr>
          <a:lstStyle/>
          <a:p>
            <a:pPr marL="228600" indent="-228600">
              <a:buSzPct val="100000"/>
              <a:buChar char="•"/>
              <a:defRPr sz="2000" b="1">
                <a:solidFill>
                  <a:srgbClr val="FFFFFF"/>
                </a:solidFill>
                <a:latin typeface="Arial"/>
                <a:ea typeface="Arial"/>
                <a:cs typeface="Arial"/>
                <a:sym typeface="Arial"/>
              </a:defRPr>
            </a:pPr>
            <a:r>
              <a:rPr lang="en-US" dirty="0">
                <a:solidFill>
                  <a:srgbClr val="FFFF00"/>
                </a:solidFill>
                <a:latin typeface="Calibri" panose="020F0502020204030204" pitchFamily="34" charset="0"/>
                <a:cs typeface="Calibri" panose="020F0502020204030204" pitchFamily="34" charset="0"/>
              </a:rPr>
              <a:t>Humans capable of accurately,</a:t>
            </a:r>
          </a:p>
          <a:p>
            <a:pPr marL="685800" lvl="5" indent="-228600">
              <a:buSzPct val="100000"/>
              <a:buChar char="-"/>
              <a:defRPr sz="2000" b="1">
                <a:solidFill>
                  <a:srgbClr val="FFFFFF"/>
                </a:solidFill>
                <a:latin typeface="Arial"/>
                <a:ea typeface="Arial"/>
                <a:cs typeface="Arial"/>
                <a:sym typeface="Arial"/>
              </a:defRPr>
            </a:pPr>
            <a:r>
              <a:rPr lang="en-US" dirty="0">
                <a:solidFill>
                  <a:srgbClr val="FFFF00"/>
                </a:solidFill>
                <a:latin typeface="Calibri" panose="020F0502020204030204" pitchFamily="34" charset="0"/>
                <a:cs typeface="Calibri" panose="020F0502020204030204" pitchFamily="34" charset="0"/>
              </a:rPr>
              <a:t>Clustering</a:t>
            </a:r>
          </a:p>
          <a:p>
            <a:pPr marL="685800" lvl="5" indent="-228600">
              <a:buSzPct val="100000"/>
              <a:buChar char="-"/>
              <a:defRPr sz="2000" b="1">
                <a:solidFill>
                  <a:srgbClr val="FFFFFF"/>
                </a:solidFill>
                <a:latin typeface="Arial"/>
                <a:ea typeface="Arial"/>
                <a:cs typeface="Arial"/>
                <a:sym typeface="Arial"/>
              </a:defRPr>
            </a:pPr>
            <a:r>
              <a:rPr lang="en-US" dirty="0">
                <a:solidFill>
                  <a:srgbClr val="FFFF00"/>
                </a:solidFill>
                <a:latin typeface="Calibri" panose="020F0502020204030204" pitchFamily="34" charset="0"/>
                <a:cs typeface="Calibri" panose="020F0502020204030204" pitchFamily="34" charset="0"/>
              </a:rPr>
              <a:t>Classifying</a:t>
            </a:r>
          </a:p>
          <a:p>
            <a:pPr marL="685800" lvl="5" indent="-228600">
              <a:buSzPct val="100000"/>
              <a:buChar char="-"/>
              <a:defRPr sz="2000" b="1">
                <a:solidFill>
                  <a:srgbClr val="FFFFFF"/>
                </a:solidFill>
                <a:latin typeface="Arial"/>
                <a:ea typeface="Arial"/>
                <a:cs typeface="Arial"/>
                <a:sym typeface="Arial"/>
              </a:defRPr>
            </a:pPr>
            <a:r>
              <a:rPr lang="en-US" dirty="0">
                <a:solidFill>
                  <a:srgbClr val="FFFF00"/>
                </a:solidFill>
                <a:latin typeface="Calibri" panose="020F0502020204030204" pitchFamily="34" charset="0"/>
                <a:cs typeface="Calibri" panose="020F0502020204030204" pitchFamily="34" charset="0"/>
              </a:rPr>
              <a:t>Predicting</a:t>
            </a:r>
          </a:p>
          <a:p>
            <a:pPr marL="228600" lvl="4" indent="-228600">
              <a:buSzPct val="100000"/>
              <a:buChar char="•"/>
              <a:defRPr sz="2000" b="1">
                <a:solidFill>
                  <a:srgbClr val="FFFFFF"/>
                </a:solidFill>
                <a:latin typeface="Arial"/>
                <a:ea typeface="Arial"/>
                <a:cs typeface="Arial"/>
                <a:sym typeface="Arial"/>
              </a:defRPr>
            </a:pPr>
            <a:r>
              <a:rPr lang="en-US" dirty="0">
                <a:solidFill>
                  <a:srgbClr val="FFFF00"/>
                </a:solidFill>
                <a:latin typeface="Calibri" panose="020F0502020204030204" pitchFamily="34" charset="0"/>
                <a:cs typeface="Calibri" panose="020F0502020204030204" pitchFamily="34" charset="0"/>
              </a:rPr>
              <a:t>Made possible via a feedback cycle. </a:t>
            </a:r>
          </a:p>
          <a:p>
            <a:pPr>
              <a:defRPr sz="2000" b="1">
                <a:solidFill>
                  <a:srgbClr val="FFFFFF"/>
                </a:solidFill>
                <a:latin typeface="Arial"/>
                <a:ea typeface="Arial"/>
                <a:cs typeface="Arial"/>
                <a:sym typeface="Arial"/>
              </a:defRPr>
            </a:pPr>
            <a:endParaRPr dirty="0">
              <a:solidFill>
                <a:srgbClr val="FFFF00"/>
              </a:solidFill>
              <a:latin typeface="Calibri" panose="020F0502020204030204" pitchFamily="34" charset="0"/>
              <a:cs typeface="Calibri" panose="020F0502020204030204" pitchFamily="34" charset="0"/>
            </a:endParaRPr>
          </a:p>
        </p:txBody>
      </p:sp>
      <p:pic>
        <p:nvPicPr>
          <p:cNvPr id="32" name="Picture 31">
            <a:extLst>
              <a:ext uri="{FF2B5EF4-FFF2-40B4-BE49-F238E27FC236}">
                <a16:creationId xmlns:a16="http://schemas.microsoft.com/office/drawing/2014/main" id="{4AAE2275-6C5C-4427-AB7F-730BE913C875}"/>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678358" y="2597917"/>
            <a:ext cx="2835284" cy="2039337"/>
          </a:xfrm>
          <a:prstGeom prst="rect">
            <a:avLst/>
          </a:prstGeom>
        </p:spPr>
      </p:pic>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6C150F09-A81B-412D-900A-D9DF23B0C285}"/>
                  </a:ext>
                </a:extLst>
              </p:cNvPr>
              <p:cNvSpPr/>
              <p:nvPr/>
            </p:nvSpPr>
            <p:spPr>
              <a:xfrm>
                <a:off x="1676458" y="4865191"/>
                <a:ext cx="8495403"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𝐸</m:t>
                      </m:r>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d>
                        <m:dPr>
                          <m:ctrlP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dPr>
                        <m:e>
                          <m:sSub>
                            <m:sSubPr>
                              <m:ctrlP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1</m:t>
                              </m:r>
                            </m:sub>
                          </m:s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sSub>
                            <m:sSubPr>
                              <m:ctrlP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𝑦</m:t>
                              </m:r>
                            </m:e>
                            <m: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1</m:t>
                              </m:r>
                            </m:sub>
                          </m:sSub>
                        </m:e>
                      </m:d>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d>
                        <m:dPr>
                          <m:ctrlP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dPr>
                        <m:e>
                          <m:sSub>
                            <m:sSubPr>
                              <m:ctrlP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2 </m:t>
                              </m:r>
                            </m:sub>
                          </m:s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 </m:t>
                          </m:r>
                          <m:sSub>
                            <m:sSubPr>
                              <m:ctrlP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𝑦</m:t>
                              </m:r>
                            </m:e>
                            <m: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1</m:t>
                              </m:r>
                            </m:sub>
                          </m:sSub>
                        </m:e>
                      </m:d>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 …, (</m:t>
                      </m:r>
                      <m:sSub>
                        <m:sSubPr>
                          <m:ctrlP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𝑛</m:t>
                          </m:r>
                        </m:sub>
                      </m:s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 </m:t>
                      </m:r>
                      <m:sSub>
                        <m:sSubPr>
                          <m:ctrlP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𝑦</m:t>
                          </m:r>
                        </m:e>
                        <m: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1</m:t>
                          </m:r>
                        </m:sub>
                      </m:s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4400" i="1">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33" name="Rectangle 32">
                <a:extLst>
                  <a:ext uri="{FF2B5EF4-FFF2-40B4-BE49-F238E27FC236}">
                    <a16:creationId xmlns:a16="http://schemas.microsoft.com/office/drawing/2014/main" id="{6C150F09-A81B-412D-900A-D9DF23B0C285}"/>
                  </a:ext>
                </a:extLst>
              </p:cNvPr>
              <p:cNvSpPr>
                <a:spLocks noRot="1" noChangeAspect="1" noMove="1" noResize="1" noEditPoints="1" noAdjustHandles="1" noChangeArrowheads="1" noChangeShapeType="1" noTextEdit="1"/>
              </p:cNvSpPr>
              <p:nvPr/>
            </p:nvSpPr>
            <p:spPr>
              <a:xfrm>
                <a:off x="1676458" y="4865191"/>
                <a:ext cx="8495403" cy="769441"/>
              </a:xfrm>
              <a:prstGeom prst="rect">
                <a:avLst/>
              </a:prstGeom>
              <a:blipFill>
                <a:blip r:embed="rId13"/>
                <a:stretch>
                  <a:fillRect b="-794"/>
                </a:stretch>
              </a:blipFill>
            </p:spPr>
            <p:txBody>
              <a:bodyPr/>
              <a:lstStyle/>
              <a:p>
                <a:r>
                  <a:rPr lang="en-GB">
                    <a:noFill/>
                  </a:rPr>
                  <a:t> </a:t>
                </a:r>
              </a:p>
            </p:txBody>
          </p:sp>
        </mc:Fallback>
      </mc:AlternateContent>
      <p:grpSp>
        <p:nvGrpSpPr>
          <p:cNvPr id="34" name="Group">
            <a:extLst>
              <a:ext uri="{FF2B5EF4-FFF2-40B4-BE49-F238E27FC236}">
                <a16:creationId xmlns:a16="http://schemas.microsoft.com/office/drawing/2014/main" id="{BB4A0DB9-4015-4AE8-A179-3907B3F7AED9}"/>
              </a:ext>
            </a:extLst>
          </p:cNvPr>
          <p:cNvGrpSpPr/>
          <p:nvPr/>
        </p:nvGrpSpPr>
        <p:grpSpPr>
          <a:xfrm>
            <a:off x="7015692" y="3466026"/>
            <a:ext cx="2497656" cy="1375697"/>
            <a:chOff x="0" y="0"/>
            <a:chExt cx="2497655" cy="1375695"/>
          </a:xfrm>
          <a:effectLst>
            <a:outerShdw blurRad="50800" dist="38100" dir="2700000" algn="tl" rotWithShape="0">
              <a:prstClr val="black">
                <a:alpha val="40000"/>
              </a:prstClr>
            </a:outerShdw>
          </a:effectLst>
        </p:grpSpPr>
        <p:sp>
          <p:nvSpPr>
            <p:cNvPr id="35" name="Sun">
              <a:extLst>
                <a:ext uri="{FF2B5EF4-FFF2-40B4-BE49-F238E27FC236}">
                  <a16:creationId xmlns:a16="http://schemas.microsoft.com/office/drawing/2014/main" id="{72769A58-35E9-46AD-B1FA-E661B21D5A24}"/>
                </a:ext>
              </a:extLst>
            </p:cNvPr>
            <p:cNvSpPr/>
            <p:nvPr/>
          </p:nvSpPr>
          <p:spPr>
            <a:xfrm>
              <a:off x="1347266" y="529579"/>
              <a:ext cx="456273" cy="45627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8912" y="3909"/>
                  </a:lnTo>
                  <a:cubicBezTo>
                    <a:pt x="9458" y="3767"/>
                    <a:pt x="10107" y="3684"/>
                    <a:pt x="10795" y="3684"/>
                  </a:cubicBezTo>
                  <a:cubicBezTo>
                    <a:pt x="11488" y="3684"/>
                    <a:pt x="12138" y="3766"/>
                    <a:pt x="12695" y="3914"/>
                  </a:cubicBezTo>
                  <a:lnTo>
                    <a:pt x="10800" y="0"/>
                  </a:lnTo>
                  <a:close/>
                  <a:moveTo>
                    <a:pt x="18430" y="3160"/>
                  </a:moveTo>
                  <a:lnTo>
                    <a:pt x="14332" y="4591"/>
                  </a:lnTo>
                  <a:cubicBezTo>
                    <a:pt x="14828" y="4880"/>
                    <a:pt x="15340" y="5278"/>
                    <a:pt x="15826" y="5764"/>
                  </a:cubicBezTo>
                  <a:cubicBezTo>
                    <a:pt x="16317" y="6255"/>
                    <a:pt x="16717" y="6774"/>
                    <a:pt x="17006" y="7265"/>
                  </a:cubicBezTo>
                  <a:lnTo>
                    <a:pt x="18430" y="3160"/>
                  </a:lnTo>
                  <a:close/>
                  <a:moveTo>
                    <a:pt x="3160" y="3172"/>
                  </a:moveTo>
                  <a:lnTo>
                    <a:pt x="4591" y="7270"/>
                  </a:lnTo>
                  <a:cubicBezTo>
                    <a:pt x="4880" y="6773"/>
                    <a:pt x="5278" y="6260"/>
                    <a:pt x="5764" y="5774"/>
                  </a:cubicBezTo>
                  <a:cubicBezTo>
                    <a:pt x="6255" y="5283"/>
                    <a:pt x="6774" y="4885"/>
                    <a:pt x="7265" y="4596"/>
                  </a:cubicBezTo>
                  <a:lnTo>
                    <a:pt x="3160" y="3172"/>
                  </a:lnTo>
                  <a:close/>
                  <a:moveTo>
                    <a:pt x="10800" y="4661"/>
                  </a:moveTo>
                  <a:cubicBezTo>
                    <a:pt x="7400" y="4661"/>
                    <a:pt x="4633" y="7427"/>
                    <a:pt x="4633" y="10827"/>
                  </a:cubicBezTo>
                  <a:cubicBezTo>
                    <a:pt x="4633" y="14227"/>
                    <a:pt x="7400" y="16994"/>
                    <a:pt x="10800" y="16994"/>
                  </a:cubicBezTo>
                  <a:cubicBezTo>
                    <a:pt x="14200" y="16994"/>
                    <a:pt x="16967" y="14227"/>
                    <a:pt x="16967" y="10827"/>
                  </a:cubicBezTo>
                  <a:cubicBezTo>
                    <a:pt x="16967" y="7427"/>
                    <a:pt x="14200" y="4661"/>
                    <a:pt x="10800" y="4661"/>
                  </a:cubicBezTo>
                  <a:close/>
                  <a:moveTo>
                    <a:pt x="3914" y="8907"/>
                  </a:moveTo>
                  <a:lnTo>
                    <a:pt x="0" y="10800"/>
                  </a:lnTo>
                  <a:lnTo>
                    <a:pt x="3909" y="12688"/>
                  </a:lnTo>
                  <a:cubicBezTo>
                    <a:pt x="3767" y="12137"/>
                    <a:pt x="3684" y="11493"/>
                    <a:pt x="3684" y="10805"/>
                  </a:cubicBezTo>
                  <a:cubicBezTo>
                    <a:pt x="3684" y="10112"/>
                    <a:pt x="3766" y="9464"/>
                    <a:pt x="3914" y="8907"/>
                  </a:cubicBezTo>
                  <a:close/>
                  <a:moveTo>
                    <a:pt x="17693" y="8907"/>
                  </a:moveTo>
                  <a:cubicBezTo>
                    <a:pt x="17835" y="9458"/>
                    <a:pt x="17916" y="10102"/>
                    <a:pt x="17916" y="10790"/>
                  </a:cubicBezTo>
                  <a:cubicBezTo>
                    <a:pt x="17916" y="11483"/>
                    <a:pt x="17835" y="12131"/>
                    <a:pt x="17688" y="12688"/>
                  </a:cubicBezTo>
                  <a:lnTo>
                    <a:pt x="21600" y="10795"/>
                  </a:lnTo>
                  <a:lnTo>
                    <a:pt x="17693" y="8907"/>
                  </a:lnTo>
                  <a:close/>
                  <a:moveTo>
                    <a:pt x="17011" y="14332"/>
                  </a:moveTo>
                  <a:cubicBezTo>
                    <a:pt x="16722" y="14828"/>
                    <a:pt x="16323" y="15340"/>
                    <a:pt x="15838" y="15826"/>
                  </a:cubicBezTo>
                  <a:cubicBezTo>
                    <a:pt x="15346" y="16317"/>
                    <a:pt x="14828" y="16717"/>
                    <a:pt x="14337" y="17006"/>
                  </a:cubicBezTo>
                  <a:lnTo>
                    <a:pt x="18440" y="18430"/>
                  </a:lnTo>
                  <a:lnTo>
                    <a:pt x="17011" y="14332"/>
                  </a:lnTo>
                  <a:close/>
                  <a:moveTo>
                    <a:pt x="4596" y="14337"/>
                  </a:moveTo>
                  <a:lnTo>
                    <a:pt x="3172" y="18440"/>
                  </a:lnTo>
                  <a:lnTo>
                    <a:pt x="7270" y="17011"/>
                  </a:lnTo>
                  <a:cubicBezTo>
                    <a:pt x="6773" y="16722"/>
                    <a:pt x="6260" y="16323"/>
                    <a:pt x="5774" y="15838"/>
                  </a:cubicBezTo>
                  <a:cubicBezTo>
                    <a:pt x="5283" y="15346"/>
                    <a:pt x="4885" y="14828"/>
                    <a:pt x="4596" y="14337"/>
                  </a:cubicBezTo>
                  <a:close/>
                  <a:moveTo>
                    <a:pt x="8907" y="17688"/>
                  </a:moveTo>
                  <a:lnTo>
                    <a:pt x="10800" y="21600"/>
                  </a:lnTo>
                  <a:lnTo>
                    <a:pt x="12688" y="17693"/>
                  </a:lnTo>
                  <a:cubicBezTo>
                    <a:pt x="12142" y="17835"/>
                    <a:pt x="11493" y="17916"/>
                    <a:pt x="10805" y="17916"/>
                  </a:cubicBezTo>
                  <a:cubicBezTo>
                    <a:pt x="10112" y="17916"/>
                    <a:pt x="9464" y="17835"/>
                    <a:pt x="8907" y="17688"/>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36" name="Cloud">
              <a:extLst>
                <a:ext uri="{FF2B5EF4-FFF2-40B4-BE49-F238E27FC236}">
                  <a16:creationId xmlns:a16="http://schemas.microsoft.com/office/drawing/2014/main" id="{F2AB235B-5E72-4325-8A97-5DEFE5EA7C16}"/>
                </a:ext>
              </a:extLst>
            </p:cNvPr>
            <p:cNvSpPr/>
            <p:nvPr/>
          </p:nvSpPr>
          <p:spPr>
            <a:xfrm>
              <a:off x="1898384" y="783654"/>
              <a:ext cx="599272" cy="361156"/>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38" name="Wind">
              <a:extLst>
                <a:ext uri="{FF2B5EF4-FFF2-40B4-BE49-F238E27FC236}">
                  <a16:creationId xmlns:a16="http://schemas.microsoft.com/office/drawing/2014/main" id="{66559429-236F-43E6-A34E-EAFE9782AFA0}"/>
                </a:ext>
              </a:extLst>
            </p:cNvPr>
            <p:cNvSpPr/>
            <p:nvPr/>
          </p:nvSpPr>
          <p:spPr>
            <a:xfrm>
              <a:off x="557771" y="783662"/>
              <a:ext cx="709647" cy="592034"/>
            </a:xfrm>
            <a:custGeom>
              <a:avLst/>
              <a:gdLst/>
              <a:ahLst/>
              <a:cxnLst>
                <a:cxn ang="0">
                  <a:pos x="wd2" y="hd2"/>
                </a:cxn>
                <a:cxn ang="5400000">
                  <a:pos x="wd2" y="hd2"/>
                </a:cxn>
                <a:cxn ang="10800000">
                  <a:pos x="wd2" y="hd2"/>
                </a:cxn>
                <a:cxn ang="16200000">
                  <a:pos x="wd2" y="hd2"/>
                </a:cxn>
              </a:cxnLst>
              <a:rect l="0" t="0" r="r" b="b"/>
              <a:pathLst>
                <a:path w="21598" h="21586" extrusionOk="0">
                  <a:moveTo>
                    <a:pt x="11007" y="3"/>
                  </a:moveTo>
                  <a:cubicBezTo>
                    <a:pt x="10519" y="-14"/>
                    <a:pt x="10178" y="40"/>
                    <a:pt x="10143" y="46"/>
                  </a:cubicBezTo>
                  <a:cubicBezTo>
                    <a:pt x="9825" y="98"/>
                    <a:pt x="9605" y="450"/>
                    <a:pt x="9648" y="830"/>
                  </a:cubicBezTo>
                  <a:cubicBezTo>
                    <a:pt x="9692" y="1210"/>
                    <a:pt x="9984" y="1474"/>
                    <a:pt x="10301" y="1422"/>
                  </a:cubicBezTo>
                  <a:cubicBezTo>
                    <a:pt x="10319" y="1419"/>
                    <a:pt x="12142" y="1155"/>
                    <a:pt x="13202" y="2265"/>
                  </a:cubicBezTo>
                  <a:cubicBezTo>
                    <a:pt x="13739" y="2827"/>
                    <a:pt x="14011" y="3682"/>
                    <a:pt x="14008" y="4804"/>
                  </a:cubicBezTo>
                  <a:lnTo>
                    <a:pt x="14008" y="4830"/>
                  </a:lnTo>
                  <a:cubicBezTo>
                    <a:pt x="14009" y="4842"/>
                    <a:pt x="14024" y="6068"/>
                    <a:pt x="13259" y="7015"/>
                  </a:cubicBezTo>
                  <a:cubicBezTo>
                    <a:pt x="12615" y="7814"/>
                    <a:pt x="11591" y="8215"/>
                    <a:pt x="10224" y="8212"/>
                  </a:cubicBezTo>
                  <a:lnTo>
                    <a:pt x="581" y="8212"/>
                  </a:lnTo>
                  <a:cubicBezTo>
                    <a:pt x="260" y="8212"/>
                    <a:pt x="0" y="8524"/>
                    <a:pt x="0" y="8908"/>
                  </a:cubicBezTo>
                  <a:cubicBezTo>
                    <a:pt x="0" y="9291"/>
                    <a:pt x="260" y="9603"/>
                    <a:pt x="581" y="9603"/>
                  </a:cubicBezTo>
                  <a:lnTo>
                    <a:pt x="10222" y="9603"/>
                  </a:lnTo>
                  <a:cubicBezTo>
                    <a:pt x="11918" y="9606"/>
                    <a:pt x="13221" y="9062"/>
                    <a:pt x="14093" y="7982"/>
                  </a:cubicBezTo>
                  <a:cubicBezTo>
                    <a:pt x="15162" y="6657"/>
                    <a:pt x="15171" y="5000"/>
                    <a:pt x="15168" y="4798"/>
                  </a:cubicBezTo>
                  <a:cubicBezTo>
                    <a:pt x="15169" y="3260"/>
                    <a:pt x="14766" y="2055"/>
                    <a:pt x="13966" y="1218"/>
                  </a:cubicBezTo>
                  <a:cubicBezTo>
                    <a:pt x="13047" y="255"/>
                    <a:pt x="11820" y="32"/>
                    <a:pt x="11007" y="3"/>
                  </a:cubicBezTo>
                  <a:close/>
                  <a:moveTo>
                    <a:pt x="18476" y="6734"/>
                  </a:moveTo>
                  <a:cubicBezTo>
                    <a:pt x="18113" y="6721"/>
                    <a:pt x="17862" y="6760"/>
                    <a:pt x="17835" y="6765"/>
                  </a:cubicBezTo>
                  <a:cubicBezTo>
                    <a:pt x="17519" y="6817"/>
                    <a:pt x="17297" y="7166"/>
                    <a:pt x="17339" y="7545"/>
                  </a:cubicBezTo>
                  <a:cubicBezTo>
                    <a:pt x="17382" y="7925"/>
                    <a:pt x="17674" y="8191"/>
                    <a:pt x="17991" y="8141"/>
                  </a:cubicBezTo>
                  <a:cubicBezTo>
                    <a:pt x="18003" y="8140"/>
                    <a:pt x="19225" y="7959"/>
                    <a:pt x="19926" y="8697"/>
                  </a:cubicBezTo>
                  <a:cubicBezTo>
                    <a:pt x="20272" y="9062"/>
                    <a:pt x="20439" y="9601"/>
                    <a:pt x="20437" y="10347"/>
                  </a:cubicBezTo>
                  <a:lnTo>
                    <a:pt x="20439" y="10373"/>
                  </a:lnTo>
                  <a:cubicBezTo>
                    <a:pt x="20439" y="10381"/>
                    <a:pt x="20449" y="11166"/>
                    <a:pt x="19953" y="11780"/>
                  </a:cubicBezTo>
                  <a:cubicBezTo>
                    <a:pt x="19530" y="12304"/>
                    <a:pt x="18848" y="12570"/>
                    <a:pt x="17928" y="12570"/>
                  </a:cubicBezTo>
                  <a:cubicBezTo>
                    <a:pt x="17923" y="12570"/>
                    <a:pt x="17919" y="12570"/>
                    <a:pt x="17915" y="12570"/>
                  </a:cubicBezTo>
                  <a:lnTo>
                    <a:pt x="581" y="12546"/>
                  </a:lnTo>
                  <a:cubicBezTo>
                    <a:pt x="261" y="12546"/>
                    <a:pt x="1" y="12858"/>
                    <a:pt x="0" y="13242"/>
                  </a:cubicBezTo>
                  <a:cubicBezTo>
                    <a:pt x="0" y="13625"/>
                    <a:pt x="259" y="13936"/>
                    <a:pt x="579" y="13937"/>
                  </a:cubicBezTo>
                  <a:lnTo>
                    <a:pt x="17913" y="13959"/>
                  </a:lnTo>
                  <a:cubicBezTo>
                    <a:pt x="17919" y="13959"/>
                    <a:pt x="17924" y="13959"/>
                    <a:pt x="17930" y="13959"/>
                  </a:cubicBezTo>
                  <a:cubicBezTo>
                    <a:pt x="19175" y="13959"/>
                    <a:pt x="20136" y="13552"/>
                    <a:pt x="20786" y="12746"/>
                  </a:cubicBezTo>
                  <a:cubicBezTo>
                    <a:pt x="21582" y="11760"/>
                    <a:pt x="21600" y="10526"/>
                    <a:pt x="21598" y="10345"/>
                  </a:cubicBezTo>
                  <a:cubicBezTo>
                    <a:pt x="21599" y="9190"/>
                    <a:pt x="21292" y="8281"/>
                    <a:pt x="20685" y="7646"/>
                  </a:cubicBezTo>
                  <a:cubicBezTo>
                    <a:pt x="19996" y="6924"/>
                    <a:pt x="19082" y="6757"/>
                    <a:pt x="18476" y="6734"/>
                  </a:cubicBezTo>
                  <a:close/>
                  <a:moveTo>
                    <a:pt x="15068" y="16652"/>
                  </a:moveTo>
                  <a:lnTo>
                    <a:pt x="579" y="16666"/>
                  </a:lnTo>
                  <a:cubicBezTo>
                    <a:pt x="259" y="16666"/>
                    <a:pt x="0" y="16977"/>
                    <a:pt x="0" y="17361"/>
                  </a:cubicBezTo>
                  <a:cubicBezTo>
                    <a:pt x="1" y="17745"/>
                    <a:pt x="260" y="18055"/>
                    <a:pt x="581" y="18055"/>
                  </a:cubicBezTo>
                  <a:lnTo>
                    <a:pt x="15070" y="18040"/>
                  </a:lnTo>
                  <a:cubicBezTo>
                    <a:pt x="15073" y="18040"/>
                    <a:pt x="15076" y="18040"/>
                    <a:pt x="15078" y="18040"/>
                  </a:cubicBezTo>
                  <a:cubicBezTo>
                    <a:pt x="15565" y="18040"/>
                    <a:pt x="15920" y="18171"/>
                    <a:pt x="16133" y="18426"/>
                  </a:cubicBezTo>
                  <a:cubicBezTo>
                    <a:pt x="16371" y="18712"/>
                    <a:pt x="16372" y="19087"/>
                    <a:pt x="16372" y="19092"/>
                  </a:cubicBezTo>
                  <a:lnTo>
                    <a:pt x="16372" y="19118"/>
                  </a:lnTo>
                  <a:cubicBezTo>
                    <a:pt x="16373" y="19486"/>
                    <a:pt x="16297" y="19746"/>
                    <a:pt x="16140" y="19912"/>
                  </a:cubicBezTo>
                  <a:cubicBezTo>
                    <a:pt x="15853" y="20215"/>
                    <a:pt x="15324" y="20212"/>
                    <a:pt x="15144" y="20185"/>
                  </a:cubicBezTo>
                  <a:cubicBezTo>
                    <a:pt x="14828" y="20135"/>
                    <a:pt x="14538" y="20400"/>
                    <a:pt x="14494" y="20779"/>
                  </a:cubicBezTo>
                  <a:cubicBezTo>
                    <a:pt x="14451" y="21160"/>
                    <a:pt x="14671" y="21509"/>
                    <a:pt x="14989" y="21562"/>
                  </a:cubicBezTo>
                  <a:cubicBezTo>
                    <a:pt x="15025" y="21568"/>
                    <a:pt x="15152" y="21586"/>
                    <a:pt x="15330" y="21586"/>
                  </a:cubicBezTo>
                  <a:cubicBezTo>
                    <a:pt x="15730" y="21586"/>
                    <a:pt x="16392" y="21493"/>
                    <a:pt x="16901" y="20961"/>
                  </a:cubicBezTo>
                  <a:cubicBezTo>
                    <a:pt x="17189" y="20659"/>
                    <a:pt x="17533" y="20097"/>
                    <a:pt x="17533" y="19124"/>
                  </a:cubicBezTo>
                  <a:cubicBezTo>
                    <a:pt x="17535" y="18965"/>
                    <a:pt x="17519" y="18144"/>
                    <a:pt x="16976" y="17472"/>
                  </a:cubicBezTo>
                  <a:cubicBezTo>
                    <a:pt x="16535" y="16926"/>
                    <a:pt x="15897" y="16646"/>
                    <a:pt x="15068" y="16652"/>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39" name="Line">
              <a:extLst>
                <a:ext uri="{FF2B5EF4-FFF2-40B4-BE49-F238E27FC236}">
                  <a16:creationId xmlns:a16="http://schemas.microsoft.com/office/drawing/2014/main" id="{1C3D5AA5-388A-4479-B4EB-B48C93EF61A5}"/>
                </a:ext>
              </a:extLst>
            </p:cNvPr>
            <p:cNvSpPr/>
            <p:nvPr/>
          </p:nvSpPr>
          <p:spPr>
            <a:xfrm>
              <a:off x="0" y="0"/>
              <a:ext cx="1451660" cy="447194"/>
            </a:xfrm>
            <a:custGeom>
              <a:avLst/>
              <a:gdLst/>
              <a:ahLst/>
              <a:cxnLst>
                <a:cxn ang="0">
                  <a:pos x="wd2" y="hd2"/>
                </a:cxn>
                <a:cxn ang="5400000">
                  <a:pos x="wd2" y="hd2"/>
                </a:cxn>
                <a:cxn ang="10800000">
                  <a:pos x="wd2" y="hd2"/>
                </a:cxn>
                <a:cxn ang="16200000">
                  <a:pos x="wd2" y="hd2"/>
                </a:cxn>
              </a:cxnLst>
              <a:rect l="0" t="0" r="r" b="b"/>
              <a:pathLst>
                <a:path w="21600" h="20870" extrusionOk="0">
                  <a:moveTo>
                    <a:pt x="0" y="20870"/>
                  </a:moveTo>
                  <a:cubicBezTo>
                    <a:pt x="2530" y="8319"/>
                    <a:pt x="6223" y="762"/>
                    <a:pt x="10171" y="55"/>
                  </a:cubicBezTo>
                  <a:cubicBezTo>
                    <a:pt x="14556" y="-730"/>
                    <a:pt x="18780" y="6963"/>
                    <a:pt x="21600" y="20870"/>
                  </a:cubicBezTo>
                </a:path>
              </a:pathLst>
            </a:custGeom>
            <a:noFill/>
            <a:ln w="38100" cap="flat">
              <a:solidFill>
                <a:schemeClr val="bg1"/>
              </a:solidFill>
              <a:prstDash val="solid"/>
              <a:round/>
              <a:tailEnd type="stealth" w="med" len="med"/>
            </a:ln>
            <a:effectLst>
              <a:outerShdw blurRad="38100" dist="23000" dir="5400000" rotWithShape="0">
                <a:srgbClr val="000000">
                  <a:alpha val="35000"/>
                </a:srgbClr>
              </a:outerShdw>
            </a:effectLst>
          </p:spPr>
          <p:txBody>
            <a:bodyPr wrap="square" lIns="45718" tIns="45718" rIns="45718" bIns="45718" numCol="1" anchor="t">
              <a:noAutofit/>
            </a:bodyPr>
            <a:lstStyle/>
            <a:p>
              <a:endParaRPr/>
            </a:p>
          </p:txBody>
        </p:sp>
      </p:grpSp>
      <p:grpSp>
        <p:nvGrpSpPr>
          <p:cNvPr id="41" name="Group">
            <a:extLst>
              <a:ext uri="{FF2B5EF4-FFF2-40B4-BE49-F238E27FC236}">
                <a16:creationId xmlns:a16="http://schemas.microsoft.com/office/drawing/2014/main" id="{B7E7B25A-C9BF-4D27-91CA-FA809A932497}"/>
              </a:ext>
            </a:extLst>
          </p:cNvPr>
          <p:cNvGrpSpPr/>
          <p:nvPr/>
        </p:nvGrpSpPr>
        <p:grpSpPr>
          <a:xfrm>
            <a:off x="6411917" y="1224761"/>
            <a:ext cx="4321170" cy="2538623"/>
            <a:chOff x="-418700" y="316938"/>
            <a:chExt cx="5207142" cy="3132879"/>
          </a:xfrm>
          <a:effectLst>
            <a:outerShdw blurRad="50800" dist="38100" dir="2700000" algn="tl" rotWithShape="0">
              <a:prstClr val="black">
                <a:alpha val="40000"/>
              </a:prstClr>
            </a:outerShdw>
          </a:effectLst>
        </p:grpSpPr>
        <p:sp>
          <p:nvSpPr>
            <p:cNvPr id="52" name="Oval">
              <a:extLst>
                <a:ext uri="{FF2B5EF4-FFF2-40B4-BE49-F238E27FC236}">
                  <a16:creationId xmlns:a16="http://schemas.microsoft.com/office/drawing/2014/main" id="{C3E2EFBE-79A9-4662-B586-128CA27617E3}"/>
                </a:ext>
              </a:extLst>
            </p:cNvPr>
            <p:cNvSpPr/>
            <p:nvPr/>
          </p:nvSpPr>
          <p:spPr>
            <a:xfrm>
              <a:off x="683514" y="316938"/>
              <a:ext cx="1638302" cy="1350831"/>
            </a:xfrm>
            <a:prstGeom prst="ellipse">
              <a:avLst/>
            </a:prstGeom>
            <a:noFill/>
            <a:ln w="38100" cap="flat">
              <a:solidFill>
                <a:schemeClr val="bg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50" name="Oval">
              <a:extLst>
                <a:ext uri="{FF2B5EF4-FFF2-40B4-BE49-F238E27FC236}">
                  <a16:creationId xmlns:a16="http://schemas.microsoft.com/office/drawing/2014/main" id="{634A8741-E2D2-4944-8CC2-DE5D3F8397B9}"/>
                </a:ext>
              </a:extLst>
            </p:cNvPr>
            <p:cNvSpPr/>
            <p:nvPr/>
          </p:nvSpPr>
          <p:spPr>
            <a:xfrm>
              <a:off x="2025517" y="968600"/>
              <a:ext cx="2762925" cy="2481217"/>
            </a:xfrm>
            <a:prstGeom prst="ellipse">
              <a:avLst/>
            </a:prstGeom>
            <a:noFill/>
            <a:ln w="38100" cap="flat">
              <a:solidFill>
                <a:schemeClr val="bg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42" name="Connection Line">
              <a:extLst>
                <a:ext uri="{FF2B5EF4-FFF2-40B4-BE49-F238E27FC236}">
                  <a16:creationId xmlns:a16="http://schemas.microsoft.com/office/drawing/2014/main" id="{10FDC657-CF32-433C-9C82-3DD7CA83F9A9}"/>
                </a:ext>
              </a:extLst>
            </p:cNvPr>
            <p:cNvSpPr/>
            <p:nvPr/>
          </p:nvSpPr>
          <p:spPr>
            <a:xfrm>
              <a:off x="-418700" y="1677765"/>
              <a:ext cx="1280583" cy="1280584"/>
            </a:xfrm>
            <a:custGeom>
              <a:avLst/>
              <a:gdLst/>
              <a:ahLst/>
              <a:cxnLst>
                <a:cxn ang="0">
                  <a:pos x="wd2" y="hd2"/>
                </a:cxn>
                <a:cxn ang="5400000">
                  <a:pos x="wd2" y="hd2"/>
                </a:cxn>
                <a:cxn ang="10800000">
                  <a:pos x="wd2" y="hd2"/>
                </a:cxn>
                <a:cxn ang="16200000">
                  <a:pos x="wd2" y="hd2"/>
                </a:cxn>
              </a:cxnLst>
              <a:rect l="0" t="0" r="r" b="b"/>
              <a:pathLst>
                <a:path w="20419" h="20419" extrusionOk="0">
                  <a:moveTo>
                    <a:pt x="169" y="20419"/>
                  </a:moveTo>
                  <a:cubicBezTo>
                    <a:pt x="-1181" y="5569"/>
                    <a:pt x="5569" y="-1181"/>
                    <a:pt x="20419" y="169"/>
                  </a:cubicBezTo>
                </a:path>
              </a:pathLst>
            </a:custGeom>
            <a:noFill/>
            <a:ln w="38100" cap="flat">
              <a:solidFill>
                <a:schemeClr val="bg1"/>
              </a:solidFill>
              <a:prstDash val="solid"/>
              <a:round/>
              <a:tailEnd type="stealth" w="med" len="med"/>
            </a:ln>
            <a:effectLst>
              <a:outerShdw blurRad="38100" dist="23000" dir="5400000" rotWithShape="0">
                <a:srgbClr val="000000">
                  <a:alpha val="35000"/>
                </a:srgbClr>
              </a:outerShdw>
            </a:effectLst>
          </p:spPr>
          <p:txBody>
            <a:bodyPr/>
            <a:lstStyle/>
            <a:p>
              <a:endParaRPr/>
            </a:p>
          </p:txBody>
        </p:sp>
        <p:sp>
          <p:nvSpPr>
            <p:cNvPr id="43" name="Rabbit">
              <a:extLst>
                <a:ext uri="{FF2B5EF4-FFF2-40B4-BE49-F238E27FC236}">
                  <a16:creationId xmlns:a16="http://schemas.microsoft.com/office/drawing/2014/main" id="{1385374D-B30B-4233-83C6-FC4EAD8A6AF5}"/>
                </a:ext>
              </a:extLst>
            </p:cNvPr>
            <p:cNvSpPr/>
            <p:nvPr/>
          </p:nvSpPr>
          <p:spPr>
            <a:xfrm>
              <a:off x="3450109" y="2923102"/>
              <a:ext cx="286316" cy="301221"/>
            </a:xfrm>
            <a:custGeom>
              <a:avLst/>
              <a:gdLst/>
              <a:ahLst/>
              <a:cxnLst>
                <a:cxn ang="0">
                  <a:pos x="wd2" y="hd2"/>
                </a:cxn>
                <a:cxn ang="5400000">
                  <a:pos x="wd2" y="hd2"/>
                </a:cxn>
                <a:cxn ang="10800000">
                  <a:pos x="wd2" y="hd2"/>
                </a:cxn>
                <a:cxn ang="16200000">
                  <a:pos x="wd2" y="hd2"/>
                </a:cxn>
              </a:cxnLst>
              <a:rect l="0" t="0" r="r" b="b"/>
              <a:pathLst>
                <a:path w="20915" h="21208" extrusionOk="0">
                  <a:moveTo>
                    <a:pt x="10210" y="0"/>
                  </a:moveTo>
                  <a:cubicBezTo>
                    <a:pt x="9556" y="-13"/>
                    <a:pt x="9380" y="416"/>
                    <a:pt x="9455" y="1046"/>
                  </a:cubicBezTo>
                  <a:cubicBezTo>
                    <a:pt x="9571" y="2017"/>
                    <a:pt x="10078" y="4648"/>
                    <a:pt x="12499" y="6197"/>
                  </a:cubicBezTo>
                  <a:cubicBezTo>
                    <a:pt x="12642" y="6287"/>
                    <a:pt x="12670" y="6482"/>
                    <a:pt x="12560" y="6604"/>
                  </a:cubicBezTo>
                  <a:cubicBezTo>
                    <a:pt x="12147" y="7071"/>
                    <a:pt x="12142" y="7803"/>
                    <a:pt x="12197" y="8355"/>
                  </a:cubicBezTo>
                  <a:cubicBezTo>
                    <a:pt x="12213" y="8535"/>
                    <a:pt x="12054" y="8685"/>
                    <a:pt x="11866" y="8658"/>
                  </a:cubicBezTo>
                  <a:cubicBezTo>
                    <a:pt x="6209" y="8000"/>
                    <a:pt x="656" y="10419"/>
                    <a:pt x="1492" y="18312"/>
                  </a:cubicBezTo>
                  <a:cubicBezTo>
                    <a:pt x="1509" y="18450"/>
                    <a:pt x="1421" y="18619"/>
                    <a:pt x="1277" y="18614"/>
                  </a:cubicBezTo>
                  <a:cubicBezTo>
                    <a:pt x="969" y="18598"/>
                    <a:pt x="464" y="18175"/>
                    <a:pt x="134" y="18657"/>
                  </a:cubicBezTo>
                  <a:cubicBezTo>
                    <a:pt x="-356" y="19368"/>
                    <a:pt x="568" y="21219"/>
                    <a:pt x="1845" y="21208"/>
                  </a:cubicBezTo>
                  <a:cubicBezTo>
                    <a:pt x="3298" y="21203"/>
                    <a:pt x="11437" y="21208"/>
                    <a:pt x="12400" y="21208"/>
                  </a:cubicBezTo>
                  <a:cubicBezTo>
                    <a:pt x="13363" y="21208"/>
                    <a:pt x="13033" y="20451"/>
                    <a:pt x="12510" y="20058"/>
                  </a:cubicBezTo>
                  <a:cubicBezTo>
                    <a:pt x="12146" y="19787"/>
                    <a:pt x="11641" y="19528"/>
                    <a:pt x="11013" y="19315"/>
                  </a:cubicBezTo>
                  <a:cubicBezTo>
                    <a:pt x="10755" y="19230"/>
                    <a:pt x="10755" y="18875"/>
                    <a:pt x="11013" y="18785"/>
                  </a:cubicBezTo>
                  <a:cubicBezTo>
                    <a:pt x="11707" y="18541"/>
                    <a:pt x="12318" y="18280"/>
                    <a:pt x="12687" y="18110"/>
                  </a:cubicBezTo>
                  <a:cubicBezTo>
                    <a:pt x="12868" y="18025"/>
                    <a:pt x="13083" y="18143"/>
                    <a:pt x="13100" y="18339"/>
                  </a:cubicBezTo>
                  <a:cubicBezTo>
                    <a:pt x="13193" y="19214"/>
                    <a:pt x="13518" y="21203"/>
                    <a:pt x="14553" y="21203"/>
                  </a:cubicBezTo>
                  <a:cubicBezTo>
                    <a:pt x="15356" y="21203"/>
                    <a:pt x="15581" y="21203"/>
                    <a:pt x="16225" y="21203"/>
                  </a:cubicBezTo>
                  <a:cubicBezTo>
                    <a:pt x="16868" y="21203"/>
                    <a:pt x="16468" y="20386"/>
                    <a:pt x="15543" y="19998"/>
                  </a:cubicBezTo>
                  <a:cubicBezTo>
                    <a:pt x="14712" y="19648"/>
                    <a:pt x="15504" y="17193"/>
                    <a:pt x="15674" y="16705"/>
                  </a:cubicBezTo>
                  <a:cubicBezTo>
                    <a:pt x="15691" y="16651"/>
                    <a:pt x="15730" y="16604"/>
                    <a:pt x="15774" y="16572"/>
                  </a:cubicBezTo>
                  <a:cubicBezTo>
                    <a:pt x="16082" y="16344"/>
                    <a:pt x="17349" y="15363"/>
                    <a:pt x="17910" y="14042"/>
                  </a:cubicBezTo>
                  <a:cubicBezTo>
                    <a:pt x="18411" y="12870"/>
                    <a:pt x="18350" y="11782"/>
                    <a:pt x="18300" y="11352"/>
                  </a:cubicBezTo>
                  <a:cubicBezTo>
                    <a:pt x="18284" y="11235"/>
                    <a:pt x="18350" y="11125"/>
                    <a:pt x="18460" y="11072"/>
                  </a:cubicBezTo>
                  <a:cubicBezTo>
                    <a:pt x="18873" y="10876"/>
                    <a:pt x="19532" y="10832"/>
                    <a:pt x="19852" y="10339"/>
                  </a:cubicBezTo>
                  <a:cubicBezTo>
                    <a:pt x="20374" y="9554"/>
                    <a:pt x="21244" y="8774"/>
                    <a:pt x="20787" y="8085"/>
                  </a:cubicBezTo>
                  <a:cubicBezTo>
                    <a:pt x="20545" y="7719"/>
                    <a:pt x="20386" y="7645"/>
                    <a:pt x="19379" y="6802"/>
                  </a:cubicBezTo>
                  <a:cubicBezTo>
                    <a:pt x="18592" y="6139"/>
                    <a:pt x="18663" y="5268"/>
                    <a:pt x="15586" y="4748"/>
                  </a:cubicBezTo>
                  <a:cubicBezTo>
                    <a:pt x="15460" y="4727"/>
                    <a:pt x="15345" y="4669"/>
                    <a:pt x="15306" y="4552"/>
                  </a:cubicBezTo>
                  <a:cubicBezTo>
                    <a:pt x="15301" y="4531"/>
                    <a:pt x="15301" y="4509"/>
                    <a:pt x="15301" y="4483"/>
                  </a:cubicBezTo>
                  <a:cubicBezTo>
                    <a:pt x="15345" y="3263"/>
                    <a:pt x="14844" y="1592"/>
                    <a:pt x="13925" y="680"/>
                  </a:cubicBezTo>
                  <a:cubicBezTo>
                    <a:pt x="12857" y="-381"/>
                    <a:pt x="12449" y="-68"/>
                    <a:pt x="12339" y="759"/>
                  </a:cubicBezTo>
                  <a:cubicBezTo>
                    <a:pt x="12213" y="685"/>
                    <a:pt x="12086" y="616"/>
                    <a:pt x="11954" y="552"/>
                  </a:cubicBezTo>
                  <a:cubicBezTo>
                    <a:pt x="11168" y="174"/>
                    <a:pt x="10603" y="8"/>
                    <a:pt x="10210" y="0"/>
                  </a:cubicBezTo>
                  <a:close/>
                </a:path>
              </a:pathLst>
            </a:custGeom>
            <a:noFill/>
            <a:ln w="19050" cap="flat">
              <a:solidFill>
                <a:schemeClr val="bg2">
                  <a:lumMod val="75000"/>
                </a:schemeClr>
              </a:solidFill>
              <a:prstDash val="solid"/>
              <a:round/>
            </a:ln>
            <a:effectLst>
              <a:outerShdw blurRad="50800" dist="38100" dir="2700000" algn="tl" rotWithShape="0">
                <a:prstClr val="black">
                  <a:alpha val="40000"/>
                </a:prstClr>
              </a:outerShdw>
            </a:effectLst>
          </p:spPr>
          <p:txBody>
            <a:bodyPr wrap="square" lIns="45718" tIns="45718" rIns="45718" bIns="45718" numCol="1" anchor="ctr">
              <a:noAutofit/>
            </a:bodyPr>
            <a:lstStyle/>
            <a:p>
              <a:endParaRPr/>
            </a:p>
          </p:txBody>
        </p:sp>
        <p:sp>
          <p:nvSpPr>
            <p:cNvPr id="45" name="Goose">
              <a:extLst>
                <a:ext uri="{FF2B5EF4-FFF2-40B4-BE49-F238E27FC236}">
                  <a16:creationId xmlns:a16="http://schemas.microsoft.com/office/drawing/2014/main" id="{72F875AC-A7AF-4504-85AB-2792B6A45CBD}"/>
                </a:ext>
              </a:extLst>
            </p:cNvPr>
            <p:cNvSpPr/>
            <p:nvPr/>
          </p:nvSpPr>
          <p:spPr>
            <a:xfrm>
              <a:off x="824530" y="823370"/>
              <a:ext cx="646312" cy="592042"/>
            </a:xfrm>
            <a:custGeom>
              <a:avLst/>
              <a:gdLst/>
              <a:ahLst/>
              <a:cxnLst>
                <a:cxn ang="0">
                  <a:pos x="wd2" y="hd2"/>
                </a:cxn>
                <a:cxn ang="5400000">
                  <a:pos x="wd2" y="hd2"/>
                </a:cxn>
                <a:cxn ang="10800000">
                  <a:pos x="wd2" y="hd2"/>
                </a:cxn>
                <a:cxn ang="16200000">
                  <a:pos x="wd2" y="hd2"/>
                </a:cxn>
              </a:cxnLst>
              <a:rect l="0" t="0" r="r" b="b"/>
              <a:pathLst>
                <a:path w="21412" h="21598" extrusionOk="0">
                  <a:moveTo>
                    <a:pt x="17550" y="0"/>
                  </a:moveTo>
                  <a:cubicBezTo>
                    <a:pt x="15950" y="8"/>
                    <a:pt x="15606" y="2373"/>
                    <a:pt x="15606" y="4888"/>
                  </a:cubicBezTo>
                  <a:cubicBezTo>
                    <a:pt x="15606" y="6274"/>
                    <a:pt x="15794" y="7441"/>
                    <a:pt x="15971" y="8249"/>
                  </a:cubicBezTo>
                  <a:cubicBezTo>
                    <a:pt x="15992" y="8337"/>
                    <a:pt x="15907" y="8416"/>
                    <a:pt x="15832" y="8374"/>
                  </a:cubicBezTo>
                  <a:cubicBezTo>
                    <a:pt x="10820" y="5579"/>
                    <a:pt x="7268" y="9582"/>
                    <a:pt x="5919" y="9929"/>
                  </a:cubicBezTo>
                  <a:cubicBezTo>
                    <a:pt x="2262" y="10537"/>
                    <a:pt x="1512" y="12253"/>
                    <a:pt x="1362" y="12867"/>
                  </a:cubicBezTo>
                  <a:cubicBezTo>
                    <a:pt x="1325" y="13020"/>
                    <a:pt x="1228" y="13144"/>
                    <a:pt x="1100" y="13209"/>
                  </a:cubicBezTo>
                  <a:cubicBezTo>
                    <a:pt x="923" y="13304"/>
                    <a:pt x="602" y="13469"/>
                    <a:pt x="51" y="13740"/>
                  </a:cubicBezTo>
                  <a:cubicBezTo>
                    <a:pt x="-8" y="13769"/>
                    <a:pt x="-18" y="13863"/>
                    <a:pt x="36" y="13898"/>
                  </a:cubicBezTo>
                  <a:cubicBezTo>
                    <a:pt x="475" y="14217"/>
                    <a:pt x="1331" y="14341"/>
                    <a:pt x="2397" y="14182"/>
                  </a:cubicBezTo>
                  <a:cubicBezTo>
                    <a:pt x="2445" y="14176"/>
                    <a:pt x="2461" y="14253"/>
                    <a:pt x="2418" y="14271"/>
                  </a:cubicBezTo>
                  <a:cubicBezTo>
                    <a:pt x="1230" y="14766"/>
                    <a:pt x="780" y="15361"/>
                    <a:pt x="571" y="15992"/>
                  </a:cubicBezTo>
                  <a:cubicBezTo>
                    <a:pt x="528" y="16127"/>
                    <a:pt x="645" y="16262"/>
                    <a:pt x="768" y="16209"/>
                  </a:cubicBezTo>
                  <a:cubicBezTo>
                    <a:pt x="1631" y="15849"/>
                    <a:pt x="3853" y="15272"/>
                    <a:pt x="5015" y="15024"/>
                  </a:cubicBezTo>
                  <a:cubicBezTo>
                    <a:pt x="5128" y="15001"/>
                    <a:pt x="5240" y="15042"/>
                    <a:pt x="5315" y="15137"/>
                  </a:cubicBezTo>
                  <a:cubicBezTo>
                    <a:pt x="5936" y="15921"/>
                    <a:pt x="8174" y="17425"/>
                    <a:pt x="11505" y="17490"/>
                  </a:cubicBezTo>
                  <a:cubicBezTo>
                    <a:pt x="11590" y="17490"/>
                    <a:pt x="11659" y="17559"/>
                    <a:pt x="11670" y="17654"/>
                  </a:cubicBezTo>
                  <a:cubicBezTo>
                    <a:pt x="11729" y="18178"/>
                    <a:pt x="11729" y="18999"/>
                    <a:pt x="11595" y="20320"/>
                  </a:cubicBezTo>
                  <a:cubicBezTo>
                    <a:pt x="11338" y="20479"/>
                    <a:pt x="11141" y="20702"/>
                    <a:pt x="11173" y="21015"/>
                  </a:cubicBezTo>
                  <a:cubicBezTo>
                    <a:pt x="11329" y="20749"/>
                    <a:pt x="11553" y="20709"/>
                    <a:pt x="11553" y="20709"/>
                  </a:cubicBezTo>
                  <a:cubicBezTo>
                    <a:pt x="11441" y="21074"/>
                    <a:pt x="11055" y="21587"/>
                    <a:pt x="11628" y="21593"/>
                  </a:cubicBezTo>
                  <a:cubicBezTo>
                    <a:pt x="12014" y="21599"/>
                    <a:pt x="12308" y="21599"/>
                    <a:pt x="12458" y="21593"/>
                  </a:cubicBezTo>
                  <a:cubicBezTo>
                    <a:pt x="12924" y="21593"/>
                    <a:pt x="13438" y="21593"/>
                    <a:pt x="13593" y="21593"/>
                  </a:cubicBezTo>
                  <a:cubicBezTo>
                    <a:pt x="13893" y="21593"/>
                    <a:pt x="14188" y="21593"/>
                    <a:pt x="14306" y="21593"/>
                  </a:cubicBezTo>
                  <a:cubicBezTo>
                    <a:pt x="14429" y="21593"/>
                    <a:pt x="14535" y="21533"/>
                    <a:pt x="14535" y="21457"/>
                  </a:cubicBezTo>
                  <a:cubicBezTo>
                    <a:pt x="14631" y="21451"/>
                    <a:pt x="14681" y="21588"/>
                    <a:pt x="14681" y="21588"/>
                  </a:cubicBezTo>
                  <a:cubicBezTo>
                    <a:pt x="14681" y="21588"/>
                    <a:pt x="14921" y="21174"/>
                    <a:pt x="13807" y="21062"/>
                  </a:cubicBezTo>
                  <a:cubicBezTo>
                    <a:pt x="13207" y="21003"/>
                    <a:pt x="12646" y="21039"/>
                    <a:pt x="12539" y="20414"/>
                  </a:cubicBezTo>
                  <a:cubicBezTo>
                    <a:pt x="12346" y="19270"/>
                    <a:pt x="12516" y="18327"/>
                    <a:pt x="12714" y="17672"/>
                  </a:cubicBezTo>
                  <a:cubicBezTo>
                    <a:pt x="12757" y="17531"/>
                    <a:pt x="12875" y="17430"/>
                    <a:pt x="13009" y="17412"/>
                  </a:cubicBezTo>
                  <a:cubicBezTo>
                    <a:pt x="13078" y="17406"/>
                    <a:pt x="13153" y="17394"/>
                    <a:pt x="13223" y="17388"/>
                  </a:cubicBezTo>
                  <a:cubicBezTo>
                    <a:pt x="17764" y="16816"/>
                    <a:pt x="19643" y="14423"/>
                    <a:pt x="19734" y="11310"/>
                  </a:cubicBezTo>
                  <a:cubicBezTo>
                    <a:pt x="19788" y="9529"/>
                    <a:pt x="19205" y="8473"/>
                    <a:pt x="18385" y="7300"/>
                  </a:cubicBezTo>
                  <a:cubicBezTo>
                    <a:pt x="17566" y="6127"/>
                    <a:pt x="17796" y="3797"/>
                    <a:pt x="17989" y="3178"/>
                  </a:cubicBezTo>
                  <a:cubicBezTo>
                    <a:pt x="18074" y="2901"/>
                    <a:pt x="18760" y="3096"/>
                    <a:pt x="19488" y="2754"/>
                  </a:cubicBezTo>
                  <a:cubicBezTo>
                    <a:pt x="20157" y="3049"/>
                    <a:pt x="21384" y="3009"/>
                    <a:pt x="21384" y="3009"/>
                  </a:cubicBezTo>
                  <a:cubicBezTo>
                    <a:pt x="21384" y="3009"/>
                    <a:pt x="21582" y="2572"/>
                    <a:pt x="20929" y="2389"/>
                  </a:cubicBezTo>
                  <a:cubicBezTo>
                    <a:pt x="20275" y="2207"/>
                    <a:pt x="20201" y="1670"/>
                    <a:pt x="19532" y="1387"/>
                  </a:cubicBezTo>
                  <a:cubicBezTo>
                    <a:pt x="19328" y="768"/>
                    <a:pt x="19113" y="249"/>
                    <a:pt x="17887" y="31"/>
                  </a:cubicBezTo>
                  <a:cubicBezTo>
                    <a:pt x="17768" y="10"/>
                    <a:pt x="17657" y="-1"/>
                    <a:pt x="17550" y="0"/>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46" name="Cow">
              <a:extLst>
                <a:ext uri="{FF2B5EF4-FFF2-40B4-BE49-F238E27FC236}">
                  <a16:creationId xmlns:a16="http://schemas.microsoft.com/office/drawing/2014/main" id="{AA6BA386-9F8F-40B8-8CF3-2915FB32706F}"/>
                </a:ext>
              </a:extLst>
            </p:cNvPr>
            <p:cNvSpPr/>
            <p:nvPr/>
          </p:nvSpPr>
          <p:spPr>
            <a:xfrm>
              <a:off x="2531607" y="1341578"/>
              <a:ext cx="1750747" cy="1062203"/>
            </a:xfrm>
            <a:custGeom>
              <a:avLst/>
              <a:gdLst/>
              <a:ahLst/>
              <a:cxnLst>
                <a:cxn ang="0">
                  <a:pos x="wd2" y="hd2"/>
                </a:cxn>
                <a:cxn ang="5400000">
                  <a:pos x="wd2" y="hd2"/>
                </a:cxn>
                <a:cxn ang="10800000">
                  <a:pos x="wd2" y="hd2"/>
                </a:cxn>
                <a:cxn ang="16200000">
                  <a:pos x="wd2" y="hd2"/>
                </a:cxn>
              </a:cxnLst>
              <a:rect l="0" t="0" r="r" b="b"/>
              <a:pathLst>
                <a:path w="21427" h="21545" extrusionOk="0">
                  <a:moveTo>
                    <a:pt x="18406" y="6"/>
                  </a:moveTo>
                  <a:cubicBezTo>
                    <a:pt x="18276" y="42"/>
                    <a:pt x="18137" y="245"/>
                    <a:pt x="18002" y="719"/>
                  </a:cubicBezTo>
                  <a:cubicBezTo>
                    <a:pt x="17367" y="1211"/>
                    <a:pt x="17198" y="455"/>
                    <a:pt x="16922" y="358"/>
                  </a:cubicBezTo>
                  <a:cubicBezTo>
                    <a:pt x="16647" y="261"/>
                    <a:pt x="16370" y="825"/>
                    <a:pt x="16646" y="1563"/>
                  </a:cubicBezTo>
                  <a:cubicBezTo>
                    <a:pt x="15824" y="1790"/>
                    <a:pt x="14731" y="1776"/>
                    <a:pt x="13583" y="808"/>
                  </a:cubicBezTo>
                  <a:cubicBezTo>
                    <a:pt x="13370" y="628"/>
                    <a:pt x="13134" y="530"/>
                    <a:pt x="12895" y="555"/>
                  </a:cubicBezTo>
                  <a:cubicBezTo>
                    <a:pt x="11366" y="716"/>
                    <a:pt x="8937" y="1036"/>
                    <a:pt x="7079" y="1404"/>
                  </a:cubicBezTo>
                  <a:cubicBezTo>
                    <a:pt x="4845" y="1848"/>
                    <a:pt x="3290" y="1731"/>
                    <a:pt x="2479" y="3519"/>
                  </a:cubicBezTo>
                  <a:lnTo>
                    <a:pt x="2481" y="3483"/>
                  </a:lnTo>
                  <a:cubicBezTo>
                    <a:pt x="2481" y="3483"/>
                    <a:pt x="1251" y="5269"/>
                    <a:pt x="583" y="11343"/>
                  </a:cubicBezTo>
                  <a:cubicBezTo>
                    <a:pt x="304" y="11737"/>
                    <a:pt x="179" y="12329"/>
                    <a:pt x="47" y="13313"/>
                  </a:cubicBezTo>
                  <a:cubicBezTo>
                    <a:pt x="-59" y="14113"/>
                    <a:pt x="47" y="15020"/>
                    <a:pt x="47" y="15020"/>
                  </a:cubicBezTo>
                  <a:cubicBezTo>
                    <a:pt x="533" y="14678"/>
                    <a:pt x="1030" y="12935"/>
                    <a:pt x="942" y="11462"/>
                  </a:cubicBezTo>
                  <a:cubicBezTo>
                    <a:pt x="1063" y="10205"/>
                    <a:pt x="1652" y="6464"/>
                    <a:pt x="2281" y="6156"/>
                  </a:cubicBezTo>
                  <a:cubicBezTo>
                    <a:pt x="2511" y="8306"/>
                    <a:pt x="3102" y="11155"/>
                    <a:pt x="1921" y="14029"/>
                  </a:cubicBezTo>
                  <a:cubicBezTo>
                    <a:pt x="1729" y="15969"/>
                    <a:pt x="1837" y="19104"/>
                    <a:pt x="1417" y="20501"/>
                  </a:cubicBezTo>
                  <a:lnTo>
                    <a:pt x="1670" y="20596"/>
                  </a:lnTo>
                  <a:cubicBezTo>
                    <a:pt x="1670" y="20596"/>
                    <a:pt x="1703" y="20912"/>
                    <a:pt x="1625" y="21545"/>
                  </a:cubicBezTo>
                  <a:lnTo>
                    <a:pt x="2879" y="21545"/>
                  </a:lnTo>
                  <a:cubicBezTo>
                    <a:pt x="2879" y="21545"/>
                    <a:pt x="2667" y="21089"/>
                    <a:pt x="2519" y="20457"/>
                  </a:cubicBezTo>
                  <a:cubicBezTo>
                    <a:pt x="2371" y="19825"/>
                    <a:pt x="2498" y="16804"/>
                    <a:pt x="3006" y="15470"/>
                  </a:cubicBezTo>
                  <a:cubicBezTo>
                    <a:pt x="3428" y="14696"/>
                    <a:pt x="3775" y="13780"/>
                    <a:pt x="4001" y="13000"/>
                  </a:cubicBezTo>
                  <a:cubicBezTo>
                    <a:pt x="4239" y="12858"/>
                    <a:pt x="4531" y="12716"/>
                    <a:pt x="4864" y="12611"/>
                  </a:cubicBezTo>
                  <a:lnTo>
                    <a:pt x="4639" y="15203"/>
                  </a:lnTo>
                  <a:cubicBezTo>
                    <a:pt x="4639" y="15203"/>
                    <a:pt x="5252" y="17632"/>
                    <a:pt x="5433" y="18667"/>
                  </a:cubicBezTo>
                  <a:cubicBezTo>
                    <a:pt x="5588" y="19553"/>
                    <a:pt x="5609" y="20585"/>
                    <a:pt x="5609" y="20585"/>
                  </a:cubicBezTo>
                  <a:lnTo>
                    <a:pt x="5873" y="20712"/>
                  </a:lnTo>
                  <a:cubicBezTo>
                    <a:pt x="5929" y="21326"/>
                    <a:pt x="6046" y="21545"/>
                    <a:pt x="6046" y="21545"/>
                  </a:cubicBezTo>
                  <a:lnTo>
                    <a:pt x="7273" y="21545"/>
                  </a:lnTo>
                  <a:cubicBezTo>
                    <a:pt x="5363" y="17861"/>
                    <a:pt x="6017" y="13841"/>
                    <a:pt x="6319" y="12497"/>
                  </a:cubicBezTo>
                  <a:cubicBezTo>
                    <a:pt x="6513" y="12530"/>
                    <a:pt x="6711" y="12583"/>
                    <a:pt x="6913" y="12661"/>
                  </a:cubicBezTo>
                  <a:cubicBezTo>
                    <a:pt x="8430" y="13251"/>
                    <a:pt x="9964" y="13797"/>
                    <a:pt x="11341" y="13627"/>
                  </a:cubicBezTo>
                  <a:cubicBezTo>
                    <a:pt x="11321" y="14595"/>
                    <a:pt x="11350" y="15634"/>
                    <a:pt x="11373" y="16347"/>
                  </a:cubicBezTo>
                  <a:cubicBezTo>
                    <a:pt x="11419" y="17769"/>
                    <a:pt x="10988" y="20474"/>
                    <a:pt x="10988" y="20474"/>
                  </a:cubicBezTo>
                  <a:lnTo>
                    <a:pt x="11240" y="20615"/>
                  </a:lnTo>
                  <a:cubicBezTo>
                    <a:pt x="11240" y="20615"/>
                    <a:pt x="11195" y="21245"/>
                    <a:pt x="11408" y="21545"/>
                  </a:cubicBezTo>
                  <a:lnTo>
                    <a:pt x="12403" y="21545"/>
                  </a:lnTo>
                  <a:cubicBezTo>
                    <a:pt x="11731" y="20234"/>
                    <a:pt x="12064" y="17577"/>
                    <a:pt x="12393" y="16874"/>
                  </a:cubicBezTo>
                  <a:cubicBezTo>
                    <a:pt x="12529" y="16581"/>
                    <a:pt x="12650" y="15573"/>
                    <a:pt x="12746" y="14496"/>
                  </a:cubicBezTo>
                  <a:cubicBezTo>
                    <a:pt x="12830" y="15210"/>
                    <a:pt x="12951" y="15729"/>
                    <a:pt x="13108" y="16114"/>
                  </a:cubicBezTo>
                  <a:cubicBezTo>
                    <a:pt x="13681" y="17523"/>
                    <a:pt x="13742" y="20554"/>
                    <a:pt x="13742" y="20554"/>
                  </a:cubicBezTo>
                  <a:lnTo>
                    <a:pt x="13983" y="20715"/>
                  </a:lnTo>
                  <a:cubicBezTo>
                    <a:pt x="13983" y="20715"/>
                    <a:pt x="14035" y="21312"/>
                    <a:pt x="14240" y="21545"/>
                  </a:cubicBezTo>
                  <a:lnTo>
                    <a:pt x="15320" y="21545"/>
                  </a:lnTo>
                  <a:cubicBezTo>
                    <a:pt x="15320" y="21545"/>
                    <a:pt x="14239" y="19951"/>
                    <a:pt x="14303" y="15822"/>
                  </a:cubicBezTo>
                  <a:cubicBezTo>
                    <a:pt x="14309" y="15469"/>
                    <a:pt x="14259" y="13973"/>
                    <a:pt x="14225" y="12969"/>
                  </a:cubicBezTo>
                  <a:cubicBezTo>
                    <a:pt x="14499" y="12708"/>
                    <a:pt x="14738" y="12286"/>
                    <a:pt x="14898" y="11607"/>
                  </a:cubicBezTo>
                  <a:cubicBezTo>
                    <a:pt x="15809" y="7427"/>
                    <a:pt x="17536" y="6689"/>
                    <a:pt x="18321" y="6900"/>
                  </a:cubicBezTo>
                  <a:cubicBezTo>
                    <a:pt x="19105" y="7110"/>
                    <a:pt x="19444" y="6865"/>
                    <a:pt x="19995" y="6514"/>
                  </a:cubicBezTo>
                  <a:cubicBezTo>
                    <a:pt x="20610" y="7392"/>
                    <a:pt x="20758" y="7111"/>
                    <a:pt x="20928" y="7111"/>
                  </a:cubicBezTo>
                  <a:cubicBezTo>
                    <a:pt x="21097" y="7111"/>
                    <a:pt x="21202" y="6584"/>
                    <a:pt x="21372" y="6197"/>
                  </a:cubicBezTo>
                  <a:cubicBezTo>
                    <a:pt x="21541" y="5811"/>
                    <a:pt x="21288" y="5285"/>
                    <a:pt x="21097" y="5110"/>
                  </a:cubicBezTo>
                  <a:cubicBezTo>
                    <a:pt x="20906" y="4934"/>
                    <a:pt x="20142" y="3246"/>
                    <a:pt x="19888" y="2193"/>
                  </a:cubicBezTo>
                  <a:cubicBezTo>
                    <a:pt x="19634" y="1139"/>
                    <a:pt x="19126" y="1316"/>
                    <a:pt x="18935" y="719"/>
                  </a:cubicBezTo>
                  <a:cubicBezTo>
                    <a:pt x="18816" y="346"/>
                    <a:pt x="18622" y="-55"/>
                    <a:pt x="18406" y="6"/>
                  </a:cubicBezTo>
                  <a:close/>
                </a:path>
              </a:pathLst>
            </a:custGeom>
            <a:noFill/>
            <a:ln w="19050" cap="flat">
              <a:solidFill>
                <a:schemeClr val="bg2">
                  <a:lumMod val="75000"/>
                </a:schemeClr>
              </a:solidFill>
              <a:prstDash val="solid"/>
              <a:round/>
            </a:ln>
            <a:effectLst>
              <a:outerShdw blurRad="50800" dist="38100" dir="2700000" algn="tl" rotWithShape="0">
                <a:prstClr val="black">
                  <a:alpha val="40000"/>
                </a:prstClr>
              </a:outerShdw>
            </a:effectLst>
          </p:spPr>
          <p:txBody>
            <a:bodyPr wrap="square" lIns="45718" tIns="45718" rIns="45718" bIns="45718" numCol="1" anchor="ctr">
              <a:noAutofit/>
            </a:bodyPr>
            <a:lstStyle/>
            <a:p>
              <a:endParaRPr/>
            </a:p>
          </p:txBody>
        </p:sp>
        <p:sp>
          <p:nvSpPr>
            <p:cNvPr id="47" name="Owl">
              <a:extLst>
                <a:ext uri="{FF2B5EF4-FFF2-40B4-BE49-F238E27FC236}">
                  <a16:creationId xmlns:a16="http://schemas.microsoft.com/office/drawing/2014/main" id="{691CD4F7-D0DF-4EF9-9DCB-6220DEC508E8}"/>
                </a:ext>
              </a:extLst>
            </p:cNvPr>
            <p:cNvSpPr/>
            <p:nvPr/>
          </p:nvSpPr>
          <p:spPr>
            <a:xfrm>
              <a:off x="1535958" y="649455"/>
              <a:ext cx="582677" cy="685798"/>
            </a:xfrm>
            <a:custGeom>
              <a:avLst/>
              <a:gdLst/>
              <a:ahLst/>
              <a:cxnLst>
                <a:cxn ang="0">
                  <a:pos x="wd2" y="hd2"/>
                </a:cxn>
                <a:cxn ang="5400000">
                  <a:pos x="wd2" y="hd2"/>
                </a:cxn>
                <a:cxn ang="10800000">
                  <a:pos x="wd2" y="hd2"/>
                </a:cxn>
                <a:cxn ang="16200000">
                  <a:pos x="wd2" y="hd2"/>
                </a:cxn>
              </a:cxnLst>
              <a:rect l="0" t="0" r="r" b="b"/>
              <a:pathLst>
                <a:path w="21205" h="21591" extrusionOk="0">
                  <a:moveTo>
                    <a:pt x="12155" y="0"/>
                  </a:moveTo>
                  <a:cubicBezTo>
                    <a:pt x="12155" y="0"/>
                    <a:pt x="11634" y="546"/>
                    <a:pt x="11988" y="1070"/>
                  </a:cubicBezTo>
                  <a:cubicBezTo>
                    <a:pt x="11988" y="1070"/>
                    <a:pt x="12026" y="1808"/>
                    <a:pt x="12529" y="2119"/>
                  </a:cubicBezTo>
                  <a:cubicBezTo>
                    <a:pt x="12119" y="2596"/>
                    <a:pt x="11896" y="3118"/>
                    <a:pt x="11742" y="3566"/>
                  </a:cubicBezTo>
                  <a:cubicBezTo>
                    <a:pt x="11598" y="3988"/>
                    <a:pt x="11483" y="4582"/>
                    <a:pt x="11381" y="4963"/>
                  </a:cubicBezTo>
                  <a:cubicBezTo>
                    <a:pt x="11252" y="5449"/>
                    <a:pt x="11380" y="5834"/>
                    <a:pt x="10806" y="5983"/>
                  </a:cubicBezTo>
                  <a:cubicBezTo>
                    <a:pt x="6995" y="6974"/>
                    <a:pt x="4684" y="10520"/>
                    <a:pt x="4084" y="13437"/>
                  </a:cubicBezTo>
                  <a:cubicBezTo>
                    <a:pt x="4084" y="13437"/>
                    <a:pt x="1380" y="15573"/>
                    <a:pt x="11" y="20975"/>
                  </a:cubicBezTo>
                  <a:cubicBezTo>
                    <a:pt x="-147" y="21600"/>
                    <a:pt x="1388" y="20964"/>
                    <a:pt x="1388" y="20964"/>
                  </a:cubicBezTo>
                  <a:cubicBezTo>
                    <a:pt x="1388" y="20964"/>
                    <a:pt x="1381" y="21330"/>
                    <a:pt x="2515" y="21318"/>
                  </a:cubicBezTo>
                  <a:cubicBezTo>
                    <a:pt x="3117" y="21318"/>
                    <a:pt x="5098" y="21049"/>
                    <a:pt x="6621" y="20454"/>
                  </a:cubicBezTo>
                  <a:cubicBezTo>
                    <a:pt x="8164" y="19850"/>
                    <a:pt x="8734" y="19355"/>
                    <a:pt x="8917" y="19012"/>
                  </a:cubicBezTo>
                  <a:cubicBezTo>
                    <a:pt x="9492" y="19367"/>
                    <a:pt x="10184" y="19586"/>
                    <a:pt x="10401" y="19750"/>
                  </a:cubicBezTo>
                  <a:cubicBezTo>
                    <a:pt x="10661" y="19946"/>
                    <a:pt x="10776" y="20299"/>
                    <a:pt x="10236" y="20426"/>
                  </a:cubicBezTo>
                  <a:cubicBezTo>
                    <a:pt x="9696" y="20554"/>
                    <a:pt x="9601" y="20445"/>
                    <a:pt x="9314" y="20576"/>
                  </a:cubicBezTo>
                  <a:cubicBezTo>
                    <a:pt x="9241" y="20610"/>
                    <a:pt x="9181" y="20645"/>
                    <a:pt x="9132" y="20681"/>
                  </a:cubicBezTo>
                  <a:cubicBezTo>
                    <a:pt x="8839" y="20611"/>
                    <a:pt x="8370" y="20618"/>
                    <a:pt x="8039" y="21193"/>
                  </a:cubicBezTo>
                  <a:cubicBezTo>
                    <a:pt x="8012" y="21242"/>
                    <a:pt x="8079" y="21288"/>
                    <a:pt x="8127" y="21253"/>
                  </a:cubicBezTo>
                  <a:cubicBezTo>
                    <a:pt x="8352" y="21088"/>
                    <a:pt x="8727" y="20902"/>
                    <a:pt x="9057" y="21177"/>
                  </a:cubicBezTo>
                  <a:cubicBezTo>
                    <a:pt x="9060" y="21180"/>
                    <a:pt x="9063" y="21182"/>
                    <a:pt x="9066" y="21184"/>
                  </a:cubicBezTo>
                  <a:cubicBezTo>
                    <a:pt x="9177" y="21293"/>
                    <a:pt x="9361" y="21367"/>
                    <a:pt x="9558" y="21367"/>
                  </a:cubicBezTo>
                  <a:cubicBezTo>
                    <a:pt x="10402" y="21367"/>
                    <a:pt x="10993" y="21022"/>
                    <a:pt x="11484" y="21087"/>
                  </a:cubicBezTo>
                  <a:cubicBezTo>
                    <a:pt x="11975" y="21152"/>
                    <a:pt x="12378" y="21591"/>
                    <a:pt x="13299" y="21591"/>
                  </a:cubicBezTo>
                  <a:cubicBezTo>
                    <a:pt x="13972" y="21591"/>
                    <a:pt x="14295" y="21117"/>
                    <a:pt x="14786" y="21367"/>
                  </a:cubicBezTo>
                  <a:cubicBezTo>
                    <a:pt x="15156" y="21555"/>
                    <a:pt x="15820" y="21465"/>
                    <a:pt x="16107" y="21286"/>
                  </a:cubicBezTo>
                  <a:cubicBezTo>
                    <a:pt x="16274" y="21191"/>
                    <a:pt x="16396" y="21051"/>
                    <a:pt x="16787" y="21087"/>
                  </a:cubicBezTo>
                  <a:cubicBezTo>
                    <a:pt x="17474" y="21150"/>
                    <a:pt x="17609" y="21380"/>
                    <a:pt x="18345" y="21338"/>
                  </a:cubicBezTo>
                  <a:cubicBezTo>
                    <a:pt x="18669" y="21319"/>
                    <a:pt x="18914" y="21228"/>
                    <a:pt x="19065" y="21109"/>
                  </a:cubicBezTo>
                  <a:cubicBezTo>
                    <a:pt x="19250" y="21149"/>
                    <a:pt x="19385" y="21231"/>
                    <a:pt x="19472" y="21302"/>
                  </a:cubicBezTo>
                  <a:cubicBezTo>
                    <a:pt x="19519" y="21340"/>
                    <a:pt x="19598" y="21305"/>
                    <a:pt x="19589" y="21249"/>
                  </a:cubicBezTo>
                  <a:cubicBezTo>
                    <a:pt x="19558" y="21071"/>
                    <a:pt x="19460" y="20958"/>
                    <a:pt x="19334" y="20888"/>
                  </a:cubicBezTo>
                  <a:cubicBezTo>
                    <a:pt x="19666" y="20802"/>
                    <a:pt x="20061" y="20835"/>
                    <a:pt x="20331" y="21302"/>
                  </a:cubicBezTo>
                  <a:cubicBezTo>
                    <a:pt x="20349" y="21332"/>
                    <a:pt x="20401" y="21318"/>
                    <a:pt x="20396" y="21284"/>
                  </a:cubicBezTo>
                  <a:cubicBezTo>
                    <a:pt x="20331" y="20887"/>
                    <a:pt x="20062" y="20051"/>
                    <a:pt x="18961" y="20452"/>
                  </a:cubicBezTo>
                  <a:cubicBezTo>
                    <a:pt x="18626" y="20272"/>
                    <a:pt x="18294" y="20475"/>
                    <a:pt x="18086" y="20475"/>
                  </a:cubicBezTo>
                  <a:cubicBezTo>
                    <a:pt x="17465" y="20475"/>
                    <a:pt x="16944" y="19992"/>
                    <a:pt x="16344" y="19665"/>
                  </a:cubicBezTo>
                  <a:cubicBezTo>
                    <a:pt x="15687" y="19306"/>
                    <a:pt x="15450" y="18064"/>
                    <a:pt x="15366" y="17320"/>
                  </a:cubicBezTo>
                  <a:cubicBezTo>
                    <a:pt x="15897" y="16942"/>
                    <a:pt x="16449" y="16396"/>
                    <a:pt x="16806" y="15687"/>
                  </a:cubicBezTo>
                  <a:cubicBezTo>
                    <a:pt x="17916" y="13477"/>
                    <a:pt x="19270" y="12913"/>
                    <a:pt x="20417" y="11316"/>
                  </a:cubicBezTo>
                  <a:cubicBezTo>
                    <a:pt x="21453" y="9872"/>
                    <a:pt x="21337" y="8280"/>
                    <a:pt x="20813" y="7091"/>
                  </a:cubicBezTo>
                  <a:cubicBezTo>
                    <a:pt x="20720" y="6879"/>
                    <a:pt x="20568" y="6592"/>
                    <a:pt x="20653" y="6281"/>
                  </a:cubicBezTo>
                  <a:cubicBezTo>
                    <a:pt x="21034" y="4883"/>
                    <a:pt x="20741" y="2957"/>
                    <a:pt x="20319" y="2189"/>
                  </a:cubicBezTo>
                  <a:cubicBezTo>
                    <a:pt x="20830" y="1862"/>
                    <a:pt x="20867" y="1110"/>
                    <a:pt x="20867" y="1110"/>
                  </a:cubicBezTo>
                  <a:cubicBezTo>
                    <a:pt x="21235" y="566"/>
                    <a:pt x="20694" y="0"/>
                    <a:pt x="20694" y="0"/>
                  </a:cubicBezTo>
                  <a:cubicBezTo>
                    <a:pt x="20694" y="0"/>
                    <a:pt x="20517" y="392"/>
                    <a:pt x="19883" y="643"/>
                  </a:cubicBezTo>
                  <a:cubicBezTo>
                    <a:pt x="19382" y="840"/>
                    <a:pt x="18873" y="943"/>
                    <a:pt x="18562" y="993"/>
                  </a:cubicBezTo>
                  <a:cubicBezTo>
                    <a:pt x="18084" y="814"/>
                    <a:pt x="17283" y="695"/>
                    <a:pt x="16374" y="695"/>
                  </a:cubicBezTo>
                  <a:cubicBezTo>
                    <a:pt x="15511" y="695"/>
                    <a:pt x="14747" y="802"/>
                    <a:pt x="14262" y="966"/>
                  </a:cubicBezTo>
                  <a:cubicBezTo>
                    <a:pt x="13970" y="922"/>
                    <a:pt x="13449" y="821"/>
                    <a:pt x="12938" y="619"/>
                  </a:cubicBezTo>
                  <a:cubicBezTo>
                    <a:pt x="12326" y="378"/>
                    <a:pt x="12155" y="0"/>
                    <a:pt x="12155" y="0"/>
                  </a:cubicBezTo>
                  <a:close/>
                  <a:moveTo>
                    <a:pt x="14333" y="2907"/>
                  </a:moveTo>
                  <a:cubicBezTo>
                    <a:pt x="14783" y="2983"/>
                    <a:pt x="15167" y="3221"/>
                    <a:pt x="15397" y="3548"/>
                  </a:cubicBezTo>
                  <a:cubicBezTo>
                    <a:pt x="15356" y="3867"/>
                    <a:pt x="15044" y="4115"/>
                    <a:pt x="14665" y="4115"/>
                  </a:cubicBezTo>
                  <a:cubicBezTo>
                    <a:pt x="14258" y="4115"/>
                    <a:pt x="13929" y="3830"/>
                    <a:pt x="13929" y="3478"/>
                  </a:cubicBezTo>
                  <a:cubicBezTo>
                    <a:pt x="13929" y="3229"/>
                    <a:pt x="14093" y="3012"/>
                    <a:pt x="14333" y="2907"/>
                  </a:cubicBezTo>
                  <a:close/>
                  <a:moveTo>
                    <a:pt x="18523" y="2907"/>
                  </a:moveTo>
                  <a:cubicBezTo>
                    <a:pt x="18763" y="3012"/>
                    <a:pt x="18927" y="3229"/>
                    <a:pt x="18927" y="3478"/>
                  </a:cubicBezTo>
                  <a:cubicBezTo>
                    <a:pt x="18927" y="3830"/>
                    <a:pt x="18598" y="4115"/>
                    <a:pt x="18191" y="4115"/>
                  </a:cubicBezTo>
                  <a:cubicBezTo>
                    <a:pt x="17812" y="4115"/>
                    <a:pt x="17499" y="3867"/>
                    <a:pt x="17459" y="3548"/>
                  </a:cubicBezTo>
                  <a:cubicBezTo>
                    <a:pt x="17689" y="3221"/>
                    <a:pt x="18073" y="2983"/>
                    <a:pt x="18523" y="2907"/>
                  </a:cubicBezTo>
                  <a:close/>
                  <a:moveTo>
                    <a:pt x="14665" y="3144"/>
                  </a:moveTo>
                  <a:cubicBezTo>
                    <a:pt x="14567" y="3144"/>
                    <a:pt x="14469" y="3176"/>
                    <a:pt x="14394" y="3241"/>
                  </a:cubicBezTo>
                  <a:cubicBezTo>
                    <a:pt x="14244" y="3371"/>
                    <a:pt x="14244" y="3583"/>
                    <a:pt x="14394" y="3712"/>
                  </a:cubicBezTo>
                  <a:cubicBezTo>
                    <a:pt x="14544" y="3842"/>
                    <a:pt x="14786" y="3842"/>
                    <a:pt x="14936" y="3712"/>
                  </a:cubicBezTo>
                  <a:cubicBezTo>
                    <a:pt x="15086" y="3583"/>
                    <a:pt x="15086" y="3371"/>
                    <a:pt x="14936" y="3241"/>
                  </a:cubicBezTo>
                  <a:cubicBezTo>
                    <a:pt x="14861" y="3176"/>
                    <a:pt x="14763" y="3144"/>
                    <a:pt x="14665" y="3144"/>
                  </a:cubicBezTo>
                  <a:close/>
                  <a:moveTo>
                    <a:pt x="18191" y="3144"/>
                  </a:moveTo>
                  <a:cubicBezTo>
                    <a:pt x="18092" y="3144"/>
                    <a:pt x="17995" y="3176"/>
                    <a:pt x="17920" y="3241"/>
                  </a:cubicBezTo>
                  <a:cubicBezTo>
                    <a:pt x="17770" y="3371"/>
                    <a:pt x="17770" y="3583"/>
                    <a:pt x="17920" y="3712"/>
                  </a:cubicBezTo>
                  <a:cubicBezTo>
                    <a:pt x="18070" y="3842"/>
                    <a:pt x="18312" y="3842"/>
                    <a:pt x="18462" y="3712"/>
                  </a:cubicBezTo>
                  <a:cubicBezTo>
                    <a:pt x="18612" y="3583"/>
                    <a:pt x="18612" y="3371"/>
                    <a:pt x="18462" y="3241"/>
                  </a:cubicBezTo>
                  <a:cubicBezTo>
                    <a:pt x="18387" y="3176"/>
                    <a:pt x="18289" y="3144"/>
                    <a:pt x="18191" y="3144"/>
                  </a:cubicBezTo>
                  <a:close/>
                  <a:moveTo>
                    <a:pt x="12579" y="19082"/>
                  </a:moveTo>
                  <a:cubicBezTo>
                    <a:pt x="12770" y="19225"/>
                    <a:pt x="13015" y="19316"/>
                    <a:pt x="13332" y="19345"/>
                  </a:cubicBezTo>
                  <a:cubicBezTo>
                    <a:pt x="13862" y="19395"/>
                    <a:pt x="14279" y="19924"/>
                    <a:pt x="14206" y="20401"/>
                  </a:cubicBezTo>
                  <a:cubicBezTo>
                    <a:pt x="13993" y="20496"/>
                    <a:pt x="13793" y="20569"/>
                    <a:pt x="13622" y="20569"/>
                  </a:cubicBezTo>
                  <a:cubicBezTo>
                    <a:pt x="13074" y="20569"/>
                    <a:pt x="12727" y="19967"/>
                    <a:pt x="12579" y="19082"/>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48" name="Blue Jay">
              <a:extLst>
                <a:ext uri="{FF2B5EF4-FFF2-40B4-BE49-F238E27FC236}">
                  <a16:creationId xmlns:a16="http://schemas.microsoft.com/office/drawing/2014/main" id="{1E91AFAF-22B2-46F5-BE30-AAE35A21A0D7}"/>
                </a:ext>
              </a:extLst>
            </p:cNvPr>
            <p:cNvSpPr/>
            <p:nvPr/>
          </p:nvSpPr>
          <p:spPr>
            <a:xfrm>
              <a:off x="1247579" y="401284"/>
              <a:ext cx="460549" cy="301174"/>
            </a:xfrm>
            <a:custGeom>
              <a:avLst/>
              <a:gdLst/>
              <a:ahLst/>
              <a:cxnLst>
                <a:cxn ang="0">
                  <a:pos x="wd2" y="hd2"/>
                </a:cxn>
                <a:cxn ang="5400000">
                  <a:pos x="wd2" y="hd2"/>
                </a:cxn>
                <a:cxn ang="10800000">
                  <a:pos x="wd2" y="hd2"/>
                </a:cxn>
                <a:cxn ang="16200000">
                  <a:pos x="wd2" y="hd2"/>
                </a:cxn>
              </a:cxnLst>
              <a:rect l="0" t="0" r="r" b="b"/>
              <a:pathLst>
                <a:path w="21573" h="21597" extrusionOk="0">
                  <a:moveTo>
                    <a:pt x="16199" y="2"/>
                  </a:moveTo>
                  <a:cubicBezTo>
                    <a:pt x="16108" y="-2"/>
                    <a:pt x="16047" y="3"/>
                    <a:pt x="16013" y="7"/>
                  </a:cubicBezTo>
                  <a:cubicBezTo>
                    <a:pt x="15997" y="7"/>
                    <a:pt x="15981" y="31"/>
                    <a:pt x="15986" y="56"/>
                  </a:cubicBezTo>
                  <a:cubicBezTo>
                    <a:pt x="15992" y="213"/>
                    <a:pt x="16024" y="760"/>
                    <a:pt x="16234" y="1222"/>
                  </a:cubicBezTo>
                  <a:cubicBezTo>
                    <a:pt x="16245" y="1247"/>
                    <a:pt x="16245" y="1288"/>
                    <a:pt x="16224" y="1305"/>
                  </a:cubicBezTo>
                  <a:cubicBezTo>
                    <a:pt x="15927" y="1643"/>
                    <a:pt x="15780" y="2073"/>
                    <a:pt x="15732" y="2213"/>
                  </a:cubicBezTo>
                  <a:cubicBezTo>
                    <a:pt x="15726" y="2238"/>
                    <a:pt x="15737" y="2262"/>
                    <a:pt x="15754" y="2262"/>
                  </a:cubicBezTo>
                  <a:lnTo>
                    <a:pt x="16050" y="2262"/>
                  </a:lnTo>
                  <a:cubicBezTo>
                    <a:pt x="16066" y="2262"/>
                    <a:pt x="16078" y="2295"/>
                    <a:pt x="16062" y="2311"/>
                  </a:cubicBezTo>
                  <a:cubicBezTo>
                    <a:pt x="15717" y="2749"/>
                    <a:pt x="15527" y="3319"/>
                    <a:pt x="15479" y="3493"/>
                  </a:cubicBezTo>
                  <a:cubicBezTo>
                    <a:pt x="15473" y="3517"/>
                    <a:pt x="15485" y="3542"/>
                    <a:pt x="15501" y="3542"/>
                  </a:cubicBezTo>
                  <a:lnTo>
                    <a:pt x="15738" y="3542"/>
                  </a:lnTo>
                  <a:cubicBezTo>
                    <a:pt x="15760" y="3542"/>
                    <a:pt x="15775" y="3574"/>
                    <a:pt x="15775" y="3598"/>
                  </a:cubicBezTo>
                  <a:cubicBezTo>
                    <a:pt x="15678" y="4779"/>
                    <a:pt x="14599" y="5547"/>
                    <a:pt x="14033" y="5663"/>
                  </a:cubicBezTo>
                  <a:cubicBezTo>
                    <a:pt x="12447" y="5993"/>
                    <a:pt x="10728" y="6430"/>
                    <a:pt x="7330" y="11442"/>
                  </a:cubicBezTo>
                  <a:cubicBezTo>
                    <a:pt x="7282" y="11516"/>
                    <a:pt x="7217" y="11567"/>
                    <a:pt x="7146" y="11591"/>
                  </a:cubicBezTo>
                  <a:cubicBezTo>
                    <a:pt x="6095" y="11922"/>
                    <a:pt x="1840" y="13275"/>
                    <a:pt x="22" y="14406"/>
                  </a:cubicBezTo>
                  <a:cubicBezTo>
                    <a:pt x="-10" y="14423"/>
                    <a:pt x="-5" y="14498"/>
                    <a:pt x="27" y="14515"/>
                  </a:cubicBezTo>
                  <a:cubicBezTo>
                    <a:pt x="1408" y="15035"/>
                    <a:pt x="2125" y="14860"/>
                    <a:pt x="6078" y="13506"/>
                  </a:cubicBezTo>
                  <a:cubicBezTo>
                    <a:pt x="6153" y="13481"/>
                    <a:pt x="6225" y="13524"/>
                    <a:pt x="6273" y="13607"/>
                  </a:cubicBezTo>
                  <a:cubicBezTo>
                    <a:pt x="6926" y="14762"/>
                    <a:pt x="8317" y="14324"/>
                    <a:pt x="9056" y="14275"/>
                  </a:cubicBezTo>
                  <a:cubicBezTo>
                    <a:pt x="9417" y="14250"/>
                    <a:pt x="9821" y="14595"/>
                    <a:pt x="10387" y="15000"/>
                  </a:cubicBezTo>
                  <a:cubicBezTo>
                    <a:pt x="10431" y="15033"/>
                    <a:pt x="10448" y="15109"/>
                    <a:pt x="10426" y="15175"/>
                  </a:cubicBezTo>
                  <a:cubicBezTo>
                    <a:pt x="10205" y="15803"/>
                    <a:pt x="10004" y="16636"/>
                    <a:pt x="10015" y="16801"/>
                  </a:cubicBezTo>
                  <a:cubicBezTo>
                    <a:pt x="10107" y="17915"/>
                    <a:pt x="10824" y="19757"/>
                    <a:pt x="10743" y="20418"/>
                  </a:cubicBezTo>
                  <a:cubicBezTo>
                    <a:pt x="10657" y="21078"/>
                    <a:pt x="10339" y="20665"/>
                    <a:pt x="10059" y="20722"/>
                  </a:cubicBezTo>
                  <a:cubicBezTo>
                    <a:pt x="9697" y="20788"/>
                    <a:pt x="9336" y="20879"/>
                    <a:pt x="9255" y="21597"/>
                  </a:cubicBezTo>
                  <a:cubicBezTo>
                    <a:pt x="9341" y="21457"/>
                    <a:pt x="9472" y="21277"/>
                    <a:pt x="9671" y="21244"/>
                  </a:cubicBezTo>
                  <a:cubicBezTo>
                    <a:pt x="9795" y="21466"/>
                    <a:pt x="9881" y="21590"/>
                    <a:pt x="10103" y="21581"/>
                  </a:cubicBezTo>
                  <a:cubicBezTo>
                    <a:pt x="10437" y="21581"/>
                    <a:pt x="10695" y="21168"/>
                    <a:pt x="11078" y="21184"/>
                  </a:cubicBezTo>
                  <a:cubicBezTo>
                    <a:pt x="11418" y="21192"/>
                    <a:pt x="12114" y="21581"/>
                    <a:pt x="12405" y="21581"/>
                  </a:cubicBezTo>
                  <a:cubicBezTo>
                    <a:pt x="12739" y="21581"/>
                    <a:pt x="12799" y="21507"/>
                    <a:pt x="12961" y="21218"/>
                  </a:cubicBezTo>
                  <a:cubicBezTo>
                    <a:pt x="13144" y="21160"/>
                    <a:pt x="13240" y="21333"/>
                    <a:pt x="13305" y="21589"/>
                  </a:cubicBezTo>
                  <a:cubicBezTo>
                    <a:pt x="13461" y="20879"/>
                    <a:pt x="13236" y="20771"/>
                    <a:pt x="12745" y="20738"/>
                  </a:cubicBezTo>
                  <a:cubicBezTo>
                    <a:pt x="12335" y="20713"/>
                    <a:pt x="11650" y="20978"/>
                    <a:pt x="11299" y="20152"/>
                  </a:cubicBezTo>
                  <a:cubicBezTo>
                    <a:pt x="10954" y="19327"/>
                    <a:pt x="10716" y="17857"/>
                    <a:pt x="10743" y="16924"/>
                  </a:cubicBezTo>
                  <a:cubicBezTo>
                    <a:pt x="10748" y="16702"/>
                    <a:pt x="11369" y="16156"/>
                    <a:pt x="11731" y="15867"/>
                  </a:cubicBezTo>
                  <a:cubicBezTo>
                    <a:pt x="11795" y="15817"/>
                    <a:pt x="11871" y="15801"/>
                    <a:pt x="11941" y="15825"/>
                  </a:cubicBezTo>
                  <a:cubicBezTo>
                    <a:pt x="12243" y="15933"/>
                    <a:pt x="12577" y="16008"/>
                    <a:pt x="12944" y="16058"/>
                  </a:cubicBezTo>
                  <a:cubicBezTo>
                    <a:pt x="12998" y="16066"/>
                    <a:pt x="13036" y="16148"/>
                    <a:pt x="13020" y="16223"/>
                  </a:cubicBezTo>
                  <a:cubicBezTo>
                    <a:pt x="12966" y="16520"/>
                    <a:pt x="12938" y="16801"/>
                    <a:pt x="12976" y="17007"/>
                  </a:cubicBezTo>
                  <a:cubicBezTo>
                    <a:pt x="13132" y="17874"/>
                    <a:pt x="15032" y="20094"/>
                    <a:pt x="14961" y="20482"/>
                  </a:cubicBezTo>
                  <a:cubicBezTo>
                    <a:pt x="14897" y="20854"/>
                    <a:pt x="14573" y="20755"/>
                    <a:pt x="14282" y="20722"/>
                  </a:cubicBezTo>
                  <a:cubicBezTo>
                    <a:pt x="13899" y="20689"/>
                    <a:pt x="13553" y="20847"/>
                    <a:pt x="13515" y="21581"/>
                  </a:cubicBezTo>
                  <a:cubicBezTo>
                    <a:pt x="13774" y="21144"/>
                    <a:pt x="13910" y="21225"/>
                    <a:pt x="13910" y="21225"/>
                  </a:cubicBezTo>
                  <a:cubicBezTo>
                    <a:pt x="13910" y="21225"/>
                    <a:pt x="14055" y="21581"/>
                    <a:pt x="14351" y="21581"/>
                  </a:cubicBezTo>
                  <a:cubicBezTo>
                    <a:pt x="14810" y="21581"/>
                    <a:pt x="14853" y="21153"/>
                    <a:pt x="15295" y="21161"/>
                  </a:cubicBezTo>
                  <a:cubicBezTo>
                    <a:pt x="15683" y="21169"/>
                    <a:pt x="16314" y="21598"/>
                    <a:pt x="16702" y="21581"/>
                  </a:cubicBezTo>
                  <a:cubicBezTo>
                    <a:pt x="17145" y="21557"/>
                    <a:pt x="17188" y="21210"/>
                    <a:pt x="17188" y="21210"/>
                  </a:cubicBezTo>
                  <a:cubicBezTo>
                    <a:pt x="17188" y="21210"/>
                    <a:pt x="17463" y="21094"/>
                    <a:pt x="17560" y="21581"/>
                  </a:cubicBezTo>
                  <a:cubicBezTo>
                    <a:pt x="17706" y="21144"/>
                    <a:pt x="17571" y="20630"/>
                    <a:pt x="16972" y="20738"/>
                  </a:cubicBezTo>
                  <a:cubicBezTo>
                    <a:pt x="16471" y="20820"/>
                    <a:pt x="15667" y="20672"/>
                    <a:pt x="15484" y="20201"/>
                  </a:cubicBezTo>
                  <a:cubicBezTo>
                    <a:pt x="15301" y="19731"/>
                    <a:pt x="13828" y="17890"/>
                    <a:pt x="13974" y="17056"/>
                  </a:cubicBezTo>
                  <a:cubicBezTo>
                    <a:pt x="14017" y="16800"/>
                    <a:pt x="14239" y="16397"/>
                    <a:pt x="14476" y="16042"/>
                  </a:cubicBezTo>
                  <a:cubicBezTo>
                    <a:pt x="14525" y="15968"/>
                    <a:pt x="14583" y="15917"/>
                    <a:pt x="14653" y="15892"/>
                  </a:cubicBezTo>
                  <a:cubicBezTo>
                    <a:pt x="16843" y="15083"/>
                    <a:pt x="18564" y="11928"/>
                    <a:pt x="18791" y="9179"/>
                  </a:cubicBezTo>
                  <a:cubicBezTo>
                    <a:pt x="18942" y="7305"/>
                    <a:pt x="19340" y="6102"/>
                    <a:pt x="19637" y="5433"/>
                  </a:cubicBezTo>
                  <a:cubicBezTo>
                    <a:pt x="19701" y="5293"/>
                    <a:pt x="19798" y="5202"/>
                    <a:pt x="19911" y="5185"/>
                  </a:cubicBezTo>
                  <a:cubicBezTo>
                    <a:pt x="20882" y="5061"/>
                    <a:pt x="21347" y="4704"/>
                    <a:pt x="21536" y="4514"/>
                  </a:cubicBezTo>
                  <a:cubicBezTo>
                    <a:pt x="21590" y="4473"/>
                    <a:pt x="21583" y="4350"/>
                    <a:pt x="21529" y="4300"/>
                  </a:cubicBezTo>
                  <a:cubicBezTo>
                    <a:pt x="21341" y="4135"/>
                    <a:pt x="20867" y="3823"/>
                    <a:pt x="19918" y="3658"/>
                  </a:cubicBezTo>
                  <a:cubicBezTo>
                    <a:pt x="19832" y="3641"/>
                    <a:pt x="19755" y="3557"/>
                    <a:pt x="19718" y="3433"/>
                  </a:cubicBezTo>
                  <a:cubicBezTo>
                    <a:pt x="19513" y="2723"/>
                    <a:pt x="18969" y="1245"/>
                    <a:pt x="17766" y="551"/>
                  </a:cubicBezTo>
                  <a:cubicBezTo>
                    <a:pt x="16993" y="106"/>
                    <a:pt x="16469" y="13"/>
                    <a:pt x="16199" y="2"/>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49" name="Cat">
              <a:extLst>
                <a:ext uri="{FF2B5EF4-FFF2-40B4-BE49-F238E27FC236}">
                  <a16:creationId xmlns:a16="http://schemas.microsoft.com/office/drawing/2014/main" id="{FB62F523-B683-4237-9310-2F62026B8861}"/>
                </a:ext>
              </a:extLst>
            </p:cNvPr>
            <p:cNvSpPr/>
            <p:nvPr/>
          </p:nvSpPr>
          <p:spPr>
            <a:xfrm>
              <a:off x="2497150" y="2500272"/>
              <a:ext cx="665405" cy="500360"/>
            </a:xfrm>
            <a:custGeom>
              <a:avLst/>
              <a:gdLst/>
              <a:ahLst/>
              <a:cxnLst>
                <a:cxn ang="0">
                  <a:pos x="wd2" y="hd2"/>
                </a:cxn>
                <a:cxn ang="5400000">
                  <a:pos x="wd2" y="hd2"/>
                </a:cxn>
                <a:cxn ang="10800000">
                  <a:pos x="wd2" y="hd2"/>
                </a:cxn>
                <a:cxn ang="16200000">
                  <a:pos x="wd2" y="hd2"/>
                </a:cxn>
              </a:cxnLst>
              <a:rect l="0" t="0" r="r" b="b"/>
              <a:pathLst>
                <a:path w="20166" h="21161" extrusionOk="0">
                  <a:moveTo>
                    <a:pt x="1787" y="0"/>
                  </a:moveTo>
                  <a:cubicBezTo>
                    <a:pt x="1647" y="1"/>
                    <a:pt x="1497" y="21"/>
                    <a:pt x="1336" y="66"/>
                  </a:cubicBezTo>
                  <a:cubicBezTo>
                    <a:pt x="242" y="375"/>
                    <a:pt x="-1383" y="3616"/>
                    <a:pt x="2179" y="8649"/>
                  </a:cubicBezTo>
                  <a:cubicBezTo>
                    <a:pt x="2887" y="9443"/>
                    <a:pt x="2519" y="10329"/>
                    <a:pt x="2471" y="10868"/>
                  </a:cubicBezTo>
                  <a:cubicBezTo>
                    <a:pt x="2412" y="11193"/>
                    <a:pt x="2380" y="11536"/>
                    <a:pt x="2363" y="11902"/>
                  </a:cubicBezTo>
                  <a:cubicBezTo>
                    <a:pt x="2313" y="12941"/>
                    <a:pt x="1681" y="13944"/>
                    <a:pt x="1128" y="14699"/>
                  </a:cubicBezTo>
                  <a:cubicBezTo>
                    <a:pt x="1048" y="14808"/>
                    <a:pt x="994" y="14950"/>
                    <a:pt x="966" y="15102"/>
                  </a:cubicBezTo>
                  <a:cubicBezTo>
                    <a:pt x="733" y="16372"/>
                    <a:pt x="778" y="17985"/>
                    <a:pt x="811" y="18653"/>
                  </a:cubicBezTo>
                  <a:cubicBezTo>
                    <a:pt x="846" y="19368"/>
                    <a:pt x="118" y="19184"/>
                    <a:pt x="885" y="20680"/>
                  </a:cubicBezTo>
                  <a:cubicBezTo>
                    <a:pt x="1098" y="21094"/>
                    <a:pt x="1799" y="20601"/>
                    <a:pt x="1710" y="19911"/>
                  </a:cubicBezTo>
                  <a:cubicBezTo>
                    <a:pt x="1622" y="19221"/>
                    <a:pt x="2257" y="16392"/>
                    <a:pt x="2875" y="16047"/>
                  </a:cubicBezTo>
                  <a:cubicBezTo>
                    <a:pt x="3315" y="15802"/>
                    <a:pt x="4075" y="15606"/>
                    <a:pt x="4478" y="15514"/>
                  </a:cubicBezTo>
                  <a:cubicBezTo>
                    <a:pt x="4388" y="16306"/>
                    <a:pt x="4149" y="17458"/>
                    <a:pt x="4370" y="17920"/>
                  </a:cubicBezTo>
                  <a:cubicBezTo>
                    <a:pt x="5800" y="21592"/>
                    <a:pt x="6559" y="21073"/>
                    <a:pt x="7142" y="21098"/>
                  </a:cubicBezTo>
                  <a:cubicBezTo>
                    <a:pt x="7725" y="21123"/>
                    <a:pt x="7707" y="20853"/>
                    <a:pt x="7707" y="20558"/>
                  </a:cubicBezTo>
                  <a:cubicBezTo>
                    <a:pt x="7707" y="20262"/>
                    <a:pt x="7212" y="19966"/>
                    <a:pt x="6894" y="20015"/>
                  </a:cubicBezTo>
                  <a:cubicBezTo>
                    <a:pt x="6577" y="20064"/>
                    <a:pt x="5677" y="18414"/>
                    <a:pt x="6260" y="17872"/>
                  </a:cubicBezTo>
                  <a:cubicBezTo>
                    <a:pt x="6708" y="17455"/>
                    <a:pt x="7793" y="15523"/>
                    <a:pt x="8270" y="14652"/>
                  </a:cubicBezTo>
                  <a:cubicBezTo>
                    <a:pt x="8637" y="14639"/>
                    <a:pt x="8998" y="14675"/>
                    <a:pt x="9321" y="14792"/>
                  </a:cubicBezTo>
                  <a:cubicBezTo>
                    <a:pt x="9847" y="14982"/>
                    <a:pt x="10656" y="15138"/>
                    <a:pt x="11496" y="15252"/>
                  </a:cubicBezTo>
                  <a:cubicBezTo>
                    <a:pt x="11488" y="16234"/>
                    <a:pt x="11453" y="17691"/>
                    <a:pt x="11301" y="18191"/>
                  </a:cubicBezTo>
                  <a:cubicBezTo>
                    <a:pt x="11109" y="18822"/>
                    <a:pt x="11195" y="19385"/>
                    <a:pt x="11258" y="19645"/>
                  </a:cubicBezTo>
                  <a:cubicBezTo>
                    <a:pt x="11286" y="19761"/>
                    <a:pt x="11288" y="19889"/>
                    <a:pt x="11269" y="20013"/>
                  </a:cubicBezTo>
                  <a:cubicBezTo>
                    <a:pt x="11196" y="20496"/>
                    <a:pt x="11103" y="21098"/>
                    <a:pt x="11731" y="21098"/>
                  </a:cubicBezTo>
                  <a:cubicBezTo>
                    <a:pt x="12473" y="21098"/>
                    <a:pt x="12708" y="20901"/>
                    <a:pt x="12658" y="20556"/>
                  </a:cubicBezTo>
                  <a:cubicBezTo>
                    <a:pt x="12633" y="20385"/>
                    <a:pt x="12523" y="20274"/>
                    <a:pt x="12420" y="20206"/>
                  </a:cubicBezTo>
                  <a:cubicBezTo>
                    <a:pt x="12293" y="20123"/>
                    <a:pt x="12222" y="19937"/>
                    <a:pt x="12240" y="19736"/>
                  </a:cubicBezTo>
                  <a:cubicBezTo>
                    <a:pt x="12321" y="18841"/>
                    <a:pt x="12681" y="16518"/>
                    <a:pt x="13897" y="15467"/>
                  </a:cubicBezTo>
                  <a:cubicBezTo>
                    <a:pt x="14344" y="15484"/>
                    <a:pt x="14683" y="15479"/>
                    <a:pt x="14825" y="15447"/>
                  </a:cubicBezTo>
                  <a:cubicBezTo>
                    <a:pt x="15379" y="15324"/>
                    <a:pt x="15445" y="18493"/>
                    <a:pt x="16393" y="19634"/>
                  </a:cubicBezTo>
                  <a:cubicBezTo>
                    <a:pt x="16668" y="19966"/>
                    <a:pt x="16514" y="20431"/>
                    <a:pt x="16890" y="20482"/>
                  </a:cubicBezTo>
                  <a:cubicBezTo>
                    <a:pt x="17104" y="20512"/>
                    <a:pt x="17062" y="20661"/>
                    <a:pt x="17163" y="20936"/>
                  </a:cubicBezTo>
                  <a:cubicBezTo>
                    <a:pt x="17263" y="21212"/>
                    <a:pt x="18480" y="21286"/>
                    <a:pt x="18637" y="20861"/>
                  </a:cubicBezTo>
                  <a:cubicBezTo>
                    <a:pt x="18761" y="20523"/>
                    <a:pt x="18621" y="20142"/>
                    <a:pt x="18216" y="19958"/>
                  </a:cubicBezTo>
                  <a:cubicBezTo>
                    <a:pt x="18029" y="19873"/>
                    <a:pt x="17868" y="19783"/>
                    <a:pt x="17794" y="19564"/>
                  </a:cubicBezTo>
                  <a:cubicBezTo>
                    <a:pt x="16584" y="15987"/>
                    <a:pt x="17497" y="13987"/>
                    <a:pt x="17250" y="11957"/>
                  </a:cubicBezTo>
                  <a:cubicBezTo>
                    <a:pt x="17167" y="11281"/>
                    <a:pt x="17359" y="10651"/>
                    <a:pt x="18706" y="9911"/>
                  </a:cubicBezTo>
                  <a:cubicBezTo>
                    <a:pt x="19449" y="10207"/>
                    <a:pt x="19850" y="9320"/>
                    <a:pt x="19941" y="8950"/>
                  </a:cubicBezTo>
                  <a:cubicBezTo>
                    <a:pt x="20054" y="8827"/>
                    <a:pt x="20217" y="8433"/>
                    <a:pt x="20150" y="8359"/>
                  </a:cubicBezTo>
                  <a:cubicBezTo>
                    <a:pt x="20032" y="8261"/>
                    <a:pt x="19466" y="7473"/>
                    <a:pt x="19189" y="6734"/>
                  </a:cubicBezTo>
                  <a:cubicBezTo>
                    <a:pt x="18963" y="6130"/>
                    <a:pt x="18852" y="6002"/>
                    <a:pt x="18527" y="5868"/>
                  </a:cubicBezTo>
                  <a:cubicBezTo>
                    <a:pt x="18395" y="5813"/>
                    <a:pt x="18318" y="5629"/>
                    <a:pt x="18348" y="5434"/>
                  </a:cubicBezTo>
                  <a:cubicBezTo>
                    <a:pt x="18420" y="4957"/>
                    <a:pt x="18367" y="4424"/>
                    <a:pt x="18261" y="4048"/>
                  </a:cubicBezTo>
                  <a:cubicBezTo>
                    <a:pt x="17779" y="4237"/>
                    <a:pt x="17415" y="5599"/>
                    <a:pt x="17183" y="5649"/>
                  </a:cubicBezTo>
                  <a:cubicBezTo>
                    <a:pt x="16951" y="5698"/>
                    <a:pt x="16075" y="6192"/>
                    <a:pt x="15593" y="6931"/>
                  </a:cubicBezTo>
                  <a:cubicBezTo>
                    <a:pt x="15111" y="7670"/>
                    <a:pt x="14224" y="7808"/>
                    <a:pt x="13559" y="7615"/>
                  </a:cubicBezTo>
                  <a:cubicBezTo>
                    <a:pt x="11996" y="7162"/>
                    <a:pt x="7512" y="6548"/>
                    <a:pt x="5238" y="7622"/>
                  </a:cubicBezTo>
                  <a:lnTo>
                    <a:pt x="5258" y="7595"/>
                  </a:lnTo>
                  <a:cubicBezTo>
                    <a:pt x="5258" y="7595"/>
                    <a:pt x="4375" y="8075"/>
                    <a:pt x="3389" y="7566"/>
                  </a:cubicBezTo>
                  <a:cubicBezTo>
                    <a:pt x="1795" y="6744"/>
                    <a:pt x="260" y="2309"/>
                    <a:pt x="1796" y="1397"/>
                  </a:cubicBezTo>
                  <a:cubicBezTo>
                    <a:pt x="2395" y="1042"/>
                    <a:pt x="2699" y="1962"/>
                    <a:pt x="3018" y="1304"/>
                  </a:cubicBezTo>
                  <a:cubicBezTo>
                    <a:pt x="3186" y="958"/>
                    <a:pt x="2761" y="-8"/>
                    <a:pt x="1787" y="0"/>
                  </a:cubicBezTo>
                  <a:close/>
                </a:path>
              </a:pathLst>
            </a:custGeom>
            <a:noFill/>
            <a:ln w="19050" cap="flat">
              <a:solidFill>
                <a:schemeClr val="bg2">
                  <a:lumMod val="75000"/>
                </a:schemeClr>
              </a:solidFill>
              <a:prstDash val="solid"/>
              <a:round/>
            </a:ln>
            <a:effectLst>
              <a:outerShdw blurRad="50800" dist="38100" dir="2700000" algn="tl" rotWithShape="0">
                <a:prstClr val="black">
                  <a:alpha val="40000"/>
                </a:prstClr>
              </a:outerShdw>
            </a:effectLst>
          </p:spPr>
          <p:txBody>
            <a:bodyPr wrap="square" lIns="45718" tIns="45718" rIns="45718" bIns="45718" numCol="1" anchor="ctr">
              <a:noAutofit/>
            </a:bodyPr>
            <a:lstStyle/>
            <a:p>
              <a:endParaRPr/>
            </a:p>
          </p:txBody>
        </p:sp>
        <p:sp>
          <p:nvSpPr>
            <p:cNvPr id="51" name="Rat">
              <a:extLst>
                <a:ext uri="{FF2B5EF4-FFF2-40B4-BE49-F238E27FC236}">
                  <a16:creationId xmlns:a16="http://schemas.microsoft.com/office/drawing/2014/main" id="{39A57D2A-2EB1-4639-BCC8-8A93A747F97B}"/>
                </a:ext>
              </a:extLst>
            </p:cNvPr>
            <p:cNvSpPr/>
            <p:nvPr/>
          </p:nvSpPr>
          <p:spPr>
            <a:xfrm>
              <a:off x="3938857" y="2648378"/>
              <a:ext cx="460731" cy="136875"/>
            </a:xfrm>
            <a:custGeom>
              <a:avLst/>
              <a:gdLst/>
              <a:ahLst/>
              <a:cxnLst>
                <a:cxn ang="0">
                  <a:pos x="wd2" y="hd2"/>
                </a:cxn>
                <a:cxn ang="5400000">
                  <a:pos x="wd2" y="hd2"/>
                </a:cxn>
                <a:cxn ang="10800000">
                  <a:pos x="wd2" y="hd2"/>
                </a:cxn>
                <a:cxn ang="16200000">
                  <a:pos x="wd2" y="hd2"/>
                </a:cxn>
              </a:cxnLst>
              <a:rect l="0" t="0" r="r" b="b"/>
              <a:pathLst>
                <a:path w="21467" h="21600" extrusionOk="0">
                  <a:moveTo>
                    <a:pt x="13667" y="0"/>
                  </a:moveTo>
                  <a:cubicBezTo>
                    <a:pt x="10830" y="0"/>
                    <a:pt x="9751" y="8353"/>
                    <a:pt x="8764" y="11768"/>
                  </a:cubicBezTo>
                  <a:cubicBezTo>
                    <a:pt x="7204" y="13348"/>
                    <a:pt x="4501" y="19835"/>
                    <a:pt x="2554" y="19835"/>
                  </a:cubicBezTo>
                  <a:cubicBezTo>
                    <a:pt x="1423" y="19835"/>
                    <a:pt x="618" y="19107"/>
                    <a:pt x="114" y="18398"/>
                  </a:cubicBezTo>
                  <a:cubicBezTo>
                    <a:pt x="12" y="18253"/>
                    <a:pt x="-48" y="18857"/>
                    <a:pt x="49" y="19057"/>
                  </a:cubicBezTo>
                  <a:cubicBezTo>
                    <a:pt x="531" y="20074"/>
                    <a:pt x="1347" y="21486"/>
                    <a:pt x="2645" y="21486"/>
                  </a:cubicBezTo>
                  <a:cubicBezTo>
                    <a:pt x="5182" y="21486"/>
                    <a:pt x="7928" y="15038"/>
                    <a:pt x="9327" y="15038"/>
                  </a:cubicBezTo>
                  <a:cubicBezTo>
                    <a:pt x="9580" y="15038"/>
                    <a:pt x="9800" y="15110"/>
                    <a:pt x="9988" y="15219"/>
                  </a:cubicBezTo>
                  <a:cubicBezTo>
                    <a:pt x="9907" y="16255"/>
                    <a:pt x="9827" y="17404"/>
                    <a:pt x="9827" y="17785"/>
                  </a:cubicBezTo>
                  <a:cubicBezTo>
                    <a:pt x="9827" y="18530"/>
                    <a:pt x="10658" y="21509"/>
                    <a:pt x="10658" y="21509"/>
                  </a:cubicBezTo>
                  <a:lnTo>
                    <a:pt x="11843" y="21509"/>
                  </a:lnTo>
                  <a:cubicBezTo>
                    <a:pt x="11843" y="20801"/>
                    <a:pt x="11715" y="20617"/>
                    <a:pt x="11387" y="20453"/>
                  </a:cubicBezTo>
                  <a:cubicBezTo>
                    <a:pt x="10744" y="20108"/>
                    <a:pt x="10664" y="19636"/>
                    <a:pt x="10546" y="18092"/>
                  </a:cubicBezTo>
                  <a:cubicBezTo>
                    <a:pt x="10519" y="17728"/>
                    <a:pt x="10728" y="17074"/>
                    <a:pt x="10895" y="16366"/>
                  </a:cubicBezTo>
                  <a:cubicBezTo>
                    <a:pt x="11104" y="16693"/>
                    <a:pt x="11397" y="17094"/>
                    <a:pt x="11773" y="17348"/>
                  </a:cubicBezTo>
                  <a:cubicBezTo>
                    <a:pt x="12207" y="19183"/>
                    <a:pt x="12836" y="21526"/>
                    <a:pt x="12836" y="21526"/>
                  </a:cubicBezTo>
                  <a:lnTo>
                    <a:pt x="14021" y="21526"/>
                  </a:lnTo>
                  <a:cubicBezTo>
                    <a:pt x="14021" y="20818"/>
                    <a:pt x="13892" y="20692"/>
                    <a:pt x="13586" y="20510"/>
                  </a:cubicBezTo>
                  <a:cubicBezTo>
                    <a:pt x="13034" y="20201"/>
                    <a:pt x="12824" y="19001"/>
                    <a:pt x="12712" y="17621"/>
                  </a:cubicBezTo>
                  <a:cubicBezTo>
                    <a:pt x="12937" y="17602"/>
                    <a:pt x="13178" y="17529"/>
                    <a:pt x="13431" y="17365"/>
                  </a:cubicBezTo>
                  <a:cubicBezTo>
                    <a:pt x="14439" y="16748"/>
                    <a:pt x="15157" y="15964"/>
                    <a:pt x="15769" y="15310"/>
                  </a:cubicBezTo>
                  <a:cubicBezTo>
                    <a:pt x="15731" y="16491"/>
                    <a:pt x="15678" y="17926"/>
                    <a:pt x="15625" y="18943"/>
                  </a:cubicBezTo>
                  <a:cubicBezTo>
                    <a:pt x="15710" y="19815"/>
                    <a:pt x="16044" y="21509"/>
                    <a:pt x="16044" y="21509"/>
                  </a:cubicBezTo>
                  <a:lnTo>
                    <a:pt x="17250" y="21509"/>
                  </a:lnTo>
                  <a:cubicBezTo>
                    <a:pt x="17250" y="21509"/>
                    <a:pt x="17250" y="20544"/>
                    <a:pt x="16773" y="20544"/>
                  </a:cubicBezTo>
                  <a:cubicBezTo>
                    <a:pt x="16429" y="20544"/>
                    <a:pt x="16171" y="20415"/>
                    <a:pt x="16246" y="18852"/>
                  </a:cubicBezTo>
                  <a:cubicBezTo>
                    <a:pt x="16289" y="17999"/>
                    <a:pt x="16654" y="16566"/>
                    <a:pt x="16976" y="15458"/>
                  </a:cubicBezTo>
                  <a:cubicBezTo>
                    <a:pt x="17072" y="16657"/>
                    <a:pt x="17180" y="18017"/>
                    <a:pt x="17255" y="19034"/>
                  </a:cubicBezTo>
                  <a:cubicBezTo>
                    <a:pt x="17465" y="19906"/>
                    <a:pt x="18092" y="21600"/>
                    <a:pt x="18092" y="21600"/>
                  </a:cubicBezTo>
                  <a:lnTo>
                    <a:pt x="19250" y="21600"/>
                  </a:lnTo>
                  <a:cubicBezTo>
                    <a:pt x="19250" y="21600"/>
                    <a:pt x="19283" y="20561"/>
                    <a:pt x="18601" y="20561"/>
                  </a:cubicBezTo>
                  <a:cubicBezTo>
                    <a:pt x="18258" y="20561"/>
                    <a:pt x="18017" y="20234"/>
                    <a:pt x="17867" y="18654"/>
                  </a:cubicBezTo>
                  <a:cubicBezTo>
                    <a:pt x="17798" y="17909"/>
                    <a:pt x="17846" y="16365"/>
                    <a:pt x="17921" y="14930"/>
                  </a:cubicBezTo>
                  <a:cubicBezTo>
                    <a:pt x="18913" y="16220"/>
                    <a:pt x="19079" y="14098"/>
                    <a:pt x="19781" y="13970"/>
                  </a:cubicBezTo>
                  <a:cubicBezTo>
                    <a:pt x="20548" y="13825"/>
                    <a:pt x="20994" y="13407"/>
                    <a:pt x="21273" y="12426"/>
                  </a:cubicBezTo>
                  <a:cubicBezTo>
                    <a:pt x="21552" y="11445"/>
                    <a:pt x="21513" y="10990"/>
                    <a:pt x="21266" y="10445"/>
                  </a:cubicBezTo>
                  <a:cubicBezTo>
                    <a:pt x="20703" y="9174"/>
                    <a:pt x="20376" y="6811"/>
                    <a:pt x="19443" y="5467"/>
                  </a:cubicBezTo>
                  <a:cubicBezTo>
                    <a:pt x="19437" y="4558"/>
                    <a:pt x="19401" y="3557"/>
                    <a:pt x="19240" y="3321"/>
                  </a:cubicBezTo>
                  <a:cubicBezTo>
                    <a:pt x="19106" y="3121"/>
                    <a:pt x="18950" y="3794"/>
                    <a:pt x="18816" y="4575"/>
                  </a:cubicBezTo>
                  <a:cubicBezTo>
                    <a:pt x="18730" y="3649"/>
                    <a:pt x="18559" y="2125"/>
                    <a:pt x="18328" y="2089"/>
                  </a:cubicBezTo>
                  <a:cubicBezTo>
                    <a:pt x="18146" y="2071"/>
                    <a:pt x="18070" y="3324"/>
                    <a:pt x="18038" y="4451"/>
                  </a:cubicBezTo>
                  <a:cubicBezTo>
                    <a:pt x="16236" y="3688"/>
                    <a:pt x="15190" y="0"/>
                    <a:pt x="13667" y="0"/>
                  </a:cubicBezTo>
                  <a:close/>
                </a:path>
              </a:pathLst>
            </a:custGeom>
            <a:noFill/>
            <a:ln w="19050" cap="flat">
              <a:solidFill>
                <a:schemeClr val="bg2">
                  <a:lumMod val="75000"/>
                </a:schemeClr>
              </a:solidFill>
              <a:prstDash val="solid"/>
              <a:round/>
            </a:ln>
            <a:effectLst>
              <a:outerShdw blurRad="50800" dist="38100" dir="2700000" algn="tl" rotWithShape="0">
                <a:prstClr val="black">
                  <a:alpha val="40000"/>
                </a:prstClr>
              </a:outerShdw>
            </a:effectLst>
          </p:spPr>
          <p:txBody>
            <a:bodyPr wrap="square" lIns="45718" tIns="45718" rIns="45718" bIns="45718" numCol="1" anchor="ctr">
              <a:noAutofit/>
            </a:bodyPr>
            <a:lstStyle/>
            <a:p>
              <a:endParaRPr/>
            </a:p>
          </p:txBody>
        </p:sp>
      </p:grpSp>
      <p:grpSp>
        <p:nvGrpSpPr>
          <p:cNvPr id="53" name="Group">
            <a:extLst>
              <a:ext uri="{FF2B5EF4-FFF2-40B4-BE49-F238E27FC236}">
                <a16:creationId xmlns:a16="http://schemas.microsoft.com/office/drawing/2014/main" id="{CB5E566C-0802-4BDD-A1E2-564CA923D56C}"/>
              </a:ext>
            </a:extLst>
          </p:cNvPr>
          <p:cNvGrpSpPr/>
          <p:nvPr/>
        </p:nvGrpSpPr>
        <p:grpSpPr>
          <a:xfrm>
            <a:off x="4549493" y="5562808"/>
            <a:ext cx="4717161" cy="539055"/>
            <a:chOff x="45451" y="-64948"/>
            <a:chExt cx="4717160" cy="539053"/>
          </a:xfrm>
        </p:grpSpPr>
        <p:sp>
          <p:nvSpPr>
            <p:cNvPr id="54" name="Title 1">
              <a:extLst>
                <a:ext uri="{FF2B5EF4-FFF2-40B4-BE49-F238E27FC236}">
                  <a16:creationId xmlns:a16="http://schemas.microsoft.com/office/drawing/2014/main" id="{72B6AB7C-AA1A-4BB1-B78F-E9DC23A5AA35}"/>
                </a:ext>
              </a:extLst>
            </p:cNvPr>
            <p:cNvSpPr txBox="1"/>
            <p:nvPr/>
          </p:nvSpPr>
          <p:spPr>
            <a:xfrm>
              <a:off x="619599" y="82744"/>
              <a:ext cx="2928179" cy="391361"/>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normAutofit lnSpcReduction="10000"/>
            </a:bodyPr>
            <a:lstStyle>
              <a:lvl1pPr>
                <a:defRPr sz="2000" b="1">
                  <a:solidFill>
                    <a:srgbClr val="FFFFFF"/>
                  </a:solidFill>
                  <a:latin typeface="Arial"/>
                  <a:ea typeface="Arial"/>
                  <a:cs typeface="Arial"/>
                  <a:sym typeface="Arial"/>
                </a:defRPr>
              </a:lvl1pPr>
            </a:lstStyle>
            <a:p>
              <a:r>
                <a:rPr>
                  <a:solidFill>
                    <a:srgbClr val="FFFF00"/>
                  </a:solidFill>
                  <a:latin typeface="Calibri" panose="020F0502020204030204" pitchFamily="34" charset="0"/>
                  <a:cs typeface="Calibri" panose="020F0502020204030204" pitchFamily="34" charset="0"/>
                </a:rPr>
                <a:t>Feedback</a:t>
              </a:r>
            </a:p>
          </p:txBody>
        </p:sp>
        <p:sp>
          <p:nvSpPr>
            <p:cNvPr id="55" name="Connection Line">
              <a:extLst>
                <a:ext uri="{FF2B5EF4-FFF2-40B4-BE49-F238E27FC236}">
                  <a16:creationId xmlns:a16="http://schemas.microsoft.com/office/drawing/2014/main" id="{C2095EEA-1840-45BA-8FF8-1954B387943E}"/>
                </a:ext>
              </a:extLst>
            </p:cNvPr>
            <p:cNvSpPr/>
            <p:nvPr/>
          </p:nvSpPr>
          <p:spPr>
            <a:xfrm>
              <a:off x="1934135" y="-64948"/>
              <a:ext cx="2828476" cy="436078"/>
            </a:xfrm>
            <a:custGeom>
              <a:avLst/>
              <a:gdLst/>
              <a:ahLst/>
              <a:cxnLst>
                <a:cxn ang="0">
                  <a:pos x="wd2" y="hd2"/>
                </a:cxn>
                <a:cxn ang="5400000">
                  <a:pos x="wd2" y="hd2"/>
                </a:cxn>
                <a:cxn ang="10800000">
                  <a:pos x="wd2" y="hd2"/>
                </a:cxn>
                <a:cxn ang="16200000">
                  <a:pos x="wd2" y="hd2"/>
                </a:cxn>
              </a:cxnLst>
              <a:rect l="0" t="0" r="r" b="b"/>
              <a:pathLst>
                <a:path w="20791" h="18763" extrusionOk="0">
                  <a:moveTo>
                    <a:pt x="20716" y="0"/>
                  </a:moveTo>
                  <a:cubicBezTo>
                    <a:pt x="21600" y="15771"/>
                    <a:pt x="14695" y="21600"/>
                    <a:pt x="0" y="17486"/>
                  </a:cubicBezTo>
                </a:path>
              </a:pathLst>
            </a:custGeom>
            <a:noFill/>
            <a:ln w="38100" cap="flat">
              <a:solidFill>
                <a:schemeClr val="bg1"/>
              </a:solidFill>
              <a:prstDash val="solid"/>
              <a:round/>
              <a:headEnd type="stealth" w="med" len="med"/>
            </a:ln>
            <a:effectLst>
              <a:outerShdw blurRad="38100" dist="23000" dir="5400000" rotWithShape="0">
                <a:srgbClr val="000000">
                  <a:alpha val="35000"/>
                </a:srgbClr>
              </a:outerShdw>
            </a:effectLst>
          </p:spPr>
          <p:txBody>
            <a:bodyPr/>
            <a:lstStyle/>
            <a:p>
              <a:endParaRPr/>
            </a:p>
          </p:txBody>
        </p:sp>
        <p:sp>
          <p:nvSpPr>
            <p:cNvPr id="56" name="Connection Line">
              <a:extLst>
                <a:ext uri="{FF2B5EF4-FFF2-40B4-BE49-F238E27FC236}">
                  <a16:creationId xmlns:a16="http://schemas.microsoft.com/office/drawing/2014/main" id="{A9FFE78B-AC6C-4CC8-A933-78735EC8E9B9}"/>
                </a:ext>
              </a:extLst>
            </p:cNvPr>
            <p:cNvSpPr/>
            <p:nvPr/>
          </p:nvSpPr>
          <p:spPr>
            <a:xfrm>
              <a:off x="45451" y="-14148"/>
              <a:ext cx="409679" cy="334100"/>
            </a:xfrm>
            <a:custGeom>
              <a:avLst/>
              <a:gdLst/>
              <a:ahLst/>
              <a:cxnLst>
                <a:cxn ang="0">
                  <a:pos x="wd2" y="hd2"/>
                </a:cxn>
                <a:cxn ang="5400000">
                  <a:pos x="wd2" y="hd2"/>
                </a:cxn>
                <a:cxn ang="10800000">
                  <a:pos x="wd2" y="hd2"/>
                </a:cxn>
                <a:cxn ang="16200000">
                  <a:pos x="wd2" y="hd2"/>
                </a:cxn>
              </a:cxnLst>
              <a:rect l="0" t="0" r="r" b="b"/>
              <a:pathLst>
                <a:path w="19309" h="20222" extrusionOk="0">
                  <a:moveTo>
                    <a:pt x="753" y="0"/>
                  </a:moveTo>
                  <a:cubicBezTo>
                    <a:pt x="-2291" y="14938"/>
                    <a:pt x="3894" y="21600"/>
                    <a:pt x="19309" y="19986"/>
                  </a:cubicBezTo>
                </a:path>
              </a:pathLst>
            </a:custGeom>
            <a:noFill/>
            <a:ln w="38100" cap="flat">
              <a:solidFill>
                <a:schemeClr val="bg1"/>
              </a:solidFill>
              <a:prstDash val="solid"/>
              <a:round/>
              <a:headEnd type="stealth" w="med" len="med"/>
            </a:ln>
            <a:effectLst>
              <a:outerShdw blurRad="50800" dist="38100" dir="2700000" algn="tl" rotWithShape="0">
                <a:prstClr val="black">
                  <a:alpha val="40000"/>
                </a:prstClr>
              </a:outerShdw>
            </a:effectLst>
          </p:spPr>
          <p:txBody>
            <a:bodyPr/>
            <a:lstStyle/>
            <a:p>
              <a:endParaRPr/>
            </a:p>
          </p:txBody>
        </p:sp>
        <p:sp>
          <p:nvSpPr>
            <p:cNvPr id="57" name="Connection Line">
              <a:extLst>
                <a:ext uri="{FF2B5EF4-FFF2-40B4-BE49-F238E27FC236}">
                  <a16:creationId xmlns:a16="http://schemas.microsoft.com/office/drawing/2014/main" id="{A9E7B35F-D6F8-4EE1-B330-6742E5A63782}"/>
                </a:ext>
              </a:extLst>
            </p:cNvPr>
            <p:cNvSpPr/>
            <p:nvPr/>
          </p:nvSpPr>
          <p:spPr>
            <a:xfrm>
              <a:off x="1834432" y="-27898"/>
              <a:ext cx="109170" cy="355601"/>
            </a:xfrm>
            <a:custGeom>
              <a:avLst/>
              <a:gdLst/>
              <a:ahLst/>
              <a:cxnLst>
                <a:cxn ang="0">
                  <a:pos x="wd2" y="hd2"/>
                </a:cxn>
                <a:cxn ang="5400000">
                  <a:pos x="wd2" y="hd2"/>
                </a:cxn>
                <a:cxn ang="10800000">
                  <a:pos x="wd2" y="hd2"/>
                </a:cxn>
                <a:cxn ang="16200000">
                  <a:pos x="wd2" y="hd2"/>
                </a:cxn>
              </a:cxnLst>
              <a:rect l="0" t="0" r="r" b="b"/>
              <a:pathLst>
                <a:path w="16263" h="21600" extrusionOk="0">
                  <a:moveTo>
                    <a:pt x="3784" y="0"/>
                  </a:moveTo>
                  <a:cubicBezTo>
                    <a:pt x="21600" y="9653"/>
                    <a:pt x="20339" y="16853"/>
                    <a:pt x="0" y="21600"/>
                  </a:cubicBezTo>
                </a:path>
              </a:pathLst>
            </a:custGeom>
            <a:noFill/>
            <a:ln w="38100" cap="flat">
              <a:solidFill>
                <a:schemeClr val="bg1"/>
              </a:solidFill>
              <a:prstDash val="solid"/>
              <a:round/>
              <a:headEnd type="stealth" w="med" len="med"/>
            </a:ln>
            <a:effectLst>
              <a:outerShdw blurRad="50800" dist="38100" dir="2700000" algn="tl" rotWithShape="0">
                <a:prstClr val="black">
                  <a:alpha val="40000"/>
                </a:prstClr>
              </a:outerShdw>
            </a:effectLst>
          </p:spPr>
          <p:txBody>
            <a:bodyPr/>
            <a:lstStyle/>
            <a:p>
              <a:endParaRPr/>
            </a:p>
          </p:txBody>
        </p:sp>
      </p:grpSp>
      <p:pic>
        <p:nvPicPr>
          <p:cNvPr id="28" name="Picture 27">
            <a:extLst>
              <a:ext uri="{FF2B5EF4-FFF2-40B4-BE49-F238E27FC236}">
                <a16:creationId xmlns:a16="http://schemas.microsoft.com/office/drawing/2014/main" id="{1CD5823E-B7D3-4B64-AEDB-C5E246A74A96}"/>
              </a:ext>
            </a:extLst>
          </p:cNvPr>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Tree>
    <p:custDataLst>
      <p:tags r:id="rId1"/>
    </p:custDataLst>
    <p:extLst>
      <p:ext uri="{BB962C8B-B14F-4D97-AF65-F5344CB8AC3E}">
        <p14:creationId xmlns:p14="http://schemas.microsoft.com/office/powerpoint/2010/main" val="3217060797"/>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82">
            <a:extLst>
              <a:ext uri="{FF2B5EF4-FFF2-40B4-BE49-F238E27FC236}">
                <a16:creationId xmlns:a16="http://schemas.microsoft.com/office/drawing/2014/main" id="{A1172219-F7C1-4CE2-A3C5-BEB2BB16B5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0" name="CustomShape 2"/>
          <p:cNvSpPr/>
          <p:nvPr/>
        </p:nvSpPr>
        <p:spPr>
          <a:xfrm>
            <a:off x="3047760" y="182880"/>
            <a:ext cx="57528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chemeClr val="bg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Approaches to Learning</a:t>
            </a:r>
          </a:p>
        </p:txBody>
      </p:sp>
      <p:grpSp>
        <p:nvGrpSpPr>
          <p:cNvPr id="3" name="Group 2">
            <a:extLst>
              <a:ext uri="{FF2B5EF4-FFF2-40B4-BE49-F238E27FC236}">
                <a16:creationId xmlns:a16="http://schemas.microsoft.com/office/drawing/2014/main" id="{8749BBA9-067E-744B-B6EA-2C2D81CA30CA}"/>
              </a:ext>
            </a:extLst>
          </p:cNvPr>
          <p:cNvGrpSpPr/>
          <p:nvPr/>
        </p:nvGrpSpPr>
        <p:grpSpPr>
          <a:xfrm>
            <a:off x="309338" y="1261995"/>
            <a:ext cx="3853889" cy="3227869"/>
            <a:chOff x="440997" y="1754257"/>
            <a:chExt cx="3853889" cy="3227869"/>
          </a:xfrm>
        </p:grpSpPr>
        <p:sp>
          <p:nvSpPr>
            <p:cNvPr id="15" name="Supervised…">
              <a:extLst>
                <a:ext uri="{FF2B5EF4-FFF2-40B4-BE49-F238E27FC236}">
                  <a16:creationId xmlns:a16="http://schemas.microsoft.com/office/drawing/2014/main" id="{1EE404E8-C81F-46C7-B922-09E4DE1D22CE}"/>
                </a:ext>
              </a:extLst>
            </p:cNvPr>
            <p:cNvSpPr txBox="1"/>
            <p:nvPr/>
          </p:nvSpPr>
          <p:spPr>
            <a:xfrm>
              <a:off x="1939443" y="1754257"/>
              <a:ext cx="1267972" cy="707882"/>
            </a:xfrm>
            <a:prstGeom prst="rect">
              <a:avLst/>
            </a:prstGeom>
            <a:ln w="12700">
              <a:miter lim="400000"/>
            </a:ln>
            <a:effectLst>
              <a:outerShdw blurRad="101600" dist="25400" dir="54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p>
              <a:pPr algn="ctr">
                <a:defRPr sz="2000" b="1">
                  <a:solidFill>
                    <a:srgbClr val="FFFFFF"/>
                  </a:solidFill>
                </a:defRPr>
              </a:pPr>
              <a:r>
                <a:rPr sz="2000" dirty="0">
                  <a:solidFill>
                    <a:srgbClr val="FFFF00"/>
                  </a:solidFill>
                  <a:latin typeface="Calibri" panose="020F0502020204030204" pitchFamily="34" charset="0"/>
                  <a:cs typeface="Calibri" panose="020F0502020204030204" pitchFamily="34" charset="0"/>
                </a:rPr>
                <a:t>Supervised</a:t>
              </a:r>
            </a:p>
            <a:p>
              <a:pPr algn="ctr">
                <a:defRPr sz="2000" b="1">
                  <a:solidFill>
                    <a:srgbClr val="FFFFFF"/>
                  </a:solidFill>
                </a:defRPr>
              </a:pPr>
              <a:r>
                <a:rPr sz="2000" dirty="0">
                  <a:solidFill>
                    <a:srgbClr val="FFFF00"/>
                  </a:solidFill>
                  <a:latin typeface="Calibri" panose="020F0502020204030204" pitchFamily="34" charset="0"/>
                  <a:cs typeface="Calibri" panose="020F0502020204030204" pitchFamily="34" charset="0"/>
                </a:rPr>
                <a:t>Learning</a:t>
              </a:r>
            </a:p>
          </p:txBody>
        </p:sp>
        <p:sp>
          <p:nvSpPr>
            <p:cNvPr id="19" name="Rabbit">
              <a:extLst>
                <a:ext uri="{FF2B5EF4-FFF2-40B4-BE49-F238E27FC236}">
                  <a16:creationId xmlns:a16="http://schemas.microsoft.com/office/drawing/2014/main" id="{7AD50077-B83B-4C76-8D77-EE8F7264C5FF}"/>
                </a:ext>
              </a:extLst>
            </p:cNvPr>
            <p:cNvSpPr/>
            <p:nvPr/>
          </p:nvSpPr>
          <p:spPr>
            <a:xfrm>
              <a:off x="1464438" y="3810960"/>
              <a:ext cx="100385" cy="105611"/>
            </a:xfrm>
            <a:custGeom>
              <a:avLst/>
              <a:gdLst/>
              <a:ahLst/>
              <a:cxnLst>
                <a:cxn ang="0">
                  <a:pos x="wd2" y="hd2"/>
                </a:cxn>
                <a:cxn ang="5400000">
                  <a:pos x="wd2" y="hd2"/>
                </a:cxn>
                <a:cxn ang="10800000">
                  <a:pos x="wd2" y="hd2"/>
                </a:cxn>
                <a:cxn ang="16200000">
                  <a:pos x="wd2" y="hd2"/>
                </a:cxn>
              </a:cxnLst>
              <a:rect l="0" t="0" r="r" b="b"/>
              <a:pathLst>
                <a:path w="20915" h="21208" extrusionOk="0">
                  <a:moveTo>
                    <a:pt x="10210" y="0"/>
                  </a:moveTo>
                  <a:cubicBezTo>
                    <a:pt x="9556" y="-13"/>
                    <a:pt x="9380" y="416"/>
                    <a:pt x="9455" y="1046"/>
                  </a:cubicBezTo>
                  <a:cubicBezTo>
                    <a:pt x="9571" y="2017"/>
                    <a:pt x="10078" y="4648"/>
                    <a:pt x="12499" y="6197"/>
                  </a:cubicBezTo>
                  <a:cubicBezTo>
                    <a:pt x="12642" y="6287"/>
                    <a:pt x="12670" y="6482"/>
                    <a:pt x="12560" y="6604"/>
                  </a:cubicBezTo>
                  <a:cubicBezTo>
                    <a:pt x="12147" y="7071"/>
                    <a:pt x="12142" y="7803"/>
                    <a:pt x="12197" y="8355"/>
                  </a:cubicBezTo>
                  <a:cubicBezTo>
                    <a:pt x="12213" y="8535"/>
                    <a:pt x="12054" y="8685"/>
                    <a:pt x="11866" y="8658"/>
                  </a:cubicBezTo>
                  <a:cubicBezTo>
                    <a:pt x="6209" y="8000"/>
                    <a:pt x="656" y="10419"/>
                    <a:pt x="1492" y="18312"/>
                  </a:cubicBezTo>
                  <a:cubicBezTo>
                    <a:pt x="1509" y="18450"/>
                    <a:pt x="1421" y="18619"/>
                    <a:pt x="1277" y="18614"/>
                  </a:cubicBezTo>
                  <a:cubicBezTo>
                    <a:pt x="969" y="18598"/>
                    <a:pt x="464" y="18175"/>
                    <a:pt x="134" y="18657"/>
                  </a:cubicBezTo>
                  <a:cubicBezTo>
                    <a:pt x="-356" y="19368"/>
                    <a:pt x="568" y="21219"/>
                    <a:pt x="1845" y="21208"/>
                  </a:cubicBezTo>
                  <a:cubicBezTo>
                    <a:pt x="3298" y="21203"/>
                    <a:pt x="11437" y="21208"/>
                    <a:pt x="12400" y="21208"/>
                  </a:cubicBezTo>
                  <a:cubicBezTo>
                    <a:pt x="13363" y="21208"/>
                    <a:pt x="13033" y="20451"/>
                    <a:pt x="12510" y="20058"/>
                  </a:cubicBezTo>
                  <a:cubicBezTo>
                    <a:pt x="12146" y="19787"/>
                    <a:pt x="11641" y="19528"/>
                    <a:pt x="11013" y="19315"/>
                  </a:cubicBezTo>
                  <a:cubicBezTo>
                    <a:pt x="10755" y="19230"/>
                    <a:pt x="10755" y="18875"/>
                    <a:pt x="11013" y="18785"/>
                  </a:cubicBezTo>
                  <a:cubicBezTo>
                    <a:pt x="11707" y="18541"/>
                    <a:pt x="12318" y="18280"/>
                    <a:pt x="12687" y="18110"/>
                  </a:cubicBezTo>
                  <a:cubicBezTo>
                    <a:pt x="12868" y="18025"/>
                    <a:pt x="13083" y="18143"/>
                    <a:pt x="13100" y="18339"/>
                  </a:cubicBezTo>
                  <a:cubicBezTo>
                    <a:pt x="13193" y="19214"/>
                    <a:pt x="13518" y="21203"/>
                    <a:pt x="14553" y="21203"/>
                  </a:cubicBezTo>
                  <a:cubicBezTo>
                    <a:pt x="15356" y="21203"/>
                    <a:pt x="15581" y="21203"/>
                    <a:pt x="16225" y="21203"/>
                  </a:cubicBezTo>
                  <a:cubicBezTo>
                    <a:pt x="16868" y="21203"/>
                    <a:pt x="16468" y="20386"/>
                    <a:pt x="15543" y="19998"/>
                  </a:cubicBezTo>
                  <a:cubicBezTo>
                    <a:pt x="14712" y="19648"/>
                    <a:pt x="15504" y="17193"/>
                    <a:pt x="15674" y="16705"/>
                  </a:cubicBezTo>
                  <a:cubicBezTo>
                    <a:pt x="15691" y="16651"/>
                    <a:pt x="15730" y="16604"/>
                    <a:pt x="15774" y="16572"/>
                  </a:cubicBezTo>
                  <a:cubicBezTo>
                    <a:pt x="16082" y="16344"/>
                    <a:pt x="17349" y="15363"/>
                    <a:pt x="17910" y="14042"/>
                  </a:cubicBezTo>
                  <a:cubicBezTo>
                    <a:pt x="18411" y="12870"/>
                    <a:pt x="18350" y="11782"/>
                    <a:pt x="18300" y="11352"/>
                  </a:cubicBezTo>
                  <a:cubicBezTo>
                    <a:pt x="18284" y="11235"/>
                    <a:pt x="18350" y="11125"/>
                    <a:pt x="18460" y="11072"/>
                  </a:cubicBezTo>
                  <a:cubicBezTo>
                    <a:pt x="18873" y="10876"/>
                    <a:pt x="19532" y="10832"/>
                    <a:pt x="19852" y="10339"/>
                  </a:cubicBezTo>
                  <a:cubicBezTo>
                    <a:pt x="20374" y="9554"/>
                    <a:pt x="21244" y="8774"/>
                    <a:pt x="20787" y="8085"/>
                  </a:cubicBezTo>
                  <a:cubicBezTo>
                    <a:pt x="20545" y="7719"/>
                    <a:pt x="20386" y="7645"/>
                    <a:pt x="19379" y="6802"/>
                  </a:cubicBezTo>
                  <a:cubicBezTo>
                    <a:pt x="18592" y="6139"/>
                    <a:pt x="18663" y="5268"/>
                    <a:pt x="15586" y="4748"/>
                  </a:cubicBezTo>
                  <a:cubicBezTo>
                    <a:pt x="15460" y="4727"/>
                    <a:pt x="15345" y="4669"/>
                    <a:pt x="15306" y="4552"/>
                  </a:cubicBezTo>
                  <a:cubicBezTo>
                    <a:pt x="15301" y="4531"/>
                    <a:pt x="15301" y="4509"/>
                    <a:pt x="15301" y="4483"/>
                  </a:cubicBezTo>
                  <a:cubicBezTo>
                    <a:pt x="15345" y="3263"/>
                    <a:pt x="14844" y="1592"/>
                    <a:pt x="13925" y="680"/>
                  </a:cubicBezTo>
                  <a:cubicBezTo>
                    <a:pt x="12857" y="-381"/>
                    <a:pt x="12449" y="-68"/>
                    <a:pt x="12339" y="759"/>
                  </a:cubicBezTo>
                  <a:cubicBezTo>
                    <a:pt x="12213" y="685"/>
                    <a:pt x="12086" y="616"/>
                    <a:pt x="11954" y="552"/>
                  </a:cubicBezTo>
                  <a:cubicBezTo>
                    <a:pt x="11168" y="174"/>
                    <a:pt x="10603" y="8"/>
                    <a:pt x="10210" y="0"/>
                  </a:cubicBezTo>
                  <a:close/>
                </a:path>
              </a:pathLst>
            </a:custGeom>
            <a:noFill/>
            <a:ln w="2540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20" name="Goose">
              <a:extLst>
                <a:ext uri="{FF2B5EF4-FFF2-40B4-BE49-F238E27FC236}">
                  <a16:creationId xmlns:a16="http://schemas.microsoft.com/office/drawing/2014/main" id="{4893324B-AC7F-4E26-9BD2-2488A9AA7295}"/>
                </a:ext>
              </a:extLst>
            </p:cNvPr>
            <p:cNvSpPr/>
            <p:nvPr/>
          </p:nvSpPr>
          <p:spPr>
            <a:xfrm>
              <a:off x="1614997" y="4119883"/>
              <a:ext cx="226602" cy="207575"/>
            </a:xfrm>
            <a:custGeom>
              <a:avLst/>
              <a:gdLst/>
              <a:ahLst/>
              <a:cxnLst>
                <a:cxn ang="0">
                  <a:pos x="wd2" y="hd2"/>
                </a:cxn>
                <a:cxn ang="5400000">
                  <a:pos x="wd2" y="hd2"/>
                </a:cxn>
                <a:cxn ang="10800000">
                  <a:pos x="wd2" y="hd2"/>
                </a:cxn>
                <a:cxn ang="16200000">
                  <a:pos x="wd2" y="hd2"/>
                </a:cxn>
              </a:cxnLst>
              <a:rect l="0" t="0" r="r" b="b"/>
              <a:pathLst>
                <a:path w="21412" h="21598" extrusionOk="0">
                  <a:moveTo>
                    <a:pt x="17550" y="0"/>
                  </a:moveTo>
                  <a:cubicBezTo>
                    <a:pt x="15950" y="8"/>
                    <a:pt x="15606" y="2373"/>
                    <a:pt x="15606" y="4888"/>
                  </a:cubicBezTo>
                  <a:cubicBezTo>
                    <a:pt x="15606" y="6274"/>
                    <a:pt x="15794" y="7441"/>
                    <a:pt x="15971" y="8249"/>
                  </a:cubicBezTo>
                  <a:cubicBezTo>
                    <a:pt x="15992" y="8337"/>
                    <a:pt x="15907" y="8416"/>
                    <a:pt x="15832" y="8374"/>
                  </a:cubicBezTo>
                  <a:cubicBezTo>
                    <a:pt x="10820" y="5579"/>
                    <a:pt x="7268" y="9582"/>
                    <a:pt x="5919" y="9929"/>
                  </a:cubicBezTo>
                  <a:cubicBezTo>
                    <a:pt x="2262" y="10537"/>
                    <a:pt x="1512" y="12253"/>
                    <a:pt x="1362" y="12867"/>
                  </a:cubicBezTo>
                  <a:cubicBezTo>
                    <a:pt x="1325" y="13020"/>
                    <a:pt x="1228" y="13144"/>
                    <a:pt x="1100" y="13209"/>
                  </a:cubicBezTo>
                  <a:cubicBezTo>
                    <a:pt x="923" y="13304"/>
                    <a:pt x="602" y="13469"/>
                    <a:pt x="51" y="13740"/>
                  </a:cubicBezTo>
                  <a:cubicBezTo>
                    <a:pt x="-8" y="13769"/>
                    <a:pt x="-18" y="13863"/>
                    <a:pt x="36" y="13898"/>
                  </a:cubicBezTo>
                  <a:cubicBezTo>
                    <a:pt x="475" y="14217"/>
                    <a:pt x="1331" y="14341"/>
                    <a:pt x="2397" y="14182"/>
                  </a:cubicBezTo>
                  <a:cubicBezTo>
                    <a:pt x="2445" y="14176"/>
                    <a:pt x="2461" y="14253"/>
                    <a:pt x="2418" y="14271"/>
                  </a:cubicBezTo>
                  <a:cubicBezTo>
                    <a:pt x="1230" y="14766"/>
                    <a:pt x="780" y="15361"/>
                    <a:pt x="571" y="15992"/>
                  </a:cubicBezTo>
                  <a:cubicBezTo>
                    <a:pt x="528" y="16127"/>
                    <a:pt x="645" y="16262"/>
                    <a:pt x="768" y="16209"/>
                  </a:cubicBezTo>
                  <a:cubicBezTo>
                    <a:pt x="1631" y="15849"/>
                    <a:pt x="3853" y="15272"/>
                    <a:pt x="5015" y="15024"/>
                  </a:cubicBezTo>
                  <a:cubicBezTo>
                    <a:pt x="5128" y="15001"/>
                    <a:pt x="5240" y="15042"/>
                    <a:pt x="5315" y="15137"/>
                  </a:cubicBezTo>
                  <a:cubicBezTo>
                    <a:pt x="5936" y="15921"/>
                    <a:pt x="8174" y="17425"/>
                    <a:pt x="11505" y="17490"/>
                  </a:cubicBezTo>
                  <a:cubicBezTo>
                    <a:pt x="11590" y="17490"/>
                    <a:pt x="11659" y="17559"/>
                    <a:pt x="11670" y="17654"/>
                  </a:cubicBezTo>
                  <a:cubicBezTo>
                    <a:pt x="11729" y="18178"/>
                    <a:pt x="11729" y="18999"/>
                    <a:pt x="11595" y="20320"/>
                  </a:cubicBezTo>
                  <a:cubicBezTo>
                    <a:pt x="11338" y="20479"/>
                    <a:pt x="11141" y="20702"/>
                    <a:pt x="11173" y="21015"/>
                  </a:cubicBezTo>
                  <a:cubicBezTo>
                    <a:pt x="11329" y="20749"/>
                    <a:pt x="11553" y="20709"/>
                    <a:pt x="11553" y="20709"/>
                  </a:cubicBezTo>
                  <a:cubicBezTo>
                    <a:pt x="11441" y="21074"/>
                    <a:pt x="11055" y="21587"/>
                    <a:pt x="11628" y="21593"/>
                  </a:cubicBezTo>
                  <a:cubicBezTo>
                    <a:pt x="12014" y="21599"/>
                    <a:pt x="12308" y="21599"/>
                    <a:pt x="12458" y="21593"/>
                  </a:cubicBezTo>
                  <a:cubicBezTo>
                    <a:pt x="12924" y="21593"/>
                    <a:pt x="13438" y="21593"/>
                    <a:pt x="13593" y="21593"/>
                  </a:cubicBezTo>
                  <a:cubicBezTo>
                    <a:pt x="13893" y="21593"/>
                    <a:pt x="14188" y="21593"/>
                    <a:pt x="14306" y="21593"/>
                  </a:cubicBezTo>
                  <a:cubicBezTo>
                    <a:pt x="14429" y="21593"/>
                    <a:pt x="14535" y="21533"/>
                    <a:pt x="14535" y="21457"/>
                  </a:cubicBezTo>
                  <a:cubicBezTo>
                    <a:pt x="14631" y="21451"/>
                    <a:pt x="14681" y="21588"/>
                    <a:pt x="14681" y="21588"/>
                  </a:cubicBezTo>
                  <a:cubicBezTo>
                    <a:pt x="14681" y="21588"/>
                    <a:pt x="14921" y="21174"/>
                    <a:pt x="13807" y="21062"/>
                  </a:cubicBezTo>
                  <a:cubicBezTo>
                    <a:pt x="13207" y="21003"/>
                    <a:pt x="12646" y="21039"/>
                    <a:pt x="12539" y="20414"/>
                  </a:cubicBezTo>
                  <a:cubicBezTo>
                    <a:pt x="12346" y="19270"/>
                    <a:pt x="12516" y="18327"/>
                    <a:pt x="12714" y="17672"/>
                  </a:cubicBezTo>
                  <a:cubicBezTo>
                    <a:pt x="12757" y="17531"/>
                    <a:pt x="12875" y="17430"/>
                    <a:pt x="13009" y="17412"/>
                  </a:cubicBezTo>
                  <a:cubicBezTo>
                    <a:pt x="13078" y="17406"/>
                    <a:pt x="13153" y="17394"/>
                    <a:pt x="13223" y="17388"/>
                  </a:cubicBezTo>
                  <a:cubicBezTo>
                    <a:pt x="17764" y="16816"/>
                    <a:pt x="19643" y="14423"/>
                    <a:pt x="19734" y="11310"/>
                  </a:cubicBezTo>
                  <a:cubicBezTo>
                    <a:pt x="19788" y="9529"/>
                    <a:pt x="19205" y="8473"/>
                    <a:pt x="18385" y="7300"/>
                  </a:cubicBezTo>
                  <a:cubicBezTo>
                    <a:pt x="17566" y="6127"/>
                    <a:pt x="17796" y="3797"/>
                    <a:pt x="17989" y="3178"/>
                  </a:cubicBezTo>
                  <a:cubicBezTo>
                    <a:pt x="18074" y="2901"/>
                    <a:pt x="18760" y="3096"/>
                    <a:pt x="19488" y="2754"/>
                  </a:cubicBezTo>
                  <a:cubicBezTo>
                    <a:pt x="20157" y="3049"/>
                    <a:pt x="21384" y="3009"/>
                    <a:pt x="21384" y="3009"/>
                  </a:cubicBezTo>
                  <a:cubicBezTo>
                    <a:pt x="21384" y="3009"/>
                    <a:pt x="21582" y="2572"/>
                    <a:pt x="20929" y="2389"/>
                  </a:cubicBezTo>
                  <a:cubicBezTo>
                    <a:pt x="20275" y="2207"/>
                    <a:pt x="20201" y="1670"/>
                    <a:pt x="19532" y="1387"/>
                  </a:cubicBezTo>
                  <a:cubicBezTo>
                    <a:pt x="19328" y="768"/>
                    <a:pt x="19113" y="249"/>
                    <a:pt x="17887" y="31"/>
                  </a:cubicBezTo>
                  <a:cubicBezTo>
                    <a:pt x="17768" y="10"/>
                    <a:pt x="17657" y="-1"/>
                    <a:pt x="17550" y="0"/>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21" name="Cow">
              <a:extLst>
                <a:ext uri="{FF2B5EF4-FFF2-40B4-BE49-F238E27FC236}">
                  <a16:creationId xmlns:a16="http://schemas.microsoft.com/office/drawing/2014/main" id="{F28C7716-E790-4E63-8E6D-92E6D824186D}"/>
                </a:ext>
              </a:extLst>
            </p:cNvPr>
            <p:cNvSpPr/>
            <p:nvPr/>
          </p:nvSpPr>
          <p:spPr>
            <a:xfrm>
              <a:off x="1207832" y="3261102"/>
              <a:ext cx="613825" cy="372416"/>
            </a:xfrm>
            <a:custGeom>
              <a:avLst/>
              <a:gdLst/>
              <a:ahLst/>
              <a:cxnLst>
                <a:cxn ang="0">
                  <a:pos x="wd2" y="hd2"/>
                </a:cxn>
                <a:cxn ang="5400000">
                  <a:pos x="wd2" y="hd2"/>
                </a:cxn>
                <a:cxn ang="10800000">
                  <a:pos x="wd2" y="hd2"/>
                </a:cxn>
                <a:cxn ang="16200000">
                  <a:pos x="wd2" y="hd2"/>
                </a:cxn>
              </a:cxnLst>
              <a:rect l="0" t="0" r="r" b="b"/>
              <a:pathLst>
                <a:path w="21427" h="21545" extrusionOk="0">
                  <a:moveTo>
                    <a:pt x="18406" y="6"/>
                  </a:moveTo>
                  <a:cubicBezTo>
                    <a:pt x="18276" y="42"/>
                    <a:pt x="18137" y="245"/>
                    <a:pt x="18002" y="719"/>
                  </a:cubicBezTo>
                  <a:cubicBezTo>
                    <a:pt x="17367" y="1211"/>
                    <a:pt x="17198" y="455"/>
                    <a:pt x="16922" y="358"/>
                  </a:cubicBezTo>
                  <a:cubicBezTo>
                    <a:pt x="16647" y="261"/>
                    <a:pt x="16370" y="825"/>
                    <a:pt x="16646" y="1563"/>
                  </a:cubicBezTo>
                  <a:cubicBezTo>
                    <a:pt x="15824" y="1790"/>
                    <a:pt x="14731" y="1776"/>
                    <a:pt x="13583" y="808"/>
                  </a:cubicBezTo>
                  <a:cubicBezTo>
                    <a:pt x="13370" y="628"/>
                    <a:pt x="13134" y="530"/>
                    <a:pt x="12895" y="555"/>
                  </a:cubicBezTo>
                  <a:cubicBezTo>
                    <a:pt x="11366" y="716"/>
                    <a:pt x="8937" y="1036"/>
                    <a:pt x="7079" y="1404"/>
                  </a:cubicBezTo>
                  <a:cubicBezTo>
                    <a:pt x="4845" y="1848"/>
                    <a:pt x="3290" y="1731"/>
                    <a:pt x="2479" y="3519"/>
                  </a:cubicBezTo>
                  <a:lnTo>
                    <a:pt x="2481" y="3483"/>
                  </a:lnTo>
                  <a:cubicBezTo>
                    <a:pt x="2481" y="3483"/>
                    <a:pt x="1251" y="5269"/>
                    <a:pt x="583" y="11343"/>
                  </a:cubicBezTo>
                  <a:cubicBezTo>
                    <a:pt x="304" y="11737"/>
                    <a:pt x="179" y="12329"/>
                    <a:pt x="47" y="13313"/>
                  </a:cubicBezTo>
                  <a:cubicBezTo>
                    <a:pt x="-59" y="14113"/>
                    <a:pt x="47" y="15020"/>
                    <a:pt x="47" y="15020"/>
                  </a:cubicBezTo>
                  <a:cubicBezTo>
                    <a:pt x="533" y="14678"/>
                    <a:pt x="1030" y="12935"/>
                    <a:pt x="942" y="11462"/>
                  </a:cubicBezTo>
                  <a:cubicBezTo>
                    <a:pt x="1063" y="10205"/>
                    <a:pt x="1652" y="6464"/>
                    <a:pt x="2281" y="6156"/>
                  </a:cubicBezTo>
                  <a:cubicBezTo>
                    <a:pt x="2511" y="8306"/>
                    <a:pt x="3102" y="11155"/>
                    <a:pt x="1921" y="14029"/>
                  </a:cubicBezTo>
                  <a:cubicBezTo>
                    <a:pt x="1729" y="15969"/>
                    <a:pt x="1837" y="19104"/>
                    <a:pt x="1417" y="20501"/>
                  </a:cubicBezTo>
                  <a:lnTo>
                    <a:pt x="1670" y="20596"/>
                  </a:lnTo>
                  <a:cubicBezTo>
                    <a:pt x="1670" y="20596"/>
                    <a:pt x="1703" y="20912"/>
                    <a:pt x="1625" y="21545"/>
                  </a:cubicBezTo>
                  <a:lnTo>
                    <a:pt x="2879" y="21545"/>
                  </a:lnTo>
                  <a:cubicBezTo>
                    <a:pt x="2879" y="21545"/>
                    <a:pt x="2667" y="21089"/>
                    <a:pt x="2519" y="20457"/>
                  </a:cubicBezTo>
                  <a:cubicBezTo>
                    <a:pt x="2371" y="19825"/>
                    <a:pt x="2498" y="16804"/>
                    <a:pt x="3006" y="15470"/>
                  </a:cubicBezTo>
                  <a:cubicBezTo>
                    <a:pt x="3428" y="14696"/>
                    <a:pt x="3775" y="13780"/>
                    <a:pt x="4001" y="13000"/>
                  </a:cubicBezTo>
                  <a:cubicBezTo>
                    <a:pt x="4239" y="12858"/>
                    <a:pt x="4531" y="12716"/>
                    <a:pt x="4864" y="12611"/>
                  </a:cubicBezTo>
                  <a:lnTo>
                    <a:pt x="4639" y="15203"/>
                  </a:lnTo>
                  <a:cubicBezTo>
                    <a:pt x="4639" y="15203"/>
                    <a:pt x="5252" y="17632"/>
                    <a:pt x="5433" y="18667"/>
                  </a:cubicBezTo>
                  <a:cubicBezTo>
                    <a:pt x="5588" y="19553"/>
                    <a:pt x="5609" y="20585"/>
                    <a:pt x="5609" y="20585"/>
                  </a:cubicBezTo>
                  <a:lnTo>
                    <a:pt x="5873" y="20712"/>
                  </a:lnTo>
                  <a:cubicBezTo>
                    <a:pt x="5929" y="21326"/>
                    <a:pt x="6046" y="21545"/>
                    <a:pt x="6046" y="21545"/>
                  </a:cubicBezTo>
                  <a:lnTo>
                    <a:pt x="7273" y="21545"/>
                  </a:lnTo>
                  <a:cubicBezTo>
                    <a:pt x="5363" y="17861"/>
                    <a:pt x="6017" y="13841"/>
                    <a:pt x="6319" y="12497"/>
                  </a:cubicBezTo>
                  <a:cubicBezTo>
                    <a:pt x="6513" y="12530"/>
                    <a:pt x="6711" y="12583"/>
                    <a:pt x="6913" y="12661"/>
                  </a:cubicBezTo>
                  <a:cubicBezTo>
                    <a:pt x="8430" y="13251"/>
                    <a:pt x="9964" y="13797"/>
                    <a:pt x="11341" y="13627"/>
                  </a:cubicBezTo>
                  <a:cubicBezTo>
                    <a:pt x="11321" y="14595"/>
                    <a:pt x="11350" y="15634"/>
                    <a:pt x="11373" y="16347"/>
                  </a:cubicBezTo>
                  <a:cubicBezTo>
                    <a:pt x="11419" y="17769"/>
                    <a:pt x="10988" y="20474"/>
                    <a:pt x="10988" y="20474"/>
                  </a:cubicBezTo>
                  <a:lnTo>
                    <a:pt x="11240" y="20615"/>
                  </a:lnTo>
                  <a:cubicBezTo>
                    <a:pt x="11240" y="20615"/>
                    <a:pt x="11195" y="21245"/>
                    <a:pt x="11408" y="21545"/>
                  </a:cubicBezTo>
                  <a:lnTo>
                    <a:pt x="12403" y="21545"/>
                  </a:lnTo>
                  <a:cubicBezTo>
                    <a:pt x="11731" y="20234"/>
                    <a:pt x="12064" y="17577"/>
                    <a:pt x="12393" y="16874"/>
                  </a:cubicBezTo>
                  <a:cubicBezTo>
                    <a:pt x="12529" y="16581"/>
                    <a:pt x="12650" y="15573"/>
                    <a:pt x="12746" y="14496"/>
                  </a:cubicBezTo>
                  <a:cubicBezTo>
                    <a:pt x="12830" y="15210"/>
                    <a:pt x="12951" y="15729"/>
                    <a:pt x="13108" y="16114"/>
                  </a:cubicBezTo>
                  <a:cubicBezTo>
                    <a:pt x="13681" y="17523"/>
                    <a:pt x="13742" y="20554"/>
                    <a:pt x="13742" y="20554"/>
                  </a:cubicBezTo>
                  <a:lnTo>
                    <a:pt x="13983" y="20715"/>
                  </a:lnTo>
                  <a:cubicBezTo>
                    <a:pt x="13983" y="20715"/>
                    <a:pt x="14035" y="21312"/>
                    <a:pt x="14240" y="21545"/>
                  </a:cubicBezTo>
                  <a:lnTo>
                    <a:pt x="15320" y="21545"/>
                  </a:lnTo>
                  <a:cubicBezTo>
                    <a:pt x="15320" y="21545"/>
                    <a:pt x="14239" y="19951"/>
                    <a:pt x="14303" y="15822"/>
                  </a:cubicBezTo>
                  <a:cubicBezTo>
                    <a:pt x="14309" y="15469"/>
                    <a:pt x="14259" y="13973"/>
                    <a:pt x="14225" y="12969"/>
                  </a:cubicBezTo>
                  <a:cubicBezTo>
                    <a:pt x="14499" y="12708"/>
                    <a:pt x="14738" y="12286"/>
                    <a:pt x="14898" y="11607"/>
                  </a:cubicBezTo>
                  <a:cubicBezTo>
                    <a:pt x="15809" y="7427"/>
                    <a:pt x="17536" y="6689"/>
                    <a:pt x="18321" y="6900"/>
                  </a:cubicBezTo>
                  <a:cubicBezTo>
                    <a:pt x="19105" y="7110"/>
                    <a:pt x="19444" y="6865"/>
                    <a:pt x="19995" y="6514"/>
                  </a:cubicBezTo>
                  <a:cubicBezTo>
                    <a:pt x="20610" y="7392"/>
                    <a:pt x="20758" y="7111"/>
                    <a:pt x="20928" y="7111"/>
                  </a:cubicBezTo>
                  <a:cubicBezTo>
                    <a:pt x="21097" y="7111"/>
                    <a:pt x="21202" y="6584"/>
                    <a:pt x="21372" y="6197"/>
                  </a:cubicBezTo>
                  <a:cubicBezTo>
                    <a:pt x="21541" y="5811"/>
                    <a:pt x="21288" y="5285"/>
                    <a:pt x="21097" y="5110"/>
                  </a:cubicBezTo>
                  <a:cubicBezTo>
                    <a:pt x="20906" y="4934"/>
                    <a:pt x="20142" y="3246"/>
                    <a:pt x="19888" y="2193"/>
                  </a:cubicBezTo>
                  <a:cubicBezTo>
                    <a:pt x="19634" y="1139"/>
                    <a:pt x="19126" y="1316"/>
                    <a:pt x="18935" y="719"/>
                  </a:cubicBezTo>
                  <a:cubicBezTo>
                    <a:pt x="18816" y="346"/>
                    <a:pt x="18622" y="-55"/>
                    <a:pt x="18406" y="6"/>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22" name="Owl">
              <a:extLst>
                <a:ext uri="{FF2B5EF4-FFF2-40B4-BE49-F238E27FC236}">
                  <a16:creationId xmlns:a16="http://schemas.microsoft.com/office/drawing/2014/main" id="{53FA02C4-E6B8-4CD1-9A00-47BC2FDF4839}"/>
                </a:ext>
              </a:extLst>
            </p:cNvPr>
            <p:cNvSpPr/>
            <p:nvPr/>
          </p:nvSpPr>
          <p:spPr>
            <a:xfrm>
              <a:off x="1864429" y="4058908"/>
              <a:ext cx="204292" cy="240446"/>
            </a:xfrm>
            <a:custGeom>
              <a:avLst/>
              <a:gdLst/>
              <a:ahLst/>
              <a:cxnLst>
                <a:cxn ang="0">
                  <a:pos x="wd2" y="hd2"/>
                </a:cxn>
                <a:cxn ang="5400000">
                  <a:pos x="wd2" y="hd2"/>
                </a:cxn>
                <a:cxn ang="10800000">
                  <a:pos x="wd2" y="hd2"/>
                </a:cxn>
                <a:cxn ang="16200000">
                  <a:pos x="wd2" y="hd2"/>
                </a:cxn>
              </a:cxnLst>
              <a:rect l="0" t="0" r="r" b="b"/>
              <a:pathLst>
                <a:path w="21205" h="21591" extrusionOk="0">
                  <a:moveTo>
                    <a:pt x="12155" y="0"/>
                  </a:moveTo>
                  <a:cubicBezTo>
                    <a:pt x="12155" y="0"/>
                    <a:pt x="11634" y="546"/>
                    <a:pt x="11988" y="1070"/>
                  </a:cubicBezTo>
                  <a:cubicBezTo>
                    <a:pt x="11988" y="1070"/>
                    <a:pt x="12026" y="1808"/>
                    <a:pt x="12529" y="2119"/>
                  </a:cubicBezTo>
                  <a:cubicBezTo>
                    <a:pt x="12119" y="2596"/>
                    <a:pt x="11896" y="3118"/>
                    <a:pt x="11742" y="3566"/>
                  </a:cubicBezTo>
                  <a:cubicBezTo>
                    <a:pt x="11598" y="3988"/>
                    <a:pt x="11483" y="4582"/>
                    <a:pt x="11381" y="4963"/>
                  </a:cubicBezTo>
                  <a:cubicBezTo>
                    <a:pt x="11252" y="5449"/>
                    <a:pt x="11380" y="5834"/>
                    <a:pt x="10806" y="5983"/>
                  </a:cubicBezTo>
                  <a:cubicBezTo>
                    <a:pt x="6995" y="6974"/>
                    <a:pt x="4684" y="10520"/>
                    <a:pt x="4084" y="13437"/>
                  </a:cubicBezTo>
                  <a:cubicBezTo>
                    <a:pt x="4084" y="13437"/>
                    <a:pt x="1380" y="15573"/>
                    <a:pt x="11" y="20975"/>
                  </a:cubicBezTo>
                  <a:cubicBezTo>
                    <a:pt x="-147" y="21600"/>
                    <a:pt x="1388" y="20964"/>
                    <a:pt x="1388" y="20964"/>
                  </a:cubicBezTo>
                  <a:cubicBezTo>
                    <a:pt x="1388" y="20964"/>
                    <a:pt x="1381" y="21330"/>
                    <a:pt x="2515" y="21318"/>
                  </a:cubicBezTo>
                  <a:cubicBezTo>
                    <a:pt x="3117" y="21318"/>
                    <a:pt x="5098" y="21049"/>
                    <a:pt x="6621" y="20454"/>
                  </a:cubicBezTo>
                  <a:cubicBezTo>
                    <a:pt x="8164" y="19850"/>
                    <a:pt x="8734" y="19355"/>
                    <a:pt x="8917" y="19012"/>
                  </a:cubicBezTo>
                  <a:cubicBezTo>
                    <a:pt x="9492" y="19367"/>
                    <a:pt x="10184" y="19586"/>
                    <a:pt x="10401" y="19750"/>
                  </a:cubicBezTo>
                  <a:cubicBezTo>
                    <a:pt x="10661" y="19946"/>
                    <a:pt x="10776" y="20299"/>
                    <a:pt x="10236" y="20426"/>
                  </a:cubicBezTo>
                  <a:cubicBezTo>
                    <a:pt x="9696" y="20554"/>
                    <a:pt x="9601" y="20445"/>
                    <a:pt x="9314" y="20576"/>
                  </a:cubicBezTo>
                  <a:cubicBezTo>
                    <a:pt x="9241" y="20610"/>
                    <a:pt x="9181" y="20645"/>
                    <a:pt x="9132" y="20681"/>
                  </a:cubicBezTo>
                  <a:cubicBezTo>
                    <a:pt x="8839" y="20611"/>
                    <a:pt x="8370" y="20618"/>
                    <a:pt x="8039" y="21193"/>
                  </a:cubicBezTo>
                  <a:cubicBezTo>
                    <a:pt x="8012" y="21242"/>
                    <a:pt x="8079" y="21288"/>
                    <a:pt x="8127" y="21253"/>
                  </a:cubicBezTo>
                  <a:cubicBezTo>
                    <a:pt x="8352" y="21088"/>
                    <a:pt x="8727" y="20902"/>
                    <a:pt x="9057" y="21177"/>
                  </a:cubicBezTo>
                  <a:cubicBezTo>
                    <a:pt x="9060" y="21180"/>
                    <a:pt x="9063" y="21182"/>
                    <a:pt x="9066" y="21184"/>
                  </a:cubicBezTo>
                  <a:cubicBezTo>
                    <a:pt x="9177" y="21293"/>
                    <a:pt x="9361" y="21367"/>
                    <a:pt x="9558" y="21367"/>
                  </a:cubicBezTo>
                  <a:cubicBezTo>
                    <a:pt x="10402" y="21367"/>
                    <a:pt x="10993" y="21022"/>
                    <a:pt x="11484" y="21087"/>
                  </a:cubicBezTo>
                  <a:cubicBezTo>
                    <a:pt x="11975" y="21152"/>
                    <a:pt x="12378" y="21591"/>
                    <a:pt x="13299" y="21591"/>
                  </a:cubicBezTo>
                  <a:cubicBezTo>
                    <a:pt x="13972" y="21591"/>
                    <a:pt x="14295" y="21117"/>
                    <a:pt x="14786" y="21367"/>
                  </a:cubicBezTo>
                  <a:cubicBezTo>
                    <a:pt x="15156" y="21555"/>
                    <a:pt x="15820" y="21465"/>
                    <a:pt x="16107" y="21286"/>
                  </a:cubicBezTo>
                  <a:cubicBezTo>
                    <a:pt x="16274" y="21191"/>
                    <a:pt x="16396" y="21051"/>
                    <a:pt x="16787" y="21087"/>
                  </a:cubicBezTo>
                  <a:cubicBezTo>
                    <a:pt x="17474" y="21150"/>
                    <a:pt x="17609" y="21380"/>
                    <a:pt x="18345" y="21338"/>
                  </a:cubicBezTo>
                  <a:cubicBezTo>
                    <a:pt x="18669" y="21319"/>
                    <a:pt x="18914" y="21228"/>
                    <a:pt x="19065" y="21109"/>
                  </a:cubicBezTo>
                  <a:cubicBezTo>
                    <a:pt x="19250" y="21149"/>
                    <a:pt x="19385" y="21231"/>
                    <a:pt x="19472" y="21302"/>
                  </a:cubicBezTo>
                  <a:cubicBezTo>
                    <a:pt x="19519" y="21340"/>
                    <a:pt x="19598" y="21305"/>
                    <a:pt x="19589" y="21249"/>
                  </a:cubicBezTo>
                  <a:cubicBezTo>
                    <a:pt x="19558" y="21071"/>
                    <a:pt x="19460" y="20958"/>
                    <a:pt x="19334" y="20888"/>
                  </a:cubicBezTo>
                  <a:cubicBezTo>
                    <a:pt x="19666" y="20802"/>
                    <a:pt x="20061" y="20835"/>
                    <a:pt x="20331" y="21302"/>
                  </a:cubicBezTo>
                  <a:cubicBezTo>
                    <a:pt x="20349" y="21332"/>
                    <a:pt x="20401" y="21318"/>
                    <a:pt x="20396" y="21284"/>
                  </a:cubicBezTo>
                  <a:cubicBezTo>
                    <a:pt x="20331" y="20887"/>
                    <a:pt x="20062" y="20051"/>
                    <a:pt x="18961" y="20452"/>
                  </a:cubicBezTo>
                  <a:cubicBezTo>
                    <a:pt x="18626" y="20272"/>
                    <a:pt x="18294" y="20475"/>
                    <a:pt x="18086" y="20475"/>
                  </a:cubicBezTo>
                  <a:cubicBezTo>
                    <a:pt x="17465" y="20475"/>
                    <a:pt x="16944" y="19992"/>
                    <a:pt x="16344" y="19665"/>
                  </a:cubicBezTo>
                  <a:cubicBezTo>
                    <a:pt x="15687" y="19306"/>
                    <a:pt x="15450" y="18064"/>
                    <a:pt x="15366" y="17320"/>
                  </a:cubicBezTo>
                  <a:cubicBezTo>
                    <a:pt x="15897" y="16942"/>
                    <a:pt x="16449" y="16396"/>
                    <a:pt x="16806" y="15687"/>
                  </a:cubicBezTo>
                  <a:cubicBezTo>
                    <a:pt x="17916" y="13477"/>
                    <a:pt x="19270" y="12913"/>
                    <a:pt x="20417" y="11316"/>
                  </a:cubicBezTo>
                  <a:cubicBezTo>
                    <a:pt x="21453" y="9872"/>
                    <a:pt x="21337" y="8280"/>
                    <a:pt x="20813" y="7091"/>
                  </a:cubicBezTo>
                  <a:cubicBezTo>
                    <a:pt x="20720" y="6879"/>
                    <a:pt x="20568" y="6592"/>
                    <a:pt x="20653" y="6281"/>
                  </a:cubicBezTo>
                  <a:cubicBezTo>
                    <a:pt x="21034" y="4883"/>
                    <a:pt x="20741" y="2957"/>
                    <a:pt x="20319" y="2189"/>
                  </a:cubicBezTo>
                  <a:cubicBezTo>
                    <a:pt x="20830" y="1862"/>
                    <a:pt x="20867" y="1110"/>
                    <a:pt x="20867" y="1110"/>
                  </a:cubicBezTo>
                  <a:cubicBezTo>
                    <a:pt x="21235" y="566"/>
                    <a:pt x="20694" y="0"/>
                    <a:pt x="20694" y="0"/>
                  </a:cubicBezTo>
                  <a:cubicBezTo>
                    <a:pt x="20694" y="0"/>
                    <a:pt x="20517" y="392"/>
                    <a:pt x="19883" y="643"/>
                  </a:cubicBezTo>
                  <a:cubicBezTo>
                    <a:pt x="19382" y="840"/>
                    <a:pt x="18873" y="943"/>
                    <a:pt x="18562" y="993"/>
                  </a:cubicBezTo>
                  <a:cubicBezTo>
                    <a:pt x="18084" y="814"/>
                    <a:pt x="17283" y="695"/>
                    <a:pt x="16374" y="695"/>
                  </a:cubicBezTo>
                  <a:cubicBezTo>
                    <a:pt x="15511" y="695"/>
                    <a:pt x="14747" y="802"/>
                    <a:pt x="14262" y="966"/>
                  </a:cubicBezTo>
                  <a:cubicBezTo>
                    <a:pt x="13970" y="922"/>
                    <a:pt x="13449" y="821"/>
                    <a:pt x="12938" y="619"/>
                  </a:cubicBezTo>
                  <a:cubicBezTo>
                    <a:pt x="12326" y="378"/>
                    <a:pt x="12155" y="0"/>
                    <a:pt x="12155" y="0"/>
                  </a:cubicBezTo>
                  <a:close/>
                  <a:moveTo>
                    <a:pt x="14333" y="2907"/>
                  </a:moveTo>
                  <a:cubicBezTo>
                    <a:pt x="14783" y="2983"/>
                    <a:pt x="15167" y="3221"/>
                    <a:pt x="15397" y="3548"/>
                  </a:cubicBezTo>
                  <a:cubicBezTo>
                    <a:pt x="15356" y="3867"/>
                    <a:pt x="15044" y="4115"/>
                    <a:pt x="14665" y="4115"/>
                  </a:cubicBezTo>
                  <a:cubicBezTo>
                    <a:pt x="14258" y="4115"/>
                    <a:pt x="13929" y="3830"/>
                    <a:pt x="13929" y="3478"/>
                  </a:cubicBezTo>
                  <a:cubicBezTo>
                    <a:pt x="13929" y="3229"/>
                    <a:pt x="14093" y="3012"/>
                    <a:pt x="14333" y="2907"/>
                  </a:cubicBezTo>
                  <a:close/>
                  <a:moveTo>
                    <a:pt x="18523" y="2907"/>
                  </a:moveTo>
                  <a:cubicBezTo>
                    <a:pt x="18763" y="3012"/>
                    <a:pt x="18927" y="3229"/>
                    <a:pt x="18927" y="3478"/>
                  </a:cubicBezTo>
                  <a:cubicBezTo>
                    <a:pt x="18927" y="3830"/>
                    <a:pt x="18598" y="4115"/>
                    <a:pt x="18191" y="4115"/>
                  </a:cubicBezTo>
                  <a:cubicBezTo>
                    <a:pt x="17812" y="4115"/>
                    <a:pt x="17499" y="3867"/>
                    <a:pt x="17459" y="3548"/>
                  </a:cubicBezTo>
                  <a:cubicBezTo>
                    <a:pt x="17689" y="3221"/>
                    <a:pt x="18073" y="2983"/>
                    <a:pt x="18523" y="2907"/>
                  </a:cubicBezTo>
                  <a:close/>
                  <a:moveTo>
                    <a:pt x="14665" y="3144"/>
                  </a:moveTo>
                  <a:cubicBezTo>
                    <a:pt x="14567" y="3144"/>
                    <a:pt x="14469" y="3176"/>
                    <a:pt x="14394" y="3241"/>
                  </a:cubicBezTo>
                  <a:cubicBezTo>
                    <a:pt x="14244" y="3371"/>
                    <a:pt x="14244" y="3583"/>
                    <a:pt x="14394" y="3712"/>
                  </a:cubicBezTo>
                  <a:cubicBezTo>
                    <a:pt x="14544" y="3842"/>
                    <a:pt x="14786" y="3842"/>
                    <a:pt x="14936" y="3712"/>
                  </a:cubicBezTo>
                  <a:cubicBezTo>
                    <a:pt x="15086" y="3583"/>
                    <a:pt x="15086" y="3371"/>
                    <a:pt x="14936" y="3241"/>
                  </a:cubicBezTo>
                  <a:cubicBezTo>
                    <a:pt x="14861" y="3176"/>
                    <a:pt x="14763" y="3144"/>
                    <a:pt x="14665" y="3144"/>
                  </a:cubicBezTo>
                  <a:close/>
                  <a:moveTo>
                    <a:pt x="18191" y="3144"/>
                  </a:moveTo>
                  <a:cubicBezTo>
                    <a:pt x="18092" y="3144"/>
                    <a:pt x="17995" y="3176"/>
                    <a:pt x="17920" y="3241"/>
                  </a:cubicBezTo>
                  <a:cubicBezTo>
                    <a:pt x="17770" y="3371"/>
                    <a:pt x="17770" y="3583"/>
                    <a:pt x="17920" y="3712"/>
                  </a:cubicBezTo>
                  <a:cubicBezTo>
                    <a:pt x="18070" y="3842"/>
                    <a:pt x="18312" y="3842"/>
                    <a:pt x="18462" y="3712"/>
                  </a:cubicBezTo>
                  <a:cubicBezTo>
                    <a:pt x="18612" y="3583"/>
                    <a:pt x="18612" y="3371"/>
                    <a:pt x="18462" y="3241"/>
                  </a:cubicBezTo>
                  <a:cubicBezTo>
                    <a:pt x="18387" y="3176"/>
                    <a:pt x="18289" y="3144"/>
                    <a:pt x="18191" y="3144"/>
                  </a:cubicBezTo>
                  <a:close/>
                  <a:moveTo>
                    <a:pt x="12579" y="19082"/>
                  </a:moveTo>
                  <a:cubicBezTo>
                    <a:pt x="12770" y="19225"/>
                    <a:pt x="13015" y="19316"/>
                    <a:pt x="13332" y="19345"/>
                  </a:cubicBezTo>
                  <a:cubicBezTo>
                    <a:pt x="13862" y="19395"/>
                    <a:pt x="14279" y="19924"/>
                    <a:pt x="14206" y="20401"/>
                  </a:cubicBezTo>
                  <a:cubicBezTo>
                    <a:pt x="13993" y="20496"/>
                    <a:pt x="13793" y="20569"/>
                    <a:pt x="13622" y="20569"/>
                  </a:cubicBezTo>
                  <a:cubicBezTo>
                    <a:pt x="13074" y="20569"/>
                    <a:pt x="12727" y="19967"/>
                    <a:pt x="12579" y="19082"/>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23" name="Blue Jay">
              <a:extLst>
                <a:ext uri="{FF2B5EF4-FFF2-40B4-BE49-F238E27FC236}">
                  <a16:creationId xmlns:a16="http://schemas.microsoft.com/office/drawing/2014/main" id="{323441EB-230A-4BF9-9BA5-D609AEF84954}"/>
                </a:ext>
              </a:extLst>
            </p:cNvPr>
            <p:cNvSpPr/>
            <p:nvPr/>
          </p:nvSpPr>
          <p:spPr>
            <a:xfrm>
              <a:off x="1763321" y="3971897"/>
              <a:ext cx="161472" cy="105594"/>
            </a:xfrm>
            <a:custGeom>
              <a:avLst/>
              <a:gdLst/>
              <a:ahLst/>
              <a:cxnLst>
                <a:cxn ang="0">
                  <a:pos x="wd2" y="hd2"/>
                </a:cxn>
                <a:cxn ang="5400000">
                  <a:pos x="wd2" y="hd2"/>
                </a:cxn>
                <a:cxn ang="10800000">
                  <a:pos x="wd2" y="hd2"/>
                </a:cxn>
                <a:cxn ang="16200000">
                  <a:pos x="wd2" y="hd2"/>
                </a:cxn>
              </a:cxnLst>
              <a:rect l="0" t="0" r="r" b="b"/>
              <a:pathLst>
                <a:path w="21573" h="21597" extrusionOk="0">
                  <a:moveTo>
                    <a:pt x="16199" y="2"/>
                  </a:moveTo>
                  <a:cubicBezTo>
                    <a:pt x="16108" y="-2"/>
                    <a:pt x="16047" y="3"/>
                    <a:pt x="16013" y="7"/>
                  </a:cubicBezTo>
                  <a:cubicBezTo>
                    <a:pt x="15997" y="7"/>
                    <a:pt x="15981" y="31"/>
                    <a:pt x="15986" y="56"/>
                  </a:cubicBezTo>
                  <a:cubicBezTo>
                    <a:pt x="15992" y="213"/>
                    <a:pt x="16024" y="760"/>
                    <a:pt x="16234" y="1222"/>
                  </a:cubicBezTo>
                  <a:cubicBezTo>
                    <a:pt x="16245" y="1247"/>
                    <a:pt x="16245" y="1288"/>
                    <a:pt x="16224" y="1305"/>
                  </a:cubicBezTo>
                  <a:cubicBezTo>
                    <a:pt x="15927" y="1643"/>
                    <a:pt x="15780" y="2073"/>
                    <a:pt x="15732" y="2213"/>
                  </a:cubicBezTo>
                  <a:cubicBezTo>
                    <a:pt x="15726" y="2238"/>
                    <a:pt x="15737" y="2262"/>
                    <a:pt x="15754" y="2262"/>
                  </a:cubicBezTo>
                  <a:lnTo>
                    <a:pt x="16050" y="2262"/>
                  </a:lnTo>
                  <a:cubicBezTo>
                    <a:pt x="16066" y="2262"/>
                    <a:pt x="16078" y="2295"/>
                    <a:pt x="16062" y="2311"/>
                  </a:cubicBezTo>
                  <a:cubicBezTo>
                    <a:pt x="15717" y="2749"/>
                    <a:pt x="15527" y="3319"/>
                    <a:pt x="15479" y="3493"/>
                  </a:cubicBezTo>
                  <a:cubicBezTo>
                    <a:pt x="15473" y="3517"/>
                    <a:pt x="15485" y="3542"/>
                    <a:pt x="15501" y="3542"/>
                  </a:cubicBezTo>
                  <a:lnTo>
                    <a:pt x="15738" y="3542"/>
                  </a:lnTo>
                  <a:cubicBezTo>
                    <a:pt x="15760" y="3542"/>
                    <a:pt x="15775" y="3574"/>
                    <a:pt x="15775" y="3598"/>
                  </a:cubicBezTo>
                  <a:cubicBezTo>
                    <a:pt x="15678" y="4779"/>
                    <a:pt x="14599" y="5547"/>
                    <a:pt x="14033" y="5663"/>
                  </a:cubicBezTo>
                  <a:cubicBezTo>
                    <a:pt x="12447" y="5993"/>
                    <a:pt x="10728" y="6430"/>
                    <a:pt x="7330" y="11442"/>
                  </a:cubicBezTo>
                  <a:cubicBezTo>
                    <a:pt x="7282" y="11516"/>
                    <a:pt x="7217" y="11567"/>
                    <a:pt x="7146" y="11591"/>
                  </a:cubicBezTo>
                  <a:cubicBezTo>
                    <a:pt x="6095" y="11922"/>
                    <a:pt x="1840" y="13275"/>
                    <a:pt x="22" y="14406"/>
                  </a:cubicBezTo>
                  <a:cubicBezTo>
                    <a:pt x="-10" y="14423"/>
                    <a:pt x="-5" y="14498"/>
                    <a:pt x="27" y="14515"/>
                  </a:cubicBezTo>
                  <a:cubicBezTo>
                    <a:pt x="1408" y="15035"/>
                    <a:pt x="2125" y="14860"/>
                    <a:pt x="6078" y="13506"/>
                  </a:cubicBezTo>
                  <a:cubicBezTo>
                    <a:pt x="6153" y="13481"/>
                    <a:pt x="6225" y="13524"/>
                    <a:pt x="6273" y="13607"/>
                  </a:cubicBezTo>
                  <a:cubicBezTo>
                    <a:pt x="6926" y="14762"/>
                    <a:pt x="8317" y="14324"/>
                    <a:pt x="9056" y="14275"/>
                  </a:cubicBezTo>
                  <a:cubicBezTo>
                    <a:pt x="9417" y="14250"/>
                    <a:pt x="9821" y="14595"/>
                    <a:pt x="10387" y="15000"/>
                  </a:cubicBezTo>
                  <a:cubicBezTo>
                    <a:pt x="10431" y="15033"/>
                    <a:pt x="10448" y="15109"/>
                    <a:pt x="10426" y="15175"/>
                  </a:cubicBezTo>
                  <a:cubicBezTo>
                    <a:pt x="10205" y="15803"/>
                    <a:pt x="10004" y="16636"/>
                    <a:pt x="10015" y="16801"/>
                  </a:cubicBezTo>
                  <a:cubicBezTo>
                    <a:pt x="10107" y="17915"/>
                    <a:pt x="10824" y="19757"/>
                    <a:pt x="10743" y="20418"/>
                  </a:cubicBezTo>
                  <a:cubicBezTo>
                    <a:pt x="10657" y="21078"/>
                    <a:pt x="10339" y="20665"/>
                    <a:pt x="10059" y="20722"/>
                  </a:cubicBezTo>
                  <a:cubicBezTo>
                    <a:pt x="9697" y="20788"/>
                    <a:pt x="9336" y="20879"/>
                    <a:pt x="9255" y="21597"/>
                  </a:cubicBezTo>
                  <a:cubicBezTo>
                    <a:pt x="9341" y="21457"/>
                    <a:pt x="9472" y="21277"/>
                    <a:pt x="9671" y="21244"/>
                  </a:cubicBezTo>
                  <a:cubicBezTo>
                    <a:pt x="9795" y="21466"/>
                    <a:pt x="9881" y="21590"/>
                    <a:pt x="10103" y="21581"/>
                  </a:cubicBezTo>
                  <a:cubicBezTo>
                    <a:pt x="10437" y="21581"/>
                    <a:pt x="10695" y="21168"/>
                    <a:pt x="11078" y="21184"/>
                  </a:cubicBezTo>
                  <a:cubicBezTo>
                    <a:pt x="11418" y="21192"/>
                    <a:pt x="12114" y="21581"/>
                    <a:pt x="12405" y="21581"/>
                  </a:cubicBezTo>
                  <a:cubicBezTo>
                    <a:pt x="12739" y="21581"/>
                    <a:pt x="12799" y="21507"/>
                    <a:pt x="12961" y="21218"/>
                  </a:cubicBezTo>
                  <a:cubicBezTo>
                    <a:pt x="13144" y="21160"/>
                    <a:pt x="13240" y="21333"/>
                    <a:pt x="13305" y="21589"/>
                  </a:cubicBezTo>
                  <a:cubicBezTo>
                    <a:pt x="13461" y="20879"/>
                    <a:pt x="13236" y="20771"/>
                    <a:pt x="12745" y="20738"/>
                  </a:cubicBezTo>
                  <a:cubicBezTo>
                    <a:pt x="12335" y="20713"/>
                    <a:pt x="11650" y="20978"/>
                    <a:pt x="11299" y="20152"/>
                  </a:cubicBezTo>
                  <a:cubicBezTo>
                    <a:pt x="10954" y="19327"/>
                    <a:pt x="10716" y="17857"/>
                    <a:pt x="10743" y="16924"/>
                  </a:cubicBezTo>
                  <a:cubicBezTo>
                    <a:pt x="10748" y="16702"/>
                    <a:pt x="11369" y="16156"/>
                    <a:pt x="11731" y="15867"/>
                  </a:cubicBezTo>
                  <a:cubicBezTo>
                    <a:pt x="11795" y="15817"/>
                    <a:pt x="11871" y="15801"/>
                    <a:pt x="11941" y="15825"/>
                  </a:cubicBezTo>
                  <a:cubicBezTo>
                    <a:pt x="12243" y="15933"/>
                    <a:pt x="12577" y="16008"/>
                    <a:pt x="12944" y="16058"/>
                  </a:cubicBezTo>
                  <a:cubicBezTo>
                    <a:pt x="12998" y="16066"/>
                    <a:pt x="13036" y="16148"/>
                    <a:pt x="13020" y="16223"/>
                  </a:cubicBezTo>
                  <a:cubicBezTo>
                    <a:pt x="12966" y="16520"/>
                    <a:pt x="12938" y="16801"/>
                    <a:pt x="12976" y="17007"/>
                  </a:cubicBezTo>
                  <a:cubicBezTo>
                    <a:pt x="13132" y="17874"/>
                    <a:pt x="15032" y="20094"/>
                    <a:pt x="14961" y="20482"/>
                  </a:cubicBezTo>
                  <a:cubicBezTo>
                    <a:pt x="14897" y="20854"/>
                    <a:pt x="14573" y="20755"/>
                    <a:pt x="14282" y="20722"/>
                  </a:cubicBezTo>
                  <a:cubicBezTo>
                    <a:pt x="13899" y="20689"/>
                    <a:pt x="13553" y="20847"/>
                    <a:pt x="13515" y="21581"/>
                  </a:cubicBezTo>
                  <a:cubicBezTo>
                    <a:pt x="13774" y="21144"/>
                    <a:pt x="13910" y="21225"/>
                    <a:pt x="13910" y="21225"/>
                  </a:cubicBezTo>
                  <a:cubicBezTo>
                    <a:pt x="13910" y="21225"/>
                    <a:pt x="14055" y="21581"/>
                    <a:pt x="14351" y="21581"/>
                  </a:cubicBezTo>
                  <a:cubicBezTo>
                    <a:pt x="14810" y="21581"/>
                    <a:pt x="14853" y="21153"/>
                    <a:pt x="15295" y="21161"/>
                  </a:cubicBezTo>
                  <a:cubicBezTo>
                    <a:pt x="15683" y="21169"/>
                    <a:pt x="16314" y="21598"/>
                    <a:pt x="16702" y="21581"/>
                  </a:cubicBezTo>
                  <a:cubicBezTo>
                    <a:pt x="17145" y="21557"/>
                    <a:pt x="17188" y="21210"/>
                    <a:pt x="17188" y="21210"/>
                  </a:cubicBezTo>
                  <a:cubicBezTo>
                    <a:pt x="17188" y="21210"/>
                    <a:pt x="17463" y="21094"/>
                    <a:pt x="17560" y="21581"/>
                  </a:cubicBezTo>
                  <a:cubicBezTo>
                    <a:pt x="17706" y="21144"/>
                    <a:pt x="17571" y="20630"/>
                    <a:pt x="16972" y="20738"/>
                  </a:cubicBezTo>
                  <a:cubicBezTo>
                    <a:pt x="16471" y="20820"/>
                    <a:pt x="15667" y="20672"/>
                    <a:pt x="15484" y="20201"/>
                  </a:cubicBezTo>
                  <a:cubicBezTo>
                    <a:pt x="15301" y="19731"/>
                    <a:pt x="13828" y="17890"/>
                    <a:pt x="13974" y="17056"/>
                  </a:cubicBezTo>
                  <a:cubicBezTo>
                    <a:pt x="14017" y="16800"/>
                    <a:pt x="14239" y="16397"/>
                    <a:pt x="14476" y="16042"/>
                  </a:cubicBezTo>
                  <a:cubicBezTo>
                    <a:pt x="14525" y="15968"/>
                    <a:pt x="14583" y="15917"/>
                    <a:pt x="14653" y="15892"/>
                  </a:cubicBezTo>
                  <a:cubicBezTo>
                    <a:pt x="16843" y="15083"/>
                    <a:pt x="18564" y="11928"/>
                    <a:pt x="18791" y="9179"/>
                  </a:cubicBezTo>
                  <a:cubicBezTo>
                    <a:pt x="18942" y="7305"/>
                    <a:pt x="19340" y="6102"/>
                    <a:pt x="19637" y="5433"/>
                  </a:cubicBezTo>
                  <a:cubicBezTo>
                    <a:pt x="19701" y="5293"/>
                    <a:pt x="19798" y="5202"/>
                    <a:pt x="19911" y="5185"/>
                  </a:cubicBezTo>
                  <a:cubicBezTo>
                    <a:pt x="20882" y="5061"/>
                    <a:pt x="21347" y="4704"/>
                    <a:pt x="21536" y="4514"/>
                  </a:cubicBezTo>
                  <a:cubicBezTo>
                    <a:pt x="21590" y="4473"/>
                    <a:pt x="21583" y="4350"/>
                    <a:pt x="21529" y="4300"/>
                  </a:cubicBezTo>
                  <a:cubicBezTo>
                    <a:pt x="21341" y="4135"/>
                    <a:pt x="20867" y="3823"/>
                    <a:pt x="19918" y="3658"/>
                  </a:cubicBezTo>
                  <a:cubicBezTo>
                    <a:pt x="19832" y="3641"/>
                    <a:pt x="19755" y="3557"/>
                    <a:pt x="19718" y="3433"/>
                  </a:cubicBezTo>
                  <a:cubicBezTo>
                    <a:pt x="19513" y="2723"/>
                    <a:pt x="18969" y="1245"/>
                    <a:pt x="17766" y="551"/>
                  </a:cubicBezTo>
                  <a:cubicBezTo>
                    <a:pt x="16993" y="106"/>
                    <a:pt x="16469" y="13"/>
                    <a:pt x="16199" y="2"/>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24" name="Cat">
              <a:extLst>
                <a:ext uri="{FF2B5EF4-FFF2-40B4-BE49-F238E27FC236}">
                  <a16:creationId xmlns:a16="http://schemas.microsoft.com/office/drawing/2014/main" id="{13D0CEAA-1E96-4431-87DA-8808E90D5FF5}"/>
                </a:ext>
              </a:extLst>
            </p:cNvPr>
            <p:cNvSpPr/>
            <p:nvPr/>
          </p:nvSpPr>
          <p:spPr>
            <a:xfrm>
              <a:off x="1130324" y="3662711"/>
              <a:ext cx="233296" cy="175430"/>
            </a:xfrm>
            <a:custGeom>
              <a:avLst/>
              <a:gdLst/>
              <a:ahLst/>
              <a:cxnLst>
                <a:cxn ang="0">
                  <a:pos x="wd2" y="hd2"/>
                </a:cxn>
                <a:cxn ang="5400000">
                  <a:pos x="wd2" y="hd2"/>
                </a:cxn>
                <a:cxn ang="10800000">
                  <a:pos x="wd2" y="hd2"/>
                </a:cxn>
                <a:cxn ang="16200000">
                  <a:pos x="wd2" y="hd2"/>
                </a:cxn>
              </a:cxnLst>
              <a:rect l="0" t="0" r="r" b="b"/>
              <a:pathLst>
                <a:path w="20166" h="21161" extrusionOk="0">
                  <a:moveTo>
                    <a:pt x="1787" y="0"/>
                  </a:moveTo>
                  <a:cubicBezTo>
                    <a:pt x="1647" y="1"/>
                    <a:pt x="1497" y="21"/>
                    <a:pt x="1336" y="66"/>
                  </a:cubicBezTo>
                  <a:cubicBezTo>
                    <a:pt x="242" y="375"/>
                    <a:pt x="-1383" y="3616"/>
                    <a:pt x="2179" y="8649"/>
                  </a:cubicBezTo>
                  <a:cubicBezTo>
                    <a:pt x="2887" y="9443"/>
                    <a:pt x="2519" y="10329"/>
                    <a:pt x="2471" y="10868"/>
                  </a:cubicBezTo>
                  <a:cubicBezTo>
                    <a:pt x="2412" y="11193"/>
                    <a:pt x="2380" y="11536"/>
                    <a:pt x="2363" y="11902"/>
                  </a:cubicBezTo>
                  <a:cubicBezTo>
                    <a:pt x="2313" y="12941"/>
                    <a:pt x="1681" y="13944"/>
                    <a:pt x="1128" y="14699"/>
                  </a:cubicBezTo>
                  <a:cubicBezTo>
                    <a:pt x="1048" y="14808"/>
                    <a:pt x="994" y="14950"/>
                    <a:pt x="966" y="15102"/>
                  </a:cubicBezTo>
                  <a:cubicBezTo>
                    <a:pt x="733" y="16372"/>
                    <a:pt x="778" y="17985"/>
                    <a:pt x="811" y="18653"/>
                  </a:cubicBezTo>
                  <a:cubicBezTo>
                    <a:pt x="846" y="19368"/>
                    <a:pt x="118" y="19184"/>
                    <a:pt x="885" y="20680"/>
                  </a:cubicBezTo>
                  <a:cubicBezTo>
                    <a:pt x="1098" y="21094"/>
                    <a:pt x="1799" y="20601"/>
                    <a:pt x="1710" y="19911"/>
                  </a:cubicBezTo>
                  <a:cubicBezTo>
                    <a:pt x="1622" y="19221"/>
                    <a:pt x="2257" y="16392"/>
                    <a:pt x="2875" y="16047"/>
                  </a:cubicBezTo>
                  <a:cubicBezTo>
                    <a:pt x="3315" y="15802"/>
                    <a:pt x="4075" y="15606"/>
                    <a:pt x="4478" y="15514"/>
                  </a:cubicBezTo>
                  <a:cubicBezTo>
                    <a:pt x="4388" y="16306"/>
                    <a:pt x="4149" y="17458"/>
                    <a:pt x="4370" y="17920"/>
                  </a:cubicBezTo>
                  <a:cubicBezTo>
                    <a:pt x="5800" y="21592"/>
                    <a:pt x="6559" y="21073"/>
                    <a:pt x="7142" y="21098"/>
                  </a:cubicBezTo>
                  <a:cubicBezTo>
                    <a:pt x="7725" y="21123"/>
                    <a:pt x="7707" y="20853"/>
                    <a:pt x="7707" y="20558"/>
                  </a:cubicBezTo>
                  <a:cubicBezTo>
                    <a:pt x="7707" y="20262"/>
                    <a:pt x="7212" y="19966"/>
                    <a:pt x="6894" y="20015"/>
                  </a:cubicBezTo>
                  <a:cubicBezTo>
                    <a:pt x="6577" y="20064"/>
                    <a:pt x="5677" y="18414"/>
                    <a:pt x="6260" y="17872"/>
                  </a:cubicBezTo>
                  <a:cubicBezTo>
                    <a:pt x="6708" y="17455"/>
                    <a:pt x="7793" y="15523"/>
                    <a:pt x="8270" y="14652"/>
                  </a:cubicBezTo>
                  <a:cubicBezTo>
                    <a:pt x="8637" y="14639"/>
                    <a:pt x="8998" y="14675"/>
                    <a:pt x="9321" y="14792"/>
                  </a:cubicBezTo>
                  <a:cubicBezTo>
                    <a:pt x="9847" y="14982"/>
                    <a:pt x="10656" y="15138"/>
                    <a:pt x="11496" y="15252"/>
                  </a:cubicBezTo>
                  <a:cubicBezTo>
                    <a:pt x="11488" y="16234"/>
                    <a:pt x="11453" y="17691"/>
                    <a:pt x="11301" y="18191"/>
                  </a:cubicBezTo>
                  <a:cubicBezTo>
                    <a:pt x="11109" y="18822"/>
                    <a:pt x="11195" y="19385"/>
                    <a:pt x="11258" y="19645"/>
                  </a:cubicBezTo>
                  <a:cubicBezTo>
                    <a:pt x="11286" y="19761"/>
                    <a:pt x="11288" y="19889"/>
                    <a:pt x="11269" y="20013"/>
                  </a:cubicBezTo>
                  <a:cubicBezTo>
                    <a:pt x="11196" y="20496"/>
                    <a:pt x="11103" y="21098"/>
                    <a:pt x="11731" y="21098"/>
                  </a:cubicBezTo>
                  <a:cubicBezTo>
                    <a:pt x="12473" y="21098"/>
                    <a:pt x="12708" y="20901"/>
                    <a:pt x="12658" y="20556"/>
                  </a:cubicBezTo>
                  <a:cubicBezTo>
                    <a:pt x="12633" y="20385"/>
                    <a:pt x="12523" y="20274"/>
                    <a:pt x="12420" y="20206"/>
                  </a:cubicBezTo>
                  <a:cubicBezTo>
                    <a:pt x="12293" y="20123"/>
                    <a:pt x="12222" y="19937"/>
                    <a:pt x="12240" y="19736"/>
                  </a:cubicBezTo>
                  <a:cubicBezTo>
                    <a:pt x="12321" y="18841"/>
                    <a:pt x="12681" y="16518"/>
                    <a:pt x="13897" y="15467"/>
                  </a:cubicBezTo>
                  <a:cubicBezTo>
                    <a:pt x="14344" y="15484"/>
                    <a:pt x="14683" y="15479"/>
                    <a:pt x="14825" y="15447"/>
                  </a:cubicBezTo>
                  <a:cubicBezTo>
                    <a:pt x="15379" y="15324"/>
                    <a:pt x="15445" y="18493"/>
                    <a:pt x="16393" y="19634"/>
                  </a:cubicBezTo>
                  <a:cubicBezTo>
                    <a:pt x="16668" y="19966"/>
                    <a:pt x="16514" y="20431"/>
                    <a:pt x="16890" y="20482"/>
                  </a:cubicBezTo>
                  <a:cubicBezTo>
                    <a:pt x="17104" y="20512"/>
                    <a:pt x="17062" y="20661"/>
                    <a:pt x="17163" y="20936"/>
                  </a:cubicBezTo>
                  <a:cubicBezTo>
                    <a:pt x="17263" y="21212"/>
                    <a:pt x="18480" y="21286"/>
                    <a:pt x="18637" y="20861"/>
                  </a:cubicBezTo>
                  <a:cubicBezTo>
                    <a:pt x="18761" y="20523"/>
                    <a:pt x="18621" y="20142"/>
                    <a:pt x="18216" y="19958"/>
                  </a:cubicBezTo>
                  <a:cubicBezTo>
                    <a:pt x="18029" y="19873"/>
                    <a:pt x="17868" y="19783"/>
                    <a:pt x="17794" y="19564"/>
                  </a:cubicBezTo>
                  <a:cubicBezTo>
                    <a:pt x="16585" y="15987"/>
                    <a:pt x="17497" y="13987"/>
                    <a:pt x="17250" y="11957"/>
                  </a:cubicBezTo>
                  <a:cubicBezTo>
                    <a:pt x="17167" y="11281"/>
                    <a:pt x="17359" y="10651"/>
                    <a:pt x="18706" y="9911"/>
                  </a:cubicBezTo>
                  <a:cubicBezTo>
                    <a:pt x="19449" y="10207"/>
                    <a:pt x="19850" y="9320"/>
                    <a:pt x="19941" y="8950"/>
                  </a:cubicBezTo>
                  <a:cubicBezTo>
                    <a:pt x="20054" y="8827"/>
                    <a:pt x="20217" y="8433"/>
                    <a:pt x="20150" y="8359"/>
                  </a:cubicBezTo>
                  <a:cubicBezTo>
                    <a:pt x="20032" y="8261"/>
                    <a:pt x="19466" y="7473"/>
                    <a:pt x="19189" y="6734"/>
                  </a:cubicBezTo>
                  <a:cubicBezTo>
                    <a:pt x="18963" y="6130"/>
                    <a:pt x="18852" y="6002"/>
                    <a:pt x="18527" y="5868"/>
                  </a:cubicBezTo>
                  <a:cubicBezTo>
                    <a:pt x="18395" y="5813"/>
                    <a:pt x="18318" y="5629"/>
                    <a:pt x="18348" y="5434"/>
                  </a:cubicBezTo>
                  <a:cubicBezTo>
                    <a:pt x="18420" y="4957"/>
                    <a:pt x="18367" y="4424"/>
                    <a:pt x="18261" y="4048"/>
                  </a:cubicBezTo>
                  <a:cubicBezTo>
                    <a:pt x="17779" y="4237"/>
                    <a:pt x="17415" y="5599"/>
                    <a:pt x="17183" y="5649"/>
                  </a:cubicBezTo>
                  <a:cubicBezTo>
                    <a:pt x="16951" y="5698"/>
                    <a:pt x="16075" y="6192"/>
                    <a:pt x="15593" y="6931"/>
                  </a:cubicBezTo>
                  <a:cubicBezTo>
                    <a:pt x="15111" y="7670"/>
                    <a:pt x="14224" y="7808"/>
                    <a:pt x="13559" y="7615"/>
                  </a:cubicBezTo>
                  <a:cubicBezTo>
                    <a:pt x="11996" y="7162"/>
                    <a:pt x="7512" y="6548"/>
                    <a:pt x="5238" y="7622"/>
                  </a:cubicBezTo>
                  <a:lnTo>
                    <a:pt x="5258" y="7595"/>
                  </a:lnTo>
                  <a:cubicBezTo>
                    <a:pt x="5258" y="7595"/>
                    <a:pt x="4375" y="8075"/>
                    <a:pt x="3389" y="7566"/>
                  </a:cubicBezTo>
                  <a:cubicBezTo>
                    <a:pt x="1795" y="6744"/>
                    <a:pt x="260" y="2309"/>
                    <a:pt x="1796" y="1397"/>
                  </a:cubicBezTo>
                  <a:cubicBezTo>
                    <a:pt x="2395" y="1042"/>
                    <a:pt x="2699" y="1962"/>
                    <a:pt x="3018" y="1304"/>
                  </a:cubicBezTo>
                  <a:cubicBezTo>
                    <a:pt x="3186" y="958"/>
                    <a:pt x="2761" y="-8"/>
                    <a:pt x="1787" y="0"/>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25" name="Oval">
              <a:extLst>
                <a:ext uri="{FF2B5EF4-FFF2-40B4-BE49-F238E27FC236}">
                  <a16:creationId xmlns:a16="http://schemas.microsoft.com/office/drawing/2014/main" id="{FEACA342-C26D-423E-A99A-854C423A703A}"/>
                </a:ext>
              </a:extLst>
            </p:cNvPr>
            <p:cNvSpPr/>
            <p:nvPr/>
          </p:nvSpPr>
          <p:spPr>
            <a:xfrm>
              <a:off x="964967" y="3125697"/>
              <a:ext cx="968701" cy="869932"/>
            </a:xfrm>
            <a:prstGeom prst="ellipse">
              <a:avLst/>
            </a:prstGeom>
            <a:noFill/>
            <a:ln w="25400" cap="flat">
              <a:solidFill>
                <a:schemeClr val="bg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26" name="Rat">
              <a:extLst>
                <a:ext uri="{FF2B5EF4-FFF2-40B4-BE49-F238E27FC236}">
                  <a16:creationId xmlns:a16="http://schemas.microsoft.com/office/drawing/2014/main" id="{CA536887-06FA-4E8E-8881-A21132D037ED}"/>
                </a:ext>
              </a:extLst>
            </p:cNvPr>
            <p:cNvSpPr/>
            <p:nvPr/>
          </p:nvSpPr>
          <p:spPr>
            <a:xfrm>
              <a:off x="1635796" y="3714639"/>
              <a:ext cx="161536" cy="47990"/>
            </a:xfrm>
            <a:custGeom>
              <a:avLst/>
              <a:gdLst/>
              <a:ahLst/>
              <a:cxnLst>
                <a:cxn ang="0">
                  <a:pos x="wd2" y="hd2"/>
                </a:cxn>
                <a:cxn ang="5400000">
                  <a:pos x="wd2" y="hd2"/>
                </a:cxn>
                <a:cxn ang="10800000">
                  <a:pos x="wd2" y="hd2"/>
                </a:cxn>
                <a:cxn ang="16200000">
                  <a:pos x="wd2" y="hd2"/>
                </a:cxn>
              </a:cxnLst>
              <a:rect l="0" t="0" r="r" b="b"/>
              <a:pathLst>
                <a:path w="21467" h="21600" extrusionOk="0">
                  <a:moveTo>
                    <a:pt x="13667" y="0"/>
                  </a:moveTo>
                  <a:cubicBezTo>
                    <a:pt x="10830" y="0"/>
                    <a:pt x="9751" y="8353"/>
                    <a:pt x="8764" y="11768"/>
                  </a:cubicBezTo>
                  <a:cubicBezTo>
                    <a:pt x="7204" y="13348"/>
                    <a:pt x="4501" y="19835"/>
                    <a:pt x="2554" y="19835"/>
                  </a:cubicBezTo>
                  <a:cubicBezTo>
                    <a:pt x="1423" y="19835"/>
                    <a:pt x="618" y="19107"/>
                    <a:pt x="114" y="18398"/>
                  </a:cubicBezTo>
                  <a:cubicBezTo>
                    <a:pt x="12" y="18253"/>
                    <a:pt x="-48" y="18857"/>
                    <a:pt x="49" y="19057"/>
                  </a:cubicBezTo>
                  <a:cubicBezTo>
                    <a:pt x="531" y="20074"/>
                    <a:pt x="1347" y="21486"/>
                    <a:pt x="2645" y="21486"/>
                  </a:cubicBezTo>
                  <a:cubicBezTo>
                    <a:pt x="5182" y="21486"/>
                    <a:pt x="7928" y="15038"/>
                    <a:pt x="9327" y="15038"/>
                  </a:cubicBezTo>
                  <a:cubicBezTo>
                    <a:pt x="9580" y="15038"/>
                    <a:pt x="9800" y="15110"/>
                    <a:pt x="9988" y="15219"/>
                  </a:cubicBezTo>
                  <a:cubicBezTo>
                    <a:pt x="9907" y="16255"/>
                    <a:pt x="9827" y="17404"/>
                    <a:pt x="9827" y="17785"/>
                  </a:cubicBezTo>
                  <a:cubicBezTo>
                    <a:pt x="9827" y="18530"/>
                    <a:pt x="10658" y="21509"/>
                    <a:pt x="10658" y="21509"/>
                  </a:cubicBezTo>
                  <a:lnTo>
                    <a:pt x="11843" y="21509"/>
                  </a:lnTo>
                  <a:cubicBezTo>
                    <a:pt x="11843" y="20801"/>
                    <a:pt x="11715" y="20617"/>
                    <a:pt x="11387" y="20453"/>
                  </a:cubicBezTo>
                  <a:cubicBezTo>
                    <a:pt x="10744" y="20108"/>
                    <a:pt x="10664" y="19636"/>
                    <a:pt x="10546" y="18092"/>
                  </a:cubicBezTo>
                  <a:cubicBezTo>
                    <a:pt x="10519" y="17728"/>
                    <a:pt x="10728" y="17074"/>
                    <a:pt x="10895" y="16366"/>
                  </a:cubicBezTo>
                  <a:cubicBezTo>
                    <a:pt x="11104" y="16693"/>
                    <a:pt x="11397" y="17094"/>
                    <a:pt x="11773" y="17348"/>
                  </a:cubicBezTo>
                  <a:cubicBezTo>
                    <a:pt x="12207" y="19183"/>
                    <a:pt x="12836" y="21526"/>
                    <a:pt x="12836" y="21526"/>
                  </a:cubicBezTo>
                  <a:lnTo>
                    <a:pt x="14021" y="21526"/>
                  </a:lnTo>
                  <a:cubicBezTo>
                    <a:pt x="14021" y="20818"/>
                    <a:pt x="13892" y="20692"/>
                    <a:pt x="13586" y="20510"/>
                  </a:cubicBezTo>
                  <a:cubicBezTo>
                    <a:pt x="13034" y="20201"/>
                    <a:pt x="12824" y="19001"/>
                    <a:pt x="12712" y="17621"/>
                  </a:cubicBezTo>
                  <a:cubicBezTo>
                    <a:pt x="12937" y="17602"/>
                    <a:pt x="13178" y="17529"/>
                    <a:pt x="13431" y="17365"/>
                  </a:cubicBezTo>
                  <a:cubicBezTo>
                    <a:pt x="14439" y="16748"/>
                    <a:pt x="15157" y="15964"/>
                    <a:pt x="15769" y="15310"/>
                  </a:cubicBezTo>
                  <a:cubicBezTo>
                    <a:pt x="15731" y="16491"/>
                    <a:pt x="15678" y="17926"/>
                    <a:pt x="15625" y="18943"/>
                  </a:cubicBezTo>
                  <a:cubicBezTo>
                    <a:pt x="15710" y="19815"/>
                    <a:pt x="16044" y="21509"/>
                    <a:pt x="16044" y="21509"/>
                  </a:cubicBezTo>
                  <a:lnTo>
                    <a:pt x="17250" y="21509"/>
                  </a:lnTo>
                  <a:cubicBezTo>
                    <a:pt x="17250" y="21509"/>
                    <a:pt x="17250" y="20544"/>
                    <a:pt x="16773" y="20544"/>
                  </a:cubicBezTo>
                  <a:cubicBezTo>
                    <a:pt x="16429" y="20544"/>
                    <a:pt x="16171" y="20415"/>
                    <a:pt x="16246" y="18852"/>
                  </a:cubicBezTo>
                  <a:cubicBezTo>
                    <a:pt x="16289" y="17999"/>
                    <a:pt x="16654" y="16566"/>
                    <a:pt x="16976" y="15458"/>
                  </a:cubicBezTo>
                  <a:cubicBezTo>
                    <a:pt x="17072" y="16657"/>
                    <a:pt x="17180" y="18017"/>
                    <a:pt x="17255" y="19034"/>
                  </a:cubicBezTo>
                  <a:cubicBezTo>
                    <a:pt x="17465" y="19906"/>
                    <a:pt x="18092" y="21600"/>
                    <a:pt x="18092" y="21600"/>
                  </a:cubicBezTo>
                  <a:lnTo>
                    <a:pt x="19250" y="21600"/>
                  </a:lnTo>
                  <a:cubicBezTo>
                    <a:pt x="19250" y="21600"/>
                    <a:pt x="19283" y="20561"/>
                    <a:pt x="18601" y="20561"/>
                  </a:cubicBezTo>
                  <a:cubicBezTo>
                    <a:pt x="18258" y="20561"/>
                    <a:pt x="18017" y="20234"/>
                    <a:pt x="17867" y="18654"/>
                  </a:cubicBezTo>
                  <a:cubicBezTo>
                    <a:pt x="17798" y="17909"/>
                    <a:pt x="17846" y="16365"/>
                    <a:pt x="17921" y="14930"/>
                  </a:cubicBezTo>
                  <a:cubicBezTo>
                    <a:pt x="18913" y="16220"/>
                    <a:pt x="19079" y="14098"/>
                    <a:pt x="19781" y="13970"/>
                  </a:cubicBezTo>
                  <a:cubicBezTo>
                    <a:pt x="20548" y="13825"/>
                    <a:pt x="20994" y="13407"/>
                    <a:pt x="21273" y="12426"/>
                  </a:cubicBezTo>
                  <a:cubicBezTo>
                    <a:pt x="21552" y="11445"/>
                    <a:pt x="21513" y="10990"/>
                    <a:pt x="21266" y="10445"/>
                  </a:cubicBezTo>
                  <a:cubicBezTo>
                    <a:pt x="20703" y="9174"/>
                    <a:pt x="20376" y="6811"/>
                    <a:pt x="19443" y="5467"/>
                  </a:cubicBezTo>
                  <a:cubicBezTo>
                    <a:pt x="19437" y="4558"/>
                    <a:pt x="19401" y="3557"/>
                    <a:pt x="19240" y="3321"/>
                  </a:cubicBezTo>
                  <a:cubicBezTo>
                    <a:pt x="19106" y="3121"/>
                    <a:pt x="18950" y="3794"/>
                    <a:pt x="18816" y="4575"/>
                  </a:cubicBezTo>
                  <a:cubicBezTo>
                    <a:pt x="18730" y="3649"/>
                    <a:pt x="18559" y="2125"/>
                    <a:pt x="18328" y="2089"/>
                  </a:cubicBezTo>
                  <a:cubicBezTo>
                    <a:pt x="18146" y="2071"/>
                    <a:pt x="18070" y="3324"/>
                    <a:pt x="18038" y="4451"/>
                  </a:cubicBezTo>
                  <a:cubicBezTo>
                    <a:pt x="16236" y="3688"/>
                    <a:pt x="15190" y="0"/>
                    <a:pt x="13667" y="0"/>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27" name="Oval">
              <a:extLst>
                <a:ext uri="{FF2B5EF4-FFF2-40B4-BE49-F238E27FC236}">
                  <a16:creationId xmlns:a16="http://schemas.microsoft.com/office/drawing/2014/main" id="{B7A4D899-7E5B-4C48-BD7A-844A28FB64F7}"/>
                </a:ext>
              </a:extLst>
            </p:cNvPr>
            <p:cNvSpPr/>
            <p:nvPr/>
          </p:nvSpPr>
          <p:spPr>
            <a:xfrm>
              <a:off x="1565557" y="3942325"/>
              <a:ext cx="574400" cy="473611"/>
            </a:xfrm>
            <a:prstGeom prst="ellipse">
              <a:avLst/>
            </a:prstGeom>
            <a:noFill/>
            <a:ln w="2540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28" name="Mammals">
              <a:extLst>
                <a:ext uri="{FF2B5EF4-FFF2-40B4-BE49-F238E27FC236}">
                  <a16:creationId xmlns:a16="http://schemas.microsoft.com/office/drawing/2014/main" id="{C90F72F2-26BF-405A-9820-36C34287559D}"/>
                </a:ext>
              </a:extLst>
            </p:cNvPr>
            <p:cNvSpPr txBox="1"/>
            <p:nvPr/>
          </p:nvSpPr>
          <p:spPr>
            <a:xfrm>
              <a:off x="850071" y="2746316"/>
              <a:ext cx="1151914" cy="400105"/>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2000" b="1">
                  <a:solidFill>
                    <a:srgbClr val="FFFFFF"/>
                  </a:solidFill>
                  <a:latin typeface="Arial"/>
                  <a:ea typeface="Arial"/>
                  <a:cs typeface="Arial"/>
                  <a:sym typeface="Arial"/>
                </a:defRPr>
              </a:lvl1pPr>
            </a:lstStyle>
            <a:p>
              <a:r>
                <a:rPr dirty="0">
                  <a:solidFill>
                    <a:srgbClr val="FFFF00"/>
                  </a:solidFill>
                  <a:latin typeface="Calibri" panose="020F0502020204030204" pitchFamily="34" charset="0"/>
                  <a:cs typeface="Calibri" panose="020F0502020204030204" pitchFamily="34" charset="0"/>
                </a:rPr>
                <a:t>Mammals</a:t>
              </a:r>
            </a:p>
          </p:txBody>
        </p:sp>
        <p:sp>
          <p:nvSpPr>
            <p:cNvPr id="29" name="Birds">
              <a:extLst>
                <a:ext uri="{FF2B5EF4-FFF2-40B4-BE49-F238E27FC236}">
                  <a16:creationId xmlns:a16="http://schemas.microsoft.com/office/drawing/2014/main" id="{023EEBC2-D935-4AFE-B2D2-85C3F084BFE8}"/>
                </a:ext>
              </a:extLst>
            </p:cNvPr>
            <p:cNvSpPr txBox="1"/>
            <p:nvPr/>
          </p:nvSpPr>
          <p:spPr>
            <a:xfrm>
              <a:off x="778648" y="4175775"/>
              <a:ext cx="627797" cy="400105"/>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2000" b="1">
                  <a:solidFill>
                    <a:srgbClr val="FFFFFF"/>
                  </a:solidFill>
                  <a:latin typeface="Arial"/>
                  <a:ea typeface="Arial"/>
                  <a:cs typeface="Arial"/>
                  <a:sym typeface="Arial"/>
                </a:defRPr>
              </a:lvl1pPr>
            </a:lstStyle>
            <a:p>
              <a:r>
                <a:rPr dirty="0">
                  <a:solidFill>
                    <a:srgbClr val="FFFF00"/>
                  </a:solidFill>
                  <a:latin typeface="Calibri" panose="020F0502020204030204" pitchFamily="34" charset="0"/>
                  <a:cs typeface="Calibri" panose="020F0502020204030204" pitchFamily="34" charset="0"/>
                </a:rPr>
                <a:t>Birds</a:t>
              </a:r>
            </a:p>
          </p:txBody>
        </p:sp>
        <p:sp>
          <p:nvSpPr>
            <p:cNvPr id="30" name="Oval">
              <a:extLst>
                <a:ext uri="{FF2B5EF4-FFF2-40B4-BE49-F238E27FC236}">
                  <a16:creationId xmlns:a16="http://schemas.microsoft.com/office/drawing/2014/main" id="{E2FB4EB0-8CD1-4535-9781-671710E4CA3A}"/>
                </a:ext>
              </a:extLst>
            </p:cNvPr>
            <p:cNvSpPr/>
            <p:nvPr/>
          </p:nvSpPr>
          <p:spPr>
            <a:xfrm>
              <a:off x="440997" y="2454515"/>
              <a:ext cx="2079918" cy="2527611"/>
            </a:xfrm>
            <a:prstGeom prst="ellipse">
              <a:avLst/>
            </a:prstGeom>
            <a:ln w="25400">
              <a:solidFill>
                <a:schemeClr val="bg1"/>
              </a:solidFill>
            </a:ln>
            <a:effectLst>
              <a:outerShdw blurRad="38100" dist="23000" dir="5400000" rotWithShape="0">
                <a:srgbClr val="000000">
                  <a:alpha val="35000"/>
                </a:srgbClr>
              </a:outerShdw>
            </a:effectLst>
          </p:spPr>
          <p:txBody>
            <a:bodyPr lIns="45718" tIns="45718" rIns="45718" bIns="45718" anchor="ctr"/>
            <a:lstStyle/>
            <a:p>
              <a:endParaRPr dirty="0">
                <a:solidFill>
                  <a:srgbClr val="FFFF00"/>
                </a:solidFill>
                <a:latin typeface="Calibri" panose="020F0502020204030204" pitchFamily="34" charset="0"/>
                <a:cs typeface="Calibri" panose="020F0502020204030204" pitchFamily="34" charset="0"/>
              </a:endParaRPr>
            </a:p>
          </p:txBody>
        </p:sp>
        <p:sp>
          <p:nvSpPr>
            <p:cNvPr id="34" name="Oval">
              <a:extLst>
                <a:ext uri="{FF2B5EF4-FFF2-40B4-BE49-F238E27FC236}">
                  <a16:creationId xmlns:a16="http://schemas.microsoft.com/office/drawing/2014/main" id="{AF8732BE-B73D-4C66-AA05-7C7E11759C60}"/>
                </a:ext>
              </a:extLst>
            </p:cNvPr>
            <p:cNvSpPr/>
            <p:nvPr/>
          </p:nvSpPr>
          <p:spPr>
            <a:xfrm>
              <a:off x="2706809" y="2986376"/>
              <a:ext cx="1588077" cy="1698563"/>
            </a:xfrm>
            <a:prstGeom prst="ellipse">
              <a:avLst/>
            </a:prstGeom>
            <a:noFill/>
            <a:ln w="25400" cap="flat">
              <a:solidFill>
                <a:schemeClr val="bg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35" name="Turkey">
              <a:extLst>
                <a:ext uri="{FF2B5EF4-FFF2-40B4-BE49-F238E27FC236}">
                  <a16:creationId xmlns:a16="http://schemas.microsoft.com/office/drawing/2014/main" id="{CB42F4D1-660E-43CC-8B61-860B970795D7}"/>
                </a:ext>
              </a:extLst>
            </p:cNvPr>
            <p:cNvSpPr/>
            <p:nvPr/>
          </p:nvSpPr>
          <p:spPr>
            <a:xfrm>
              <a:off x="2994219" y="3334291"/>
              <a:ext cx="273140" cy="306411"/>
            </a:xfrm>
            <a:custGeom>
              <a:avLst/>
              <a:gdLst/>
              <a:ahLst/>
              <a:cxnLst>
                <a:cxn ang="0">
                  <a:pos x="wd2" y="hd2"/>
                </a:cxn>
                <a:cxn ang="5400000">
                  <a:pos x="wd2" y="hd2"/>
                </a:cxn>
                <a:cxn ang="10800000">
                  <a:pos x="wd2" y="hd2"/>
                </a:cxn>
                <a:cxn ang="16200000">
                  <a:pos x="wd2" y="hd2"/>
                </a:cxn>
              </a:cxnLst>
              <a:rect l="0" t="0" r="r" b="b"/>
              <a:pathLst>
                <a:path w="21583" h="21536" extrusionOk="0">
                  <a:moveTo>
                    <a:pt x="18674" y="4"/>
                  </a:moveTo>
                  <a:cubicBezTo>
                    <a:pt x="17563" y="-64"/>
                    <a:pt x="16371" y="640"/>
                    <a:pt x="16450" y="1973"/>
                  </a:cubicBezTo>
                  <a:cubicBezTo>
                    <a:pt x="16523" y="3146"/>
                    <a:pt x="17866" y="4168"/>
                    <a:pt x="18054" y="6160"/>
                  </a:cubicBezTo>
                  <a:cubicBezTo>
                    <a:pt x="18090" y="6553"/>
                    <a:pt x="18025" y="6935"/>
                    <a:pt x="17916" y="7258"/>
                  </a:cubicBezTo>
                  <a:cubicBezTo>
                    <a:pt x="17892" y="7323"/>
                    <a:pt x="17794" y="7340"/>
                    <a:pt x="17751" y="7280"/>
                  </a:cubicBezTo>
                  <a:cubicBezTo>
                    <a:pt x="16111" y="4799"/>
                    <a:pt x="12753" y="3603"/>
                    <a:pt x="9630" y="4432"/>
                  </a:cubicBezTo>
                  <a:cubicBezTo>
                    <a:pt x="9527" y="4459"/>
                    <a:pt x="9424" y="4411"/>
                    <a:pt x="9388" y="4325"/>
                  </a:cubicBezTo>
                  <a:cubicBezTo>
                    <a:pt x="8135" y="1461"/>
                    <a:pt x="5902" y="406"/>
                    <a:pt x="5902" y="412"/>
                  </a:cubicBezTo>
                  <a:cubicBezTo>
                    <a:pt x="5642" y="288"/>
                    <a:pt x="5316" y="292"/>
                    <a:pt x="5049" y="449"/>
                  </a:cubicBezTo>
                  <a:cubicBezTo>
                    <a:pt x="4759" y="615"/>
                    <a:pt x="4626" y="917"/>
                    <a:pt x="4686" y="1202"/>
                  </a:cubicBezTo>
                  <a:cubicBezTo>
                    <a:pt x="4692" y="1245"/>
                    <a:pt x="4644" y="1277"/>
                    <a:pt x="4601" y="1261"/>
                  </a:cubicBezTo>
                  <a:cubicBezTo>
                    <a:pt x="4305" y="1137"/>
                    <a:pt x="3946" y="1170"/>
                    <a:pt x="3680" y="1369"/>
                  </a:cubicBezTo>
                  <a:cubicBezTo>
                    <a:pt x="3420" y="1573"/>
                    <a:pt x="3329" y="1892"/>
                    <a:pt x="3432" y="2166"/>
                  </a:cubicBezTo>
                  <a:cubicBezTo>
                    <a:pt x="3450" y="2209"/>
                    <a:pt x="3403" y="2248"/>
                    <a:pt x="3355" y="2237"/>
                  </a:cubicBezTo>
                  <a:cubicBezTo>
                    <a:pt x="3040" y="2151"/>
                    <a:pt x="2682" y="2230"/>
                    <a:pt x="2458" y="2467"/>
                  </a:cubicBezTo>
                  <a:cubicBezTo>
                    <a:pt x="2234" y="2704"/>
                    <a:pt x="2205" y="3038"/>
                    <a:pt x="2356" y="3297"/>
                  </a:cubicBezTo>
                  <a:cubicBezTo>
                    <a:pt x="2380" y="3334"/>
                    <a:pt x="2344" y="3383"/>
                    <a:pt x="2296" y="3372"/>
                  </a:cubicBezTo>
                  <a:cubicBezTo>
                    <a:pt x="1969" y="3329"/>
                    <a:pt x="1630" y="3463"/>
                    <a:pt x="1448" y="3732"/>
                  </a:cubicBezTo>
                  <a:cubicBezTo>
                    <a:pt x="1267" y="4002"/>
                    <a:pt x="1303" y="4330"/>
                    <a:pt x="1509" y="4567"/>
                  </a:cubicBezTo>
                  <a:cubicBezTo>
                    <a:pt x="1539" y="4599"/>
                    <a:pt x="1514" y="4653"/>
                    <a:pt x="1460" y="4653"/>
                  </a:cubicBezTo>
                  <a:cubicBezTo>
                    <a:pt x="1127" y="4658"/>
                    <a:pt x="819" y="4846"/>
                    <a:pt x="698" y="5137"/>
                  </a:cubicBezTo>
                  <a:cubicBezTo>
                    <a:pt x="576" y="5428"/>
                    <a:pt x="667" y="5745"/>
                    <a:pt x="909" y="5945"/>
                  </a:cubicBezTo>
                  <a:cubicBezTo>
                    <a:pt x="946" y="5977"/>
                    <a:pt x="928" y="6032"/>
                    <a:pt x="879" y="6037"/>
                  </a:cubicBezTo>
                  <a:cubicBezTo>
                    <a:pt x="558" y="6096"/>
                    <a:pt x="286" y="6317"/>
                    <a:pt x="219" y="6624"/>
                  </a:cubicBezTo>
                  <a:cubicBezTo>
                    <a:pt x="152" y="6931"/>
                    <a:pt x="298" y="7226"/>
                    <a:pt x="571" y="7388"/>
                  </a:cubicBezTo>
                  <a:cubicBezTo>
                    <a:pt x="613" y="7415"/>
                    <a:pt x="606" y="7469"/>
                    <a:pt x="558" y="7486"/>
                  </a:cubicBezTo>
                  <a:cubicBezTo>
                    <a:pt x="249" y="7582"/>
                    <a:pt x="26" y="7834"/>
                    <a:pt x="2" y="8147"/>
                  </a:cubicBezTo>
                  <a:cubicBezTo>
                    <a:pt x="-17" y="8454"/>
                    <a:pt x="171" y="8729"/>
                    <a:pt x="461" y="8858"/>
                  </a:cubicBezTo>
                  <a:cubicBezTo>
                    <a:pt x="503" y="8880"/>
                    <a:pt x="503" y="8933"/>
                    <a:pt x="461" y="8954"/>
                  </a:cubicBezTo>
                  <a:cubicBezTo>
                    <a:pt x="171" y="9083"/>
                    <a:pt x="-17" y="9359"/>
                    <a:pt x="7" y="9666"/>
                  </a:cubicBezTo>
                  <a:cubicBezTo>
                    <a:pt x="25" y="9967"/>
                    <a:pt x="249" y="10220"/>
                    <a:pt x="552" y="10322"/>
                  </a:cubicBezTo>
                  <a:cubicBezTo>
                    <a:pt x="600" y="10338"/>
                    <a:pt x="606" y="10393"/>
                    <a:pt x="563" y="10419"/>
                  </a:cubicBezTo>
                  <a:cubicBezTo>
                    <a:pt x="297" y="10576"/>
                    <a:pt x="140" y="10860"/>
                    <a:pt x="194" y="11161"/>
                  </a:cubicBezTo>
                  <a:cubicBezTo>
                    <a:pt x="249" y="11457"/>
                    <a:pt x="491" y="11690"/>
                    <a:pt x="800" y="11765"/>
                  </a:cubicBezTo>
                  <a:cubicBezTo>
                    <a:pt x="848" y="11776"/>
                    <a:pt x="861" y="11829"/>
                    <a:pt x="824" y="11861"/>
                  </a:cubicBezTo>
                  <a:cubicBezTo>
                    <a:pt x="576" y="12039"/>
                    <a:pt x="449" y="12329"/>
                    <a:pt x="527" y="12620"/>
                  </a:cubicBezTo>
                  <a:cubicBezTo>
                    <a:pt x="606" y="12916"/>
                    <a:pt x="878" y="13132"/>
                    <a:pt x="1193" y="13180"/>
                  </a:cubicBezTo>
                  <a:cubicBezTo>
                    <a:pt x="1241" y="13185"/>
                    <a:pt x="1260" y="13240"/>
                    <a:pt x="1223" y="13273"/>
                  </a:cubicBezTo>
                  <a:cubicBezTo>
                    <a:pt x="969" y="13488"/>
                    <a:pt x="890" y="13831"/>
                    <a:pt x="1047" y="14127"/>
                  </a:cubicBezTo>
                  <a:cubicBezTo>
                    <a:pt x="1217" y="14450"/>
                    <a:pt x="1610" y="14613"/>
                    <a:pt x="1985" y="14543"/>
                  </a:cubicBezTo>
                  <a:cubicBezTo>
                    <a:pt x="2022" y="14537"/>
                    <a:pt x="2053" y="14570"/>
                    <a:pt x="2035" y="14597"/>
                  </a:cubicBezTo>
                  <a:cubicBezTo>
                    <a:pt x="1871" y="14903"/>
                    <a:pt x="1957" y="15281"/>
                    <a:pt x="2265" y="15507"/>
                  </a:cubicBezTo>
                  <a:cubicBezTo>
                    <a:pt x="2568" y="15722"/>
                    <a:pt x="2978" y="15721"/>
                    <a:pt x="3281" y="15527"/>
                  </a:cubicBezTo>
                  <a:cubicBezTo>
                    <a:pt x="3317" y="15505"/>
                    <a:pt x="3372" y="15528"/>
                    <a:pt x="3366" y="15566"/>
                  </a:cubicBezTo>
                  <a:cubicBezTo>
                    <a:pt x="3360" y="15883"/>
                    <a:pt x="3584" y="16185"/>
                    <a:pt x="3947" y="16287"/>
                  </a:cubicBezTo>
                  <a:cubicBezTo>
                    <a:pt x="4298" y="16390"/>
                    <a:pt x="4673" y="16271"/>
                    <a:pt x="4885" y="16023"/>
                  </a:cubicBezTo>
                  <a:cubicBezTo>
                    <a:pt x="4909" y="15996"/>
                    <a:pt x="4964" y="16001"/>
                    <a:pt x="4976" y="16038"/>
                  </a:cubicBezTo>
                  <a:cubicBezTo>
                    <a:pt x="5066" y="16334"/>
                    <a:pt x="5358" y="16567"/>
                    <a:pt x="5721" y="16593"/>
                  </a:cubicBezTo>
                  <a:cubicBezTo>
                    <a:pt x="5745" y="16593"/>
                    <a:pt x="5768" y="16593"/>
                    <a:pt x="5793" y="16593"/>
                  </a:cubicBezTo>
                  <a:cubicBezTo>
                    <a:pt x="5829" y="16593"/>
                    <a:pt x="5866" y="16594"/>
                    <a:pt x="5897" y="16588"/>
                  </a:cubicBezTo>
                  <a:cubicBezTo>
                    <a:pt x="5933" y="16583"/>
                    <a:pt x="5951" y="16620"/>
                    <a:pt x="5927" y="16647"/>
                  </a:cubicBezTo>
                  <a:cubicBezTo>
                    <a:pt x="5491" y="17040"/>
                    <a:pt x="4987" y="17417"/>
                    <a:pt x="4406" y="17751"/>
                  </a:cubicBezTo>
                  <a:cubicBezTo>
                    <a:pt x="3462" y="18278"/>
                    <a:pt x="3347" y="18747"/>
                    <a:pt x="5133" y="18414"/>
                  </a:cubicBezTo>
                  <a:cubicBezTo>
                    <a:pt x="5157" y="18408"/>
                    <a:pt x="5175" y="18435"/>
                    <a:pt x="5157" y="18451"/>
                  </a:cubicBezTo>
                  <a:cubicBezTo>
                    <a:pt x="4274" y="19264"/>
                    <a:pt x="3366" y="19668"/>
                    <a:pt x="4401" y="19706"/>
                  </a:cubicBezTo>
                  <a:cubicBezTo>
                    <a:pt x="5200" y="19733"/>
                    <a:pt x="6042" y="19231"/>
                    <a:pt x="6320" y="19053"/>
                  </a:cubicBezTo>
                  <a:cubicBezTo>
                    <a:pt x="6345" y="19037"/>
                    <a:pt x="6374" y="19065"/>
                    <a:pt x="6356" y="19087"/>
                  </a:cubicBezTo>
                  <a:cubicBezTo>
                    <a:pt x="6308" y="19157"/>
                    <a:pt x="6223" y="19263"/>
                    <a:pt x="6078" y="19398"/>
                  </a:cubicBezTo>
                  <a:cubicBezTo>
                    <a:pt x="5806" y="19645"/>
                    <a:pt x="5907" y="20189"/>
                    <a:pt x="8794" y="19177"/>
                  </a:cubicBezTo>
                  <a:cubicBezTo>
                    <a:pt x="9962" y="18768"/>
                    <a:pt x="10774" y="18192"/>
                    <a:pt x="11330" y="17648"/>
                  </a:cubicBezTo>
                  <a:cubicBezTo>
                    <a:pt x="11373" y="17611"/>
                    <a:pt x="11445" y="17633"/>
                    <a:pt x="11451" y="17687"/>
                  </a:cubicBezTo>
                  <a:cubicBezTo>
                    <a:pt x="11512" y="18214"/>
                    <a:pt x="11112" y="19177"/>
                    <a:pt x="10574" y="20157"/>
                  </a:cubicBezTo>
                  <a:cubicBezTo>
                    <a:pt x="10186" y="20318"/>
                    <a:pt x="9545" y="20712"/>
                    <a:pt x="9520" y="21326"/>
                  </a:cubicBezTo>
                  <a:cubicBezTo>
                    <a:pt x="9756" y="21051"/>
                    <a:pt x="10127" y="20890"/>
                    <a:pt x="10405" y="20809"/>
                  </a:cubicBezTo>
                  <a:cubicBezTo>
                    <a:pt x="10315" y="21197"/>
                    <a:pt x="10557" y="21330"/>
                    <a:pt x="10769" y="21341"/>
                  </a:cubicBezTo>
                  <a:cubicBezTo>
                    <a:pt x="11071" y="21352"/>
                    <a:pt x="11143" y="21418"/>
                    <a:pt x="11234" y="21536"/>
                  </a:cubicBezTo>
                  <a:cubicBezTo>
                    <a:pt x="11561" y="21272"/>
                    <a:pt x="11289" y="20932"/>
                    <a:pt x="11289" y="20932"/>
                  </a:cubicBezTo>
                  <a:cubicBezTo>
                    <a:pt x="11289" y="20932"/>
                    <a:pt x="11669" y="21260"/>
                    <a:pt x="11996" y="21260"/>
                  </a:cubicBezTo>
                  <a:cubicBezTo>
                    <a:pt x="12323" y="21260"/>
                    <a:pt x="11791" y="21260"/>
                    <a:pt x="13201" y="21260"/>
                  </a:cubicBezTo>
                  <a:cubicBezTo>
                    <a:pt x="13146" y="21007"/>
                    <a:pt x="13099" y="20868"/>
                    <a:pt x="12009" y="20685"/>
                  </a:cubicBezTo>
                  <a:cubicBezTo>
                    <a:pt x="11053" y="20243"/>
                    <a:pt x="11706" y="19151"/>
                    <a:pt x="12287" y="17956"/>
                  </a:cubicBezTo>
                  <a:cubicBezTo>
                    <a:pt x="12312" y="17908"/>
                    <a:pt x="12360" y="17865"/>
                    <a:pt x="12414" y="17848"/>
                  </a:cubicBezTo>
                  <a:cubicBezTo>
                    <a:pt x="12904" y="17692"/>
                    <a:pt x="13219" y="17309"/>
                    <a:pt x="13418" y="16921"/>
                  </a:cubicBezTo>
                  <a:cubicBezTo>
                    <a:pt x="13430" y="16895"/>
                    <a:pt x="13479" y="16906"/>
                    <a:pt x="13479" y="16938"/>
                  </a:cubicBezTo>
                  <a:cubicBezTo>
                    <a:pt x="13467" y="17148"/>
                    <a:pt x="13438" y="17357"/>
                    <a:pt x="13401" y="17546"/>
                  </a:cubicBezTo>
                  <a:cubicBezTo>
                    <a:pt x="13377" y="17669"/>
                    <a:pt x="13413" y="17800"/>
                    <a:pt x="13498" y="17902"/>
                  </a:cubicBezTo>
                  <a:cubicBezTo>
                    <a:pt x="13891" y="18371"/>
                    <a:pt x="14400" y="19227"/>
                    <a:pt x="14587" y="20298"/>
                  </a:cubicBezTo>
                  <a:cubicBezTo>
                    <a:pt x="14242" y="20459"/>
                    <a:pt x="13782" y="20717"/>
                    <a:pt x="13927" y="21326"/>
                  </a:cubicBezTo>
                  <a:cubicBezTo>
                    <a:pt x="14090" y="21051"/>
                    <a:pt x="14417" y="20890"/>
                    <a:pt x="14665" y="20809"/>
                  </a:cubicBezTo>
                  <a:cubicBezTo>
                    <a:pt x="14737" y="21310"/>
                    <a:pt x="15096" y="21260"/>
                    <a:pt x="15313" y="21309"/>
                  </a:cubicBezTo>
                  <a:cubicBezTo>
                    <a:pt x="15531" y="21357"/>
                    <a:pt x="15530" y="21357"/>
                    <a:pt x="15694" y="21529"/>
                  </a:cubicBezTo>
                  <a:cubicBezTo>
                    <a:pt x="15845" y="21163"/>
                    <a:pt x="15633" y="20959"/>
                    <a:pt x="15633" y="20959"/>
                  </a:cubicBezTo>
                  <a:cubicBezTo>
                    <a:pt x="15633" y="20959"/>
                    <a:pt x="15960" y="21255"/>
                    <a:pt x="16293" y="21255"/>
                  </a:cubicBezTo>
                  <a:cubicBezTo>
                    <a:pt x="16620" y="21255"/>
                    <a:pt x="16250" y="21255"/>
                    <a:pt x="17660" y="21255"/>
                  </a:cubicBezTo>
                  <a:cubicBezTo>
                    <a:pt x="17485" y="21002"/>
                    <a:pt x="17334" y="20852"/>
                    <a:pt x="16233" y="20680"/>
                  </a:cubicBezTo>
                  <a:cubicBezTo>
                    <a:pt x="15319" y="20114"/>
                    <a:pt x="14859" y="19452"/>
                    <a:pt x="14587" y="17800"/>
                  </a:cubicBezTo>
                  <a:cubicBezTo>
                    <a:pt x="15077" y="17644"/>
                    <a:pt x="15216" y="17191"/>
                    <a:pt x="15228" y="16760"/>
                  </a:cubicBezTo>
                  <a:cubicBezTo>
                    <a:pt x="15228" y="16712"/>
                    <a:pt x="15276" y="16679"/>
                    <a:pt x="15325" y="16679"/>
                  </a:cubicBezTo>
                  <a:cubicBezTo>
                    <a:pt x="20233" y="16948"/>
                    <a:pt x="21583" y="13875"/>
                    <a:pt x="21583" y="10650"/>
                  </a:cubicBezTo>
                  <a:cubicBezTo>
                    <a:pt x="21583" y="8911"/>
                    <a:pt x="20984" y="7238"/>
                    <a:pt x="20373" y="5871"/>
                  </a:cubicBezTo>
                  <a:cubicBezTo>
                    <a:pt x="20348" y="5822"/>
                    <a:pt x="20372" y="5768"/>
                    <a:pt x="20414" y="5736"/>
                  </a:cubicBezTo>
                  <a:cubicBezTo>
                    <a:pt x="20626" y="5585"/>
                    <a:pt x="20705" y="5321"/>
                    <a:pt x="20651" y="5073"/>
                  </a:cubicBezTo>
                  <a:cubicBezTo>
                    <a:pt x="20645" y="5030"/>
                    <a:pt x="20663" y="4987"/>
                    <a:pt x="20700" y="4960"/>
                  </a:cubicBezTo>
                  <a:cubicBezTo>
                    <a:pt x="21142" y="4675"/>
                    <a:pt x="20892" y="4261"/>
                    <a:pt x="20475" y="3475"/>
                  </a:cubicBezTo>
                  <a:cubicBezTo>
                    <a:pt x="20208" y="2974"/>
                    <a:pt x="20263" y="2646"/>
                    <a:pt x="20384" y="2430"/>
                  </a:cubicBezTo>
                  <a:cubicBezTo>
                    <a:pt x="20408" y="2387"/>
                    <a:pt x="20464" y="2361"/>
                    <a:pt x="20518" y="2371"/>
                  </a:cubicBezTo>
                  <a:cubicBezTo>
                    <a:pt x="20887" y="2436"/>
                    <a:pt x="21244" y="2532"/>
                    <a:pt x="21492" y="2602"/>
                  </a:cubicBezTo>
                  <a:cubicBezTo>
                    <a:pt x="21535" y="2613"/>
                    <a:pt x="21578" y="2581"/>
                    <a:pt x="21572" y="2543"/>
                  </a:cubicBezTo>
                  <a:cubicBezTo>
                    <a:pt x="21505" y="1978"/>
                    <a:pt x="21087" y="1751"/>
                    <a:pt x="20917" y="1687"/>
                  </a:cubicBezTo>
                  <a:cubicBezTo>
                    <a:pt x="20881" y="1671"/>
                    <a:pt x="20862" y="1639"/>
                    <a:pt x="20868" y="1601"/>
                  </a:cubicBezTo>
                  <a:cubicBezTo>
                    <a:pt x="20953" y="1278"/>
                    <a:pt x="20651" y="1030"/>
                    <a:pt x="20378" y="1041"/>
                  </a:cubicBezTo>
                  <a:cubicBezTo>
                    <a:pt x="20342" y="1041"/>
                    <a:pt x="20311" y="1024"/>
                    <a:pt x="20293" y="992"/>
                  </a:cubicBezTo>
                  <a:cubicBezTo>
                    <a:pt x="19978" y="364"/>
                    <a:pt x="19341" y="45"/>
                    <a:pt x="18674" y="4"/>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36" name="Chicken">
              <a:extLst>
                <a:ext uri="{FF2B5EF4-FFF2-40B4-BE49-F238E27FC236}">
                  <a16:creationId xmlns:a16="http://schemas.microsoft.com/office/drawing/2014/main" id="{3D13A506-EDB6-4936-A72E-ED16F6637D65}"/>
                </a:ext>
              </a:extLst>
            </p:cNvPr>
            <p:cNvSpPr/>
            <p:nvPr/>
          </p:nvSpPr>
          <p:spPr>
            <a:xfrm>
              <a:off x="2855986" y="3701806"/>
              <a:ext cx="272763" cy="267385"/>
            </a:xfrm>
            <a:custGeom>
              <a:avLst/>
              <a:gdLst/>
              <a:ahLst/>
              <a:cxnLst>
                <a:cxn ang="0">
                  <a:pos x="wd2" y="hd2"/>
                </a:cxn>
                <a:cxn ang="5400000">
                  <a:pos x="wd2" y="hd2"/>
                </a:cxn>
                <a:cxn ang="10800000">
                  <a:pos x="wd2" y="hd2"/>
                </a:cxn>
                <a:cxn ang="16200000">
                  <a:pos x="wd2" y="hd2"/>
                </a:cxn>
              </a:cxnLst>
              <a:rect l="0" t="0" r="r" b="b"/>
              <a:pathLst>
                <a:path w="21224" h="21298" extrusionOk="0">
                  <a:moveTo>
                    <a:pt x="18064" y="0"/>
                  </a:moveTo>
                  <a:cubicBezTo>
                    <a:pt x="18290" y="263"/>
                    <a:pt x="18209" y="645"/>
                    <a:pt x="18209" y="645"/>
                  </a:cubicBezTo>
                  <a:cubicBezTo>
                    <a:pt x="18209" y="645"/>
                    <a:pt x="17841" y="587"/>
                    <a:pt x="17677" y="901"/>
                  </a:cubicBezTo>
                  <a:cubicBezTo>
                    <a:pt x="17580" y="1088"/>
                    <a:pt x="17749" y="1382"/>
                    <a:pt x="17749" y="1407"/>
                  </a:cubicBezTo>
                  <a:cubicBezTo>
                    <a:pt x="17749" y="1407"/>
                    <a:pt x="16463" y="980"/>
                    <a:pt x="14543" y="4331"/>
                  </a:cubicBezTo>
                  <a:cubicBezTo>
                    <a:pt x="13311" y="6482"/>
                    <a:pt x="9709" y="8157"/>
                    <a:pt x="7468" y="7215"/>
                  </a:cubicBezTo>
                  <a:cubicBezTo>
                    <a:pt x="4923" y="6146"/>
                    <a:pt x="3553" y="7082"/>
                    <a:pt x="3553" y="7082"/>
                  </a:cubicBezTo>
                  <a:cubicBezTo>
                    <a:pt x="3553" y="7082"/>
                    <a:pt x="2208" y="5229"/>
                    <a:pt x="525" y="5170"/>
                  </a:cubicBezTo>
                  <a:cubicBezTo>
                    <a:pt x="65" y="5154"/>
                    <a:pt x="-163" y="6880"/>
                    <a:pt x="132" y="8355"/>
                  </a:cubicBezTo>
                  <a:cubicBezTo>
                    <a:pt x="721" y="11305"/>
                    <a:pt x="2205" y="12619"/>
                    <a:pt x="3134" y="13320"/>
                  </a:cubicBezTo>
                  <a:cubicBezTo>
                    <a:pt x="3760" y="16399"/>
                    <a:pt x="5387" y="16782"/>
                    <a:pt x="6417" y="16790"/>
                  </a:cubicBezTo>
                  <a:lnTo>
                    <a:pt x="6848" y="19903"/>
                  </a:lnTo>
                  <a:cubicBezTo>
                    <a:pt x="6809" y="20390"/>
                    <a:pt x="6207" y="20553"/>
                    <a:pt x="5830" y="20553"/>
                  </a:cubicBezTo>
                  <a:cubicBezTo>
                    <a:pt x="5454" y="20553"/>
                    <a:pt x="5166" y="21223"/>
                    <a:pt x="5166" y="21223"/>
                  </a:cubicBezTo>
                  <a:cubicBezTo>
                    <a:pt x="5166" y="21223"/>
                    <a:pt x="5404" y="21134"/>
                    <a:pt x="5589" y="21081"/>
                  </a:cubicBezTo>
                  <a:cubicBezTo>
                    <a:pt x="5589" y="21081"/>
                    <a:pt x="5855" y="21569"/>
                    <a:pt x="6592" y="21073"/>
                  </a:cubicBezTo>
                  <a:cubicBezTo>
                    <a:pt x="6750" y="20966"/>
                    <a:pt x="6886" y="20896"/>
                    <a:pt x="6980" y="20853"/>
                  </a:cubicBezTo>
                  <a:lnTo>
                    <a:pt x="6982" y="20866"/>
                  </a:lnTo>
                  <a:cubicBezTo>
                    <a:pt x="6982" y="20866"/>
                    <a:pt x="7300" y="21098"/>
                    <a:pt x="7793" y="21230"/>
                  </a:cubicBezTo>
                  <a:cubicBezTo>
                    <a:pt x="8016" y="21289"/>
                    <a:pt x="9067" y="21404"/>
                    <a:pt x="9324" y="21071"/>
                  </a:cubicBezTo>
                  <a:lnTo>
                    <a:pt x="9911" y="21223"/>
                  </a:lnTo>
                  <a:cubicBezTo>
                    <a:pt x="9992" y="20698"/>
                    <a:pt x="9710" y="20460"/>
                    <a:pt x="9258" y="20495"/>
                  </a:cubicBezTo>
                  <a:cubicBezTo>
                    <a:pt x="8753" y="20533"/>
                    <a:pt x="7985" y="20378"/>
                    <a:pt x="7740" y="19904"/>
                  </a:cubicBezTo>
                  <a:cubicBezTo>
                    <a:pt x="7740" y="19904"/>
                    <a:pt x="7387" y="17901"/>
                    <a:pt x="7185" y="16757"/>
                  </a:cubicBezTo>
                  <a:cubicBezTo>
                    <a:pt x="8646" y="16729"/>
                    <a:pt x="9666" y="17460"/>
                    <a:pt x="10174" y="17939"/>
                  </a:cubicBezTo>
                  <a:lnTo>
                    <a:pt x="11751" y="20090"/>
                  </a:lnTo>
                  <a:cubicBezTo>
                    <a:pt x="11884" y="20577"/>
                    <a:pt x="11397" y="20553"/>
                    <a:pt x="11004" y="20553"/>
                  </a:cubicBezTo>
                  <a:cubicBezTo>
                    <a:pt x="10611" y="20553"/>
                    <a:pt x="10549" y="21223"/>
                    <a:pt x="10549" y="21223"/>
                  </a:cubicBezTo>
                  <a:cubicBezTo>
                    <a:pt x="10549" y="21223"/>
                    <a:pt x="10766" y="21134"/>
                    <a:pt x="10941" y="21081"/>
                  </a:cubicBezTo>
                  <a:cubicBezTo>
                    <a:pt x="10941" y="21081"/>
                    <a:pt x="11393" y="21571"/>
                    <a:pt x="11986" y="21075"/>
                  </a:cubicBezTo>
                  <a:cubicBezTo>
                    <a:pt x="12112" y="20969"/>
                    <a:pt x="12228" y="20898"/>
                    <a:pt x="12310" y="20854"/>
                  </a:cubicBezTo>
                  <a:lnTo>
                    <a:pt x="12320" y="20866"/>
                  </a:lnTo>
                  <a:cubicBezTo>
                    <a:pt x="12320" y="20866"/>
                    <a:pt x="12734" y="21098"/>
                    <a:pt x="13295" y="21230"/>
                  </a:cubicBezTo>
                  <a:cubicBezTo>
                    <a:pt x="13549" y="21289"/>
                    <a:pt x="14688" y="21404"/>
                    <a:pt x="14838" y="21071"/>
                  </a:cubicBezTo>
                  <a:lnTo>
                    <a:pt x="15505" y="21223"/>
                  </a:lnTo>
                  <a:cubicBezTo>
                    <a:pt x="15401" y="20698"/>
                    <a:pt x="15023" y="20460"/>
                    <a:pt x="14563" y="20495"/>
                  </a:cubicBezTo>
                  <a:cubicBezTo>
                    <a:pt x="14050" y="20533"/>
                    <a:pt x="13193" y="20380"/>
                    <a:pt x="12767" y="19906"/>
                  </a:cubicBezTo>
                  <a:cubicBezTo>
                    <a:pt x="12767" y="19906"/>
                    <a:pt x="11819" y="18838"/>
                    <a:pt x="11097" y="18008"/>
                  </a:cubicBezTo>
                  <a:cubicBezTo>
                    <a:pt x="11799" y="17510"/>
                    <a:pt x="12976" y="16416"/>
                    <a:pt x="13462" y="14456"/>
                  </a:cubicBezTo>
                  <a:cubicBezTo>
                    <a:pt x="16508" y="13283"/>
                    <a:pt x="17883" y="8623"/>
                    <a:pt x="18309" y="5658"/>
                  </a:cubicBezTo>
                  <a:cubicBezTo>
                    <a:pt x="18309" y="5658"/>
                    <a:pt x="19558" y="5518"/>
                    <a:pt x="19497" y="3917"/>
                  </a:cubicBezTo>
                  <a:cubicBezTo>
                    <a:pt x="20223" y="3709"/>
                    <a:pt x="20739" y="3952"/>
                    <a:pt x="21190" y="4073"/>
                  </a:cubicBezTo>
                  <a:cubicBezTo>
                    <a:pt x="21437" y="3297"/>
                    <a:pt x="20242" y="3039"/>
                    <a:pt x="20223" y="2451"/>
                  </a:cubicBezTo>
                  <a:cubicBezTo>
                    <a:pt x="20407" y="1484"/>
                    <a:pt x="19635" y="-29"/>
                    <a:pt x="18064" y="0"/>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37" name="Eagle In Flight">
              <a:extLst>
                <a:ext uri="{FF2B5EF4-FFF2-40B4-BE49-F238E27FC236}">
                  <a16:creationId xmlns:a16="http://schemas.microsoft.com/office/drawing/2014/main" id="{00B1BC6C-F823-4D4E-B8E4-EC83FE7EB28B}"/>
                </a:ext>
              </a:extLst>
            </p:cNvPr>
            <p:cNvSpPr/>
            <p:nvPr/>
          </p:nvSpPr>
          <p:spPr>
            <a:xfrm>
              <a:off x="3114767" y="4031727"/>
              <a:ext cx="551344" cy="551130"/>
            </a:xfrm>
            <a:custGeom>
              <a:avLst/>
              <a:gdLst/>
              <a:ahLst/>
              <a:cxnLst>
                <a:cxn ang="0">
                  <a:pos x="wd2" y="hd2"/>
                </a:cxn>
                <a:cxn ang="5400000">
                  <a:pos x="wd2" y="hd2"/>
                </a:cxn>
                <a:cxn ang="10800000">
                  <a:pos x="wd2" y="hd2"/>
                </a:cxn>
                <a:cxn ang="16200000">
                  <a:pos x="wd2" y="hd2"/>
                </a:cxn>
              </a:cxnLst>
              <a:rect l="0" t="0" r="r" b="b"/>
              <a:pathLst>
                <a:path w="21040" h="21590" extrusionOk="0">
                  <a:moveTo>
                    <a:pt x="3268" y="2"/>
                  </a:moveTo>
                  <a:cubicBezTo>
                    <a:pt x="3258" y="6"/>
                    <a:pt x="3250" y="16"/>
                    <a:pt x="3250" y="29"/>
                  </a:cubicBezTo>
                  <a:cubicBezTo>
                    <a:pt x="3235" y="229"/>
                    <a:pt x="3307" y="959"/>
                    <a:pt x="4633" y="2524"/>
                  </a:cubicBezTo>
                  <a:cubicBezTo>
                    <a:pt x="4643" y="2540"/>
                    <a:pt x="4627" y="2562"/>
                    <a:pt x="4611" y="2551"/>
                  </a:cubicBezTo>
                  <a:cubicBezTo>
                    <a:pt x="3633" y="1839"/>
                    <a:pt x="1772" y="376"/>
                    <a:pt x="1446" y="122"/>
                  </a:cubicBezTo>
                  <a:cubicBezTo>
                    <a:pt x="1425" y="106"/>
                    <a:pt x="1393" y="122"/>
                    <a:pt x="1393" y="149"/>
                  </a:cubicBezTo>
                  <a:cubicBezTo>
                    <a:pt x="1398" y="392"/>
                    <a:pt x="1587" y="1320"/>
                    <a:pt x="3901" y="2988"/>
                  </a:cubicBezTo>
                  <a:cubicBezTo>
                    <a:pt x="3917" y="2999"/>
                    <a:pt x="3902" y="3026"/>
                    <a:pt x="3886" y="3015"/>
                  </a:cubicBezTo>
                  <a:cubicBezTo>
                    <a:pt x="2756" y="2454"/>
                    <a:pt x="715" y="1563"/>
                    <a:pt x="257" y="1364"/>
                  </a:cubicBezTo>
                  <a:cubicBezTo>
                    <a:pt x="226" y="1353"/>
                    <a:pt x="199" y="1384"/>
                    <a:pt x="215" y="1411"/>
                  </a:cubicBezTo>
                  <a:cubicBezTo>
                    <a:pt x="393" y="1692"/>
                    <a:pt x="1120" y="2600"/>
                    <a:pt x="3466" y="3636"/>
                  </a:cubicBezTo>
                  <a:cubicBezTo>
                    <a:pt x="3481" y="3641"/>
                    <a:pt x="3475" y="3674"/>
                    <a:pt x="3454" y="3668"/>
                  </a:cubicBezTo>
                  <a:cubicBezTo>
                    <a:pt x="1492" y="3301"/>
                    <a:pt x="378" y="3053"/>
                    <a:pt x="78" y="2988"/>
                  </a:cubicBezTo>
                  <a:cubicBezTo>
                    <a:pt x="47" y="2983"/>
                    <a:pt x="26" y="3015"/>
                    <a:pt x="47" y="3042"/>
                  </a:cubicBezTo>
                  <a:cubicBezTo>
                    <a:pt x="215" y="3247"/>
                    <a:pt x="877" y="3841"/>
                    <a:pt x="3191" y="4397"/>
                  </a:cubicBezTo>
                  <a:cubicBezTo>
                    <a:pt x="3212" y="4402"/>
                    <a:pt x="3207" y="4434"/>
                    <a:pt x="3186" y="4429"/>
                  </a:cubicBezTo>
                  <a:cubicBezTo>
                    <a:pt x="1445" y="4294"/>
                    <a:pt x="462" y="4230"/>
                    <a:pt x="131" y="4208"/>
                  </a:cubicBezTo>
                  <a:cubicBezTo>
                    <a:pt x="94" y="4208"/>
                    <a:pt x="83" y="4251"/>
                    <a:pt x="109" y="4272"/>
                  </a:cubicBezTo>
                  <a:cubicBezTo>
                    <a:pt x="393" y="4450"/>
                    <a:pt x="1215" y="4910"/>
                    <a:pt x="2356" y="5148"/>
                  </a:cubicBezTo>
                  <a:cubicBezTo>
                    <a:pt x="2382" y="5153"/>
                    <a:pt x="2382" y="5191"/>
                    <a:pt x="2356" y="5197"/>
                  </a:cubicBezTo>
                  <a:cubicBezTo>
                    <a:pt x="1457" y="5445"/>
                    <a:pt x="1256" y="5811"/>
                    <a:pt x="1219" y="5909"/>
                  </a:cubicBezTo>
                  <a:cubicBezTo>
                    <a:pt x="1214" y="5919"/>
                    <a:pt x="1220" y="5935"/>
                    <a:pt x="1230" y="5946"/>
                  </a:cubicBezTo>
                  <a:cubicBezTo>
                    <a:pt x="1309" y="6005"/>
                    <a:pt x="1672" y="6243"/>
                    <a:pt x="2177" y="6314"/>
                  </a:cubicBezTo>
                  <a:cubicBezTo>
                    <a:pt x="2209" y="6319"/>
                    <a:pt x="2224" y="6357"/>
                    <a:pt x="2203" y="6384"/>
                  </a:cubicBezTo>
                  <a:cubicBezTo>
                    <a:pt x="1883" y="6784"/>
                    <a:pt x="2113" y="7470"/>
                    <a:pt x="2687" y="7626"/>
                  </a:cubicBezTo>
                  <a:cubicBezTo>
                    <a:pt x="2718" y="7631"/>
                    <a:pt x="2729" y="7668"/>
                    <a:pt x="2708" y="7695"/>
                  </a:cubicBezTo>
                  <a:cubicBezTo>
                    <a:pt x="2350" y="8149"/>
                    <a:pt x="2640" y="8900"/>
                    <a:pt x="3413" y="8895"/>
                  </a:cubicBezTo>
                  <a:cubicBezTo>
                    <a:pt x="3434" y="8895"/>
                    <a:pt x="3449" y="8911"/>
                    <a:pt x="3454" y="8927"/>
                  </a:cubicBezTo>
                  <a:cubicBezTo>
                    <a:pt x="3754" y="10120"/>
                    <a:pt x="5690" y="11308"/>
                    <a:pt x="5832" y="13030"/>
                  </a:cubicBezTo>
                  <a:cubicBezTo>
                    <a:pt x="5832" y="13057"/>
                    <a:pt x="5816" y="13083"/>
                    <a:pt x="5790" y="13094"/>
                  </a:cubicBezTo>
                  <a:cubicBezTo>
                    <a:pt x="2871" y="13915"/>
                    <a:pt x="-547" y="13024"/>
                    <a:pt x="121" y="14488"/>
                  </a:cubicBezTo>
                  <a:cubicBezTo>
                    <a:pt x="121" y="14488"/>
                    <a:pt x="199" y="14675"/>
                    <a:pt x="404" y="14854"/>
                  </a:cubicBezTo>
                  <a:cubicBezTo>
                    <a:pt x="435" y="14881"/>
                    <a:pt x="431" y="14930"/>
                    <a:pt x="394" y="14951"/>
                  </a:cubicBezTo>
                  <a:cubicBezTo>
                    <a:pt x="110" y="15086"/>
                    <a:pt x="-6" y="15685"/>
                    <a:pt x="284" y="15933"/>
                  </a:cubicBezTo>
                  <a:cubicBezTo>
                    <a:pt x="315" y="15960"/>
                    <a:pt x="309" y="16005"/>
                    <a:pt x="272" y="16026"/>
                  </a:cubicBezTo>
                  <a:cubicBezTo>
                    <a:pt x="-12" y="16210"/>
                    <a:pt x="-95" y="16593"/>
                    <a:pt x="126" y="17057"/>
                  </a:cubicBezTo>
                  <a:cubicBezTo>
                    <a:pt x="399" y="17629"/>
                    <a:pt x="1014" y="17559"/>
                    <a:pt x="1240" y="17511"/>
                  </a:cubicBezTo>
                  <a:cubicBezTo>
                    <a:pt x="1288" y="17500"/>
                    <a:pt x="1331" y="17522"/>
                    <a:pt x="1357" y="17565"/>
                  </a:cubicBezTo>
                  <a:cubicBezTo>
                    <a:pt x="1420" y="17678"/>
                    <a:pt x="1592" y="17893"/>
                    <a:pt x="2060" y="17985"/>
                  </a:cubicBezTo>
                  <a:cubicBezTo>
                    <a:pt x="2581" y="18087"/>
                    <a:pt x="2845" y="17915"/>
                    <a:pt x="2945" y="17823"/>
                  </a:cubicBezTo>
                  <a:cubicBezTo>
                    <a:pt x="2971" y="17801"/>
                    <a:pt x="3008" y="17807"/>
                    <a:pt x="3023" y="17840"/>
                  </a:cubicBezTo>
                  <a:cubicBezTo>
                    <a:pt x="3092" y="17964"/>
                    <a:pt x="3291" y="18217"/>
                    <a:pt x="3870" y="18228"/>
                  </a:cubicBezTo>
                  <a:cubicBezTo>
                    <a:pt x="4538" y="18239"/>
                    <a:pt x="6311" y="17484"/>
                    <a:pt x="7852" y="15481"/>
                  </a:cubicBezTo>
                  <a:cubicBezTo>
                    <a:pt x="7873" y="15449"/>
                    <a:pt x="7914" y="15437"/>
                    <a:pt x="7951" y="15447"/>
                  </a:cubicBezTo>
                  <a:cubicBezTo>
                    <a:pt x="9650" y="16014"/>
                    <a:pt x="9803" y="17445"/>
                    <a:pt x="12490" y="17656"/>
                  </a:cubicBezTo>
                  <a:cubicBezTo>
                    <a:pt x="12517" y="17656"/>
                    <a:pt x="12533" y="17678"/>
                    <a:pt x="12538" y="17705"/>
                  </a:cubicBezTo>
                  <a:cubicBezTo>
                    <a:pt x="12638" y="18374"/>
                    <a:pt x="13427" y="18957"/>
                    <a:pt x="14226" y="18795"/>
                  </a:cubicBezTo>
                  <a:cubicBezTo>
                    <a:pt x="14263" y="18789"/>
                    <a:pt x="14299" y="18828"/>
                    <a:pt x="14284" y="18866"/>
                  </a:cubicBezTo>
                  <a:cubicBezTo>
                    <a:pt x="14099" y="19449"/>
                    <a:pt x="14321" y="19956"/>
                    <a:pt x="14384" y="20080"/>
                  </a:cubicBezTo>
                  <a:cubicBezTo>
                    <a:pt x="14394" y="20096"/>
                    <a:pt x="14410" y="20108"/>
                    <a:pt x="14431" y="20102"/>
                  </a:cubicBezTo>
                  <a:cubicBezTo>
                    <a:pt x="14573" y="20064"/>
                    <a:pt x="15152" y="19869"/>
                    <a:pt x="15620" y="19281"/>
                  </a:cubicBezTo>
                  <a:cubicBezTo>
                    <a:pt x="15630" y="19264"/>
                    <a:pt x="15651" y="19276"/>
                    <a:pt x="15651" y="19297"/>
                  </a:cubicBezTo>
                  <a:cubicBezTo>
                    <a:pt x="15409" y="20771"/>
                    <a:pt x="15904" y="21290"/>
                    <a:pt x="16062" y="21420"/>
                  </a:cubicBezTo>
                  <a:cubicBezTo>
                    <a:pt x="16083" y="21436"/>
                    <a:pt x="16114" y="21425"/>
                    <a:pt x="16124" y="21398"/>
                  </a:cubicBezTo>
                  <a:cubicBezTo>
                    <a:pt x="16193" y="21182"/>
                    <a:pt x="16477" y="20340"/>
                    <a:pt x="16777" y="19535"/>
                  </a:cubicBezTo>
                  <a:cubicBezTo>
                    <a:pt x="16782" y="19514"/>
                    <a:pt x="16813" y="19524"/>
                    <a:pt x="16808" y="19540"/>
                  </a:cubicBezTo>
                  <a:cubicBezTo>
                    <a:pt x="16692" y="21063"/>
                    <a:pt x="17140" y="21485"/>
                    <a:pt x="17293" y="21582"/>
                  </a:cubicBezTo>
                  <a:cubicBezTo>
                    <a:pt x="17314" y="21598"/>
                    <a:pt x="17345" y="21587"/>
                    <a:pt x="17355" y="21555"/>
                  </a:cubicBezTo>
                  <a:lnTo>
                    <a:pt x="17871" y="19638"/>
                  </a:lnTo>
                  <a:cubicBezTo>
                    <a:pt x="17877" y="19622"/>
                    <a:pt x="17903" y="19622"/>
                    <a:pt x="17903" y="19638"/>
                  </a:cubicBezTo>
                  <a:cubicBezTo>
                    <a:pt x="18076" y="20362"/>
                    <a:pt x="18533" y="20923"/>
                    <a:pt x="18680" y="21096"/>
                  </a:cubicBezTo>
                  <a:cubicBezTo>
                    <a:pt x="18701" y="21118"/>
                    <a:pt x="18739" y="21111"/>
                    <a:pt x="18749" y="21079"/>
                  </a:cubicBezTo>
                  <a:cubicBezTo>
                    <a:pt x="18817" y="20863"/>
                    <a:pt x="19013" y="20140"/>
                    <a:pt x="18923" y="19368"/>
                  </a:cubicBezTo>
                  <a:cubicBezTo>
                    <a:pt x="18923" y="19352"/>
                    <a:pt x="18944" y="19340"/>
                    <a:pt x="18955" y="19357"/>
                  </a:cubicBezTo>
                  <a:cubicBezTo>
                    <a:pt x="19354" y="19875"/>
                    <a:pt x="19901" y="20173"/>
                    <a:pt x="20069" y="20259"/>
                  </a:cubicBezTo>
                  <a:cubicBezTo>
                    <a:pt x="20095" y="20270"/>
                    <a:pt x="20126" y="20252"/>
                    <a:pt x="20126" y="20225"/>
                  </a:cubicBezTo>
                  <a:cubicBezTo>
                    <a:pt x="20142" y="20015"/>
                    <a:pt x="20174" y="19287"/>
                    <a:pt x="19863" y="18726"/>
                  </a:cubicBezTo>
                  <a:cubicBezTo>
                    <a:pt x="19853" y="18709"/>
                    <a:pt x="19869" y="18693"/>
                    <a:pt x="19885" y="18699"/>
                  </a:cubicBezTo>
                  <a:cubicBezTo>
                    <a:pt x="20474" y="18931"/>
                    <a:pt x="20853" y="18952"/>
                    <a:pt x="21001" y="18947"/>
                  </a:cubicBezTo>
                  <a:cubicBezTo>
                    <a:pt x="21032" y="18947"/>
                    <a:pt x="21053" y="18909"/>
                    <a:pt x="21032" y="18882"/>
                  </a:cubicBezTo>
                  <a:cubicBezTo>
                    <a:pt x="20785" y="18548"/>
                    <a:pt x="19565" y="16878"/>
                    <a:pt x="18692" y="15685"/>
                  </a:cubicBezTo>
                  <a:cubicBezTo>
                    <a:pt x="18513" y="15442"/>
                    <a:pt x="18270" y="15259"/>
                    <a:pt x="17996" y="15146"/>
                  </a:cubicBezTo>
                  <a:cubicBezTo>
                    <a:pt x="17244" y="14843"/>
                    <a:pt x="15820" y="13889"/>
                    <a:pt x="14857" y="13214"/>
                  </a:cubicBezTo>
                  <a:cubicBezTo>
                    <a:pt x="14826" y="13192"/>
                    <a:pt x="14826" y="13148"/>
                    <a:pt x="14857" y="13126"/>
                  </a:cubicBezTo>
                  <a:cubicBezTo>
                    <a:pt x="16014" y="12197"/>
                    <a:pt x="16792" y="12047"/>
                    <a:pt x="16992" y="12014"/>
                  </a:cubicBezTo>
                  <a:cubicBezTo>
                    <a:pt x="17024" y="12009"/>
                    <a:pt x="17055" y="12025"/>
                    <a:pt x="17076" y="12046"/>
                  </a:cubicBezTo>
                  <a:lnTo>
                    <a:pt x="17219" y="12242"/>
                  </a:lnTo>
                  <a:cubicBezTo>
                    <a:pt x="17229" y="12258"/>
                    <a:pt x="17255" y="12251"/>
                    <a:pt x="17260" y="12235"/>
                  </a:cubicBezTo>
                  <a:cubicBezTo>
                    <a:pt x="17707" y="11091"/>
                    <a:pt x="16561" y="11216"/>
                    <a:pt x="16361" y="11248"/>
                  </a:cubicBezTo>
                  <a:cubicBezTo>
                    <a:pt x="16350" y="11248"/>
                    <a:pt x="16340" y="11237"/>
                    <a:pt x="16340" y="11226"/>
                  </a:cubicBezTo>
                  <a:cubicBezTo>
                    <a:pt x="16371" y="11118"/>
                    <a:pt x="16372" y="10746"/>
                    <a:pt x="14795" y="11005"/>
                  </a:cubicBezTo>
                  <a:cubicBezTo>
                    <a:pt x="14369" y="11076"/>
                    <a:pt x="13989" y="11086"/>
                    <a:pt x="13647" y="11064"/>
                  </a:cubicBezTo>
                  <a:cubicBezTo>
                    <a:pt x="13626" y="11064"/>
                    <a:pt x="13617" y="11049"/>
                    <a:pt x="13611" y="11027"/>
                  </a:cubicBezTo>
                  <a:cubicBezTo>
                    <a:pt x="13585" y="10828"/>
                    <a:pt x="13469" y="10573"/>
                    <a:pt x="13117" y="10357"/>
                  </a:cubicBezTo>
                  <a:cubicBezTo>
                    <a:pt x="12449" y="9953"/>
                    <a:pt x="10603" y="9655"/>
                    <a:pt x="9514" y="6000"/>
                  </a:cubicBezTo>
                  <a:cubicBezTo>
                    <a:pt x="9435" y="5730"/>
                    <a:pt x="9288" y="5487"/>
                    <a:pt x="9088" y="5293"/>
                  </a:cubicBezTo>
                  <a:cubicBezTo>
                    <a:pt x="6474" y="2755"/>
                    <a:pt x="3682" y="331"/>
                    <a:pt x="3303" y="7"/>
                  </a:cubicBezTo>
                  <a:cubicBezTo>
                    <a:pt x="3292" y="-1"/>
                    <a:pt x="3279" y="-2"/>
                    <a:pt x="3268" y="2"/>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38" name="Monkey">
              <a:extLst>
                <a:ext uri="{FF2B5EF4-FFF2-40B4-BE49-F238E27FC236}">
                  <a16:creationId xmlns:a16="http://schemas.microsoft.com/office/drawing/2014/main" id="{AAAF5251-F1D7-4888-8A46-F6DD991553D9}"/>
                </a:ext>
              </a:extLst>
            </p:cNvPr>
            <p:cNvSpPr/>
            <p:nvPr/>
          </p:nvSpPr>
          <p:spPr>
            <a:xfrm>
              <a:off x="3295657" y="3043693"/>
              <a:ext cx="551338" cy="478044"/>
            </a:xfrm>
            <a:custGeom>
              <a:avLst/>
              <a:gdLst/>
              <a:ahLst/>
              <a:cxnLst>
                <a:cxn ang="0">
                  <a:pos x="wd2" y="hd2"/>
                </a:cxn>
                <a:cxn ang="5400000">
                  <a:pos x="wd2" y="hd2"/>
                </a:cxn>
                <a:cxn ang="10800000">
                  <a:pos x="wd2" y="hd2"/>
                </a:cxn>
                <a:cxn ang="16200000">
                  <a:pos x="wd2" y="hd2"/>
                </a:cxn>
              </a:cxnLst>
              <a:rect l="0" t="0" r="r" b="b"/>
              <a:pathLst>
                <a:path w="21032" h="21600" extrusionOk="0">
                  <a:moveTo>
                    <a:pt x="4595" y="0"/>
                  </a:moveTo>
                  <a:cubicBezTo>
                    <a:pt x="3121" y="0"/>
                    <a:pt x="162" y="1241"/>
                    <a:pt x="4" y="5709"/>
                  </a:cubicBezTo>
                  <a:cubicBezTo>
                    <a:pt x="-132" y="9630"/>
                    <a:pt x="2796" y="11513"/>
                    <a:pt x="4480" y="12265"/>
                  </a:cubicBezTo>
                  <a:cubicBezTo>
                    <a:pt x="4606" y="13104"/>
                    <a:pt x="4664" y="14006"/>
                    <a:pt x="4375" y="14267"/>
                  </a:cubicBezTo>
                  <a:cubicBezTo>
                    <a:pt x="3803" y="14783"/>
                    <a:pt x="2024" y="14484"/>
                    <a:pt x="1867" y="15143"/>
                  </a:cubicBezTo>
                  <a:cubicBezTo>
                    <a:pt x="1720" y="15777"/>
                    <a:pt x="1977" y="17604"/>
                    <a:pt x="1132" y="17965"/>
                  </a:cubicBezTo>
                  <a:cubicBezTo>
                    <a:pt x="1069" y="17990"/>
                    <a:pt x="1034" y="18057"/>
                    <a:pt x="1034" y="18138"/>
                  </a:cubicBezTo>
                  <a:lnTo>
                    <a:pt x="1034" y="18145"/>
                  </a:lnTo>
                  <a:cubicBezTo>
                    <a:pt x="1034" y="18245"/>
                    <a:pt x="1096" y="18318"/>
                    <a:pt x="1180" y="18324"/>
                  </a:cubicBezTo>
                  <a:cubicBezTo>
                    <a:pt x="1358" y="18330"/>
                    <a:pt x="1653" y="18305"/>
                    <a:pt x="1826" y="18106"/>
                  </a:cubicBezTo>
                  <a:cubicBezTo>
                    <a:pt x="1847" y="18088"/>
                    <a:pt x="1877" y="18106"/>
                    <a:pt x="1867" y="18138"/>
                  </a:cubicBezTo>
                  <a:cubicBezTo>
                    <a:pt x="1793" y="18423"/>
                    <a:pt x="1678" y="18617"/>
                    <a:pt x="1573" y="18747"/>
                  </a:cubicBezTo>
                  <a:cubicBezTo>
                    <a:pt x="1505" y="18828"/>
                    <a:pt x="1520" y="18965"/>
                    <a:pt x="1604" y="19027"/>
                  </a:cubicBezTo>
                  <a:cubicBezTo>
                    <a:pt x="1610" y="19027"/>
                    <a:pt x="1611" y="19033"/>
                    <a:pt x="1616" y="19033"/>
                  </a:cubicBezTo>
                  <a:cubicBezTo>
                    <a:pt x="1668" y="19070"/>
                    <a:pt x="1731" y="19064"/>
                    <a:pt x="1778" y="19027"/>
                  </a:cubicBezTo>
                  <a:cubicBezTo>
                    <a:pt x="1915" y="18909"/>
                    <a:pt x="2214" y="18604"/>
                    <a:pt x="2408" y="18064"/>
                  </a:cubicBezTo>
                  <a:cubicBezTo>
                    <a:pt x="2418" y="18039"/>
                    <a:pt x="2450" y="18039"/>
                    <a:pt x="2460" y="18070"/>
                  </a:cubicBezTo>
                  <a:cubicBezTo>
                    <a:pt x="2507" y="18331"/>
                    <a:pt x="2497" y="18548"/>
                    <a:pt x="2465" y="18716"/>
                  </a:cubicBezTo>
                  <a:cubicBezTo>
                    <a:pt x="2444" y="18822"/>
                    <a:pt x="2513" y="18928"/>
                    <a:pt x="2608" y="18928"/>
                  </a:cubicBezTo>
                  <a:cubicBezTo>
                    <a:pt x="2613" y="18928"/>
                    <a:pt x="2612" y="18928"/>
                    <a:pt x="2618" y="18928"/>
                  </a:cubicBezTo>
                  <a:cubicBezTo>
                    <a:pt x="2675" y="18928"/>
                    <a:pt x="2727" y="18883"/>
                    <a:pt x="2754" y="18821"/>
                  </a:cubicBezTo>
                  <a:cubicBezTo>
                    <a:pt x="2864" y="18510"/>
                    <a:pt x="3158" y="17498"/>
                    <a:pt x="2675" y="16423"/>
                  </a:cubicBezTo>
                  <a:cubicBezTo>
                    <a:pt x="2638" y="16342"/>
                    <a:pt x="2649" y="16248"/>
                    <a:pt x="2701" y="16180"/>
                  </a:cubicBezTo>
                  <a:cubicBezTo>
                    <a:pt x="2964" y="15838"/>
                    <a:pt x="3625" y="16031"/>
                    <a:pt x="4170" y="16149"/>
                  </a:cubicBezTo>
                  <a:cubicBezTo>
                    <a:pt x="5031" y="16335"/>
                    <a:pt x="5729" y="16759"/>
                    <a:pt x="6149" y="15510"/>
                  </a:cubicBezTo>
                  <a:cubicBezTo>
                    <a:pt x="6590" y="16865"/>
                    <a:pt x="5781" y="17884"/>
                    <a:pt x="5561" y="19089"/>
                  </a:cubicBezTo>
                  <a:cubicBezTo>
                    <a:pt x="5372" y="20114"/>
                    <a:pt x="5776" y="20897"/>
                    <a:pt x="6059" y="21301"/>
                  </a:cubicBezTo>
                  <a:cubicBezTo>
                    <a:pt x="6180" y="21475"/>
                    <a:pt x="6389" y="21525"/>
                    <a:pt x="6557" y="21425"/>
                  </a:cubicBezTo>
                  <a:cubicBezTo>
                    <a:pt x="6751" y="21313"/>
                    <a:pt x="7045" y="21196"/>
                    <a:pt x="7397" y="21196"/>
                  </a:cubicBezTo>
                  <a:cubicBezTo>
                    <a:pt x="7864" y="21196"/>
                    <a:pt x="8231" y="21389"/>
                    <a:pt x="8415" y="21507"/>
                  </a:cubicBezTo>
                  <a:cubicBezTo>
                    <a:pt x="8494" y="21556"/>
                    <a:pt x="8593" y="21544"/>
                    <a:pt x="8656" y="21470"/>
                  </a:cubicBezTo>
                  <a:cubicBezTo>
                    <a:pt x="8724" y="21395"/>
                    <a:pt x="8736" y="21270"/>
                    <a:pt x="8694" y="21177"/>
                  </a:cubicBezTo>
                  <a:cubicBezTo>
                    <a:pt x="8594" y="20965"/>
                    <a:pt x="8352" y="20612"/>
                    <a:pt x="7838" y="20413"/>
                  </a:cubicBezTo>
                  <a:cubicBezTo>
                    <a:pt x="7297" y="20208"/>
                    <a:pt x="6815" y="20426"/>
                    <a:pt x="6705" y="19984"/>
                  </a:cubicBezTo>
                  <a:cubicBezTo>
                    <a:pt x="6548" y="19375"/>
                    <a:pt x="7507" y="18350"/>
                    <a:pt x="8267" y="16499"/>
                  </a:cubicBezTo>
                  <a:cubicBezTo>
                    <a:pt x="8530" y="15852"/>
                    <a:pt x="8573" y="15136"/>
                    <a:pt x="8515" y="14471"/>
                  </a:cubicBezTo>
                  <a:cubicBezTo>
                    <a:pt x="9139" y="14900"/>
                    <a:pt x="9889" y="15298"/>
                    <a:pt x="10781" y="15609"/>
                  </a:cubicBezTo>
                  <a:cubicBezTo>
                    <a:pt x="11054" y="15702"/>
                    <a:pt x="11368" y="15772"/>
                    <a:pt x="11704" y="15815"/>
                  </a:cubicBezTo>
                  <a:lnTo>
                    <a:pt x="11301" y="16629"/>
                  </a:lnTo>
                  <a:cubicBezTo>
                    <a:pt x="11180" y="16865"/>
                    <a:pt x="11121" y="17138"/>
                    <a:pt x="11127" y="17411"/>
                  </a:cubicBezTo>
                  <a:cubicBezTo>
                    <a:pt x="11137" y="18107"/>
                    <a:pt x="11258" y="19525"/>
                    <a:pt x="12014" y="21159"/>
                  </a:cubicBezTo>
                  <a:cubicBezTo>
                    <a:pt x="12119" y="21389"/>
                    <a:pt x="12360" y="21481"/>
                    <a:pt x="12560" y="21369"/>
                  </a:cubicBezTo>
                  <a:cubicBezTo>
                    <a:pt x="13299" y="20971"/>
                    <a:pt x="13919" y="21295"/>
                    <a:pt x="14181" y="21487"/>
                  </a:cubicBezTo>
                  <a:cubicBezTo>
                    <a:pt x="14265" y="21550"/>
                    <a:pt x="14370" y="21537"/>
                    <a:pt x="14443" y="21456"/>
                  </a:cubicBezTo>
                  <a:cubicBezTo>
                    <a:pt x="14522" y="21369"/>
                    <a:pt x="14537" y="21234"/>
                    <a:pt x="14480" y="21128"/>
                  </a:cubicBezTo>
                  <a:cubicBezTo>
                    <a:pt x="14348" y="20892"/>
                    <a:pt x="14059" y="20518"/>
                    <a:pt x="13514" y="20431"/>
                  </a:cubicBezTo>
                  <a:cubicBezTo>
                    <a:pt x="13131" y="20369"/>
                    <a:pt x="12754" y="19952"/>
                    <a:pt x="12681" y="19505"/>
                  </a:cubicBezTo>
                  <a:cubicBezTo>
                    <a:pt x="12461" y="18156"/>
                    <a:pt x="13252" y="16772"/>
                    <a:pt x="14484" y="16069"/>
                  </a:cubicBezTo>
                  <a:cubicBezTo>
                    <a:pt x="15812" y="19071"/>
                    <a:pt x="18383" y="21600"/>
                    <a:pt x="19259" y="21600"/>
                  </a:cubicBezTo>
                  <a:cubicBezTo>
                    <a:pt x="19783" y="21600"/>
                    <a:pt x="20046" y="21600"/>
                    <a:pt x="20046" y="21600"/>
                  </a:cubicBezTo>
                  <a:lnTo>
                    <a:pt x="20057" y="21600"/>
                  </a:lnTo>
                  <a:cubicBezTo>
                    <a:pt x="20131" y="21600"/>
                    <a:pt x="20188" y="21532"/>
                    <a:pt x="20188" y="21445"/>
                  </a:cubicBezTo>
                  <a:cubicBezTo>
                    <a:pt x="20188" y="21370"/>
                    <a:pt x="20141" y="21302"/>
                    <a:pt x="20078" y="21289"/>
                  </a:cubicBezTo>
                  <a:cubicBezTo>
                    <a:pt x="19947" y="21264"/>
                    <a:pt x="19747" y="21203"/>
                    <a:pt x="19674" y="21035"/>
                  </a:cubicBezTo>
                  <a:cubicBezTo>
                    <a:pt x="19647" y="20973"/>
                    <a:pt x="19684" y="20897"/>
                    <a:pt x="19747" y="20903"/>
                  </a:cubicBezTo>
                  <a:cubicBezTo>
                    <a:pt x="20319" y="20940"/>
                    <a:pt x="20555" y="21277"/>
                    <a:pt x="20639" y="21470"/>
                  </a:cubicBezTo>
                  <a:cubicBezTo>
                    <a:pt x="20676" y="21551"/>
                    <a:pt x="20744" y="21600"/>
                    <a:pt x="20823" y="21600"/>
                  </a:cubicBezTo>
                  <a:cubicBezTo>
                    <a:pt x="20954" y="21600"/>
                    <a:pt x="21054" y="21456"/>
                    <a:pt x="21028" y="21307"/>
                  </a:cubicBezTo>
                  <a:cubicBezTo>
                    <a:pt x="20912" y="20754"/>
                    <a:pt x="20425" y="20232"/>
                    <a:pt x="19842" y="20151"/>
                  </a:cubicBezTo>
                  <a:cubicBezTo>
                    <a:pt x="19160" y="20058"/>
                    <a:pt x="19164" y="20269"/>
                    <a:pt x="18787" y="20089"/>
                  </a:cubicBezTo>
                  <a:cubicBezTo>
                    <a:pt x="18383" y="19897"/>
                    <a:pt x="16264" y="17784"/>
                    <a:pt x="17019" y="13869"/>
                  </a:cubicBezTo>
                  <a:cubicBezTo>
                    <a:pt x="17754" y="14335"/>
                    <a:pt x="18226" y="14143"/>
                    <a:pt x="18226" y="14143"/>
                  </a:cubicBezTo>
                  <a:cubicBezTo>
                    <a:pt x="18226" y="14143"/>
                    <a:pt x="18069" y="13124"/>
                    <a:pt x="19454" y="12844"/>
                  </a:cubicBezTo>
                  <a:cubicBezTo>
                    <a:pt x="20104" y="12713"/>
                    <a:pt x="20105" y="12074"/>
                    <a:pt x="19921" y="11719"/>
                  </a:cubicBezTo>
                  <a:cubicBezTo>
                    <a:pt x="20021" y="11521"/>
                    <a:pt x="20009" y="11377"/>
                    <a:pt x="19752" y="11209"/>
                  </a:cubicBezTo>
                  <a:cubicBezTo>
                    <a:pt x="18970" y="10600"/>
                    <a:pt x="19721" y="9830"/>
                    <a:pt x="19721" y="9830"/>
                  </a:cubicBezTo>
                  <a:cubicBezTo>
                    <a:pt x="19721" y="9830"/>
                    <a:pt x="19207" y="8519"/>
                    <a:pt x="17759" y="8550"/>
                  </a:cubicBezTo>
                  <a:cubicBezTo>
                    <a:pt x="16804" y="8569"/>
                    <a:pt x="16085" y="8948"/>
                    <a:pt x="15262" y="9912"/>
                  </a:cubicBezTo>
                  <a:cubicBezTo>
                    <a:pt x="11825" y="8190"/>
                    <a:pt x="6825" y="7468"/>
                    <a:pt x="4874" y="9277"/>
                  </a:cubicBezTo>
                  <a:cubicBezTo>
                    <a:pt x="-546" y="8376"/>
                    <a:pt x="1007" y="1105"/>
                    <a:pt x="4664" y="1105"/>
                  </a:cubicBezTo>
                  <a:cubicBezTo>
                    <a:pt x="7974" y="1105"/>
                    <a:pt x="8006" y="6742"/>
                    <a:pt x="5000" y="6711"/>
                  </a:cubicBezTo>
                  <a:cubicBezTo>
                    <a:pt x="2760" y="6686"/>
                    <a:pt x="2933" y="3635"/>
                    <a:pt x="4470" y="3635"/>
                  </a:cubicBezTo>
                  <a:cubicBezTo>
                    <a:pt x="5236" y="3635"/>
                    <a:pt x="5435" y="4381"/>
                    <a:pt x="5341" y="4946"/>
                  </a:cubicBezTo>
                  <a:cubicBezTo>
                    <a:pt x="5252" y="5480"/>
                    <a:pt x="5907" y="5648"/>
                    <a:pt x="6006" y="5107"/>
                  </a:cubicBezTo>
                  <a:cubicBezTo>
                    <a:pt x="6159" y="4250"/>
                    <a:pt x="5876" y="2833"/>
                    <a:pt x="4370" y="2833"/>
                  </a:cubicBezTo>
                  <a:cubicBezTo>
                    <a:pt x="2125" y="2833"/>
                    <a:pt x="1700" y="7599"/>
                    <a:pt x="5257" y="7599"/>
                  </a:cubicBezTo>
                  <a:cubicBezTo>
                    <a:pt x="9014" y="7599"/>
                    <a:pt x="9149" y="0"/>
                    <a:pt x="4595" y="0"/>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39" name="Dachshund">
              <a:extLst>
                <a:ext uri="{FF2B5EF4-FFF2-40B4-BE49-F238E27FC236}">
                  <a16:creationId xmlns:a16="http://schemas.microsoft.com/office/drawing/2014/main" id="{06B000F5-BBA2-4686-BA04-49D52DD0E440}"/>
                </a:ext>
              </a:extLst>
            </p:cNvPr>
            <p:cNvSpPr/>
            <p:nvPr/>
          </p:nvSpPr>
          <p:spPr>
            <a:xfrm>
              <a:off x="3520112" y="3517009"/>
              <a:ext cx="698301" cy="349255"/>
            </a:xfrm>
            <a:custGeom>
              <a:avLst/>
              <a:gdLst/>
              <a:ahLst/>
              <a:cxnLst>
                <a:cxn ang="0">
                  <a:pos x="wd2" y="hd2"/>
                </a:cxn>
                <a:cxn ang="5400000">
                  <a:pos x="wd2" y="hd2"/>
                </a:cxn>
                <a:cxn ang="10800000">
                  <a:pos x="wd2" y="hd2"/>
                </a:cxn>
                <a:cxn ang="16200000">
                  <a:pos x="wd2" y="hd2"/>
                </a:cxn>
              </a:cxnLst>
              <a:rect l="0" t="0" r="r" b="b"/>
              <a:pathLst>
                <a:path w="21501" h="21585" extrusionOk="0">
                  <a:moveTo>
                    <a:pt x="18106" y="2"/>
                  </a:moveTo>
                  <a:cubicBezTo>
                    <a:pt x="17983" y="-4"/>
                    <a:pt x="17853" y="6"/>
                    <a:pt x="17717" y="32"/>
                  </a:cubicBezTo>
                  <a:cubicBezTo>
                    <a:pt x="16627" y="244"/>
                    <a:pt x="16556" y="2255"/>
                    <a:pt x="16556" y="2255"/>
                  </a:cubicBezTo>
                  <a:cubicBezTo>
                    <a:pt x="15624" y="4513"/>
                    <a:pt x="14870" y="7613"/>
                    <a:pt x="13041" y="7899"/>
                  </a:cubicBezTo>
                  <a:cubicBezTo>
                    <a:pt x="11556" y="7683"/>
                    <a:pt x="6457" y="7216"/>
                    <a:pt x="5448" y="8041"/>
                  </a:cubicBezTo>
                  <a:cubicBezTo>
                    <a:pt x="4380" y="8914"/>
                    <a:pt x="1600" y="14388"/>
                    <a:pt x="470" y="14308"/>
                  </a:cubicBezTo>
                  <a:cubicBezTo>
                    <a:pt x="72" y="14280"/>
                    <a:pt x="0" y="14547"/>
                    <a:pt x="0" y="14547"/>
                  </a:cubicBezTo>
                  <a:cubicBezTo>
                    <a:pt x="0" y="14547"/>
                    <a:pt x="115" y="15068"/>
                    <a:pt x="470" y="15049"/>
                  </a:cubicBezTo>
                  <a:cubicBezTo>
                    <a:pt x="1450" y="14996"/>
                    <a:pt x="2081" y="14462"/>
                    <a:pt x="3510" y="12510"/>
                  </a:cubicBezTo>
                  <a:cubicBezTo>
                    <a:pt x="4198" y="11571"/>
                    <a:pt x="4852" y="11567"/>
                    <a:pt x="4852" y="11567"/>
                  </a:cubicBezTo>
                  <a:cubicBezTo>
                    <a:pt x="4852" y="11567"/>
                    <a:pt x="4626" y="13119"/>
                    <a:pt x="4718" y="14177"/>
                  </a:cubicBezTo>
                  <a:cubicBezTo>
                    <a:pt x="4811" y="15235"/>
                    <a:pt x="3810" y="15023"/>
                    <a:pt x="3678" y="15790"/>
                  </a:cubicBezTo>
                  <a:cubicBezTo>
                    <a:pt x="3546" y="16558"/>
                    <a:pt x="3690" y="16776"/>
                    <a:pt x="3730" y="17380"/>
                  </a:cubicBezTo>
                  <a:cubicBezTo>
                    <a:pt x="3787" y="18253"/>
                    <a:pt x="3798" y="19582"/>
                    <a:pt x="3775" y="19950"/>
                  </a:cubicBezTo>
                  <a:cubicBezTo>
                    <a:pt x="3753" y="20317"/>
                    <a:pt x="3681" y="20411"/>
                    <a:pt x="3686" y="20788"/>
                  </a:cubicBezTo>
                  <a:cubicBezTo>
                    <a:pt x="3693" y="21242"/>
                    <a:pt x="3955" y="21576"/>
                    <a:pt x="4139" y="21576"/>
                  </a:cubicBezTo>
                  <a:cubicBezTo>
                    <a:pt x="4324" y="21576"/>
                    <a:pt x="5228" y="21576"/>
                    <a:pt x="5228" y="21576"/>
                  </a:cubicBezTo>
                  <a:cubicBezTo>
                    <a:pt x="5228" y="21576"/>
                    <a:pt x="5159" y="20132"/>
                    <a:pt x="4733" y="19939"/>
                  </a:cubicBezTo>
                  <a:cubicBezTo>
                    <a:pt x="4610" y="19851"/>
                    <a:pt x="4446" y="17776"/>
                    <a:pt x="4837" y="16982"/>
                  </a:cubicBezTo>
                  <a:cubicBezTo>
                    <a:pt x="5170" y="16940"/>
                    <a:pt x="5670" y="16790"/>
                    <a:pt x="6094" y="16481"/>
                  </a:cubicBezTo>
                  <a:cubicBezTo>
                    <a:pt x="6321" y="17887"/>
                    <a:pt x="6467" y="19769"/>
                    <a:pt x="6472" y="20081"/>
                  </a:cubicBezTo>
                  <a:cubicBezTo>
                    <a:pt x="6477" y="20449"/>
                    <a:pt x="6401" y="20539"/>
                    <a:pt x="6446" y="20919"/>
                  </a:cubicBezTo>
                  <a:cubicBezTo>
                    <a:pt x="6500" y="21366"/>
                    <a:pt x="6715" y="21576"/>
                    <a:pt x="6899" y="21576"/>
                  </a:cubicBezTo>
                  <a:cubicBezTo>
                    <a:pt x="7084" y="21576"/>
                    <a:pt x="7933" y="21576"/>
                    <a:pt x="7933" y="21576"/>
                  </a:cubicBezTo>
                  <a:cubicBezTo>
                    <a:pt x="7933" y="21576"/>
                    <a:pt x="7833" y="20128"/>
                    <a:pt x="7391" y="19990"/>
                  </a:cubicBezTo>
                  <a:cubicBezTo>
                    <a:pt x="7261" y="19902"/>
                    <a:pt x="7211" y="18831"/>
                    <a:pt x="7435" y="17114"/>
                  </a:cubicBezTo>
                  <a:cubicBezTo>
                    <a:pt x="7527" y="16403"/>
                    <a:pt x="7894" y="15638"/>
                    <a:pt x="8301" y="14904"/>
                  </a:cubicBezTo>
                  <a:cubicBezTo>
                    <a:pt x="10492" y="15396"/>
                    <a:pt x="11907" y="16906"/>
                    <a:pt x="13314" y="17424"/>
                  </a:cubicBezTo>
                  <a:cubicBezTo>
                    <a:pt x="13313" y="18443"/>
                    <a:pt x="13355" y="19925"/>
                    <a:pt x="13594" y="20172"/>
                  </a:cubicBezTo>
                  <a:cubicBezTo>
                    <a:pt x="13748" y="20331"/>
                    <a:pt x="13611" y="21576"/>
                    <a:pt x="13886" y="21576"/>
                  </a:cubicBezTo>
                  <a:cubicBezTo>
                    <a:pt x="14098" y="21576"/>
                    <a:pt x="14990" y="21576"/>
                    <a:pt x="14990" y="21576"/>
                  </a:cubicBezTo>
                  <a:cubicBezTo>
                    <a:pt x="14990" y="21576"/>
                    <a:pt x="14866" y="20195"/>
                    <a:pt x="14507" y="20125"/>
                  </a:cubicBezTo>
                  <a:cubicBezTo>
                    <a:pt x="14382" y="20100"/>
                    <a:pt x="14390" y="18808"/>
                    <a:pt x="14536" y="17575"/>
                  </a:cubicBezTo>
                  <a:cubicBezTo>
                    <a:pt x="14746" y="17543"/>
                    <a:pt x="14954" y="17478"/>
                    <a:pt x="15156" y="17383"/>
                  </a:cubicBezTo>
                  <a:cubicBezTo>
                    <a:pt x="15320" y="18564"/>
                    <a:pt x="15579" y="20134"/>
                    <a:pt x="15801" y="20209"/>
                  </a:cubicBezTo>
                  <a:cubicBezTo>
                    <a:pt x="16114" y="20314"/>
                    <a:pt x="16122" y="21559"/>
                    <a:pt x="16400" y="21576"/>
                  </a:cubicBezTo>
                  <a:cubicBezTo>
                    <a:pt x="16721" y="21596"/>
                    <a:pt x="17462" y="21576"/>
                    <a:pt x="17462" y="21576"/>
                  </a:cubicBezTo>
                  <a:cubicBezTo>
                    <a:pt x="17462" y="21576"/>
                    <a:pt x="17244" y="20027"/>
                    <a:pt x="16831" y="19956"/>
                  </a:cubicBezTo>
                  <a:cubicBezTo>
                    <a:pt x="16681" y="19931"/>
                    <a:pt x="16454" y="18042"/>
                    <a:pt x="16522" y="16171"/>
                  </a:cubicBezTo>
                  <a:cubicBezTo>
                    <a:pt x="17404" y="14941"/>
                    <a:pt x="17978" y="13032"/>
                    <a:pt x="17925" y="10897"/>
                  </a:cubicBezTo>
                  <a:cubicBezTo>
                    <a:pt x="17887" y="9363"/>
                    <a:pt x="17948" y="8356"/>
                    <a:pt x="18057" y="7664"/>
                  </a:cubicBezTo>
                  <a:cubicBezTo>
                    <a:pt x="18290" y="8097"/>
                    <a:pt x="18539" y="8308"/>
                    <a:pt x="18678" y="8411"/>
                  </a:cubicBezTo>
                  <a:cubicBezTo>
                    <a:pt x="18929" y="8597"/>
                    <a:pt x="19352" y="8674"/>
                    <a:pt x="19193" y="8118"/>
                  </a:cubicBezTo>
                  <a:cubicBezTo>
                    <a:pt x="19078" y="7711"/>
                    <a:pt x="18974" y="6272"/>
                    <a:pt x="18928" y="5528"/>
                  </a:cubicBezTo>
                  <a:cubicBezTo>
                    <a:pt x="19287" y="5038"/>
                    <a:pt x="19957" y="5314"/>
                    <a:pt x="20370" y="5219"/>
                  </a:cubicBezTo>
                  <a:cubicBezTo>
                    <a:pt x="20827" y="5113"/>
                    <a:pt x="20844" y="4725"/>
                    <a:pt x="20844" y="4478"/>
                  </a:cubicBezTo>
                  <a:cubicBezTo>
                    <a:pt x="21231" y="4195"/>
                    <a:pt x="21600" y="3489"/>
                    <a:pt x="21477" y="2925"/>
                  </a:cubicBezTo>
                  <a:cubicBezTo>
                    <a:pt x="21354" y="2361"/>
                    <a:pt x="20317" y="1938"/>
                    <a:pt x="19948" y="1655"/>
                  </a:cubicBezTo>
                  <a:cubicBezTo>
                    <a:pt x="19579" y="1373"/>
                    <a:pt x="19492" y="773"/>
                    <a:pt x="19492" y="773"/>
                  </a:cubicBezTo>
                  <a:cubicBezTo>
                    <a:pt x="19492" y="773"/>
                    <a:pt x="18967" y="42"/>
                    <a:pt x="18106" y="2"/>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40" name="Bird">
              <a:extLst>
                <a:ext uri="{FF2B5EF4-FFF2-40B4-BE49-F238E27FC236}">
                  <a16:creationId xmlns:a16="http://schemas.microsoft.com/office/drawing/2014/main" id="{104E17C8-D61E-4075-9F37-1A01CC635515}"/>
                </a:ext>
              </a:extLst>
            </p:cNvPr>
            <p:cNvSpPr/>
            <p:nvPr/>
          </p:nvSpPr>
          <p:spPr>
            <a:xfrm>
              <a:off x="3641177" y="4051659"/>
              <a:ext cx="273124" cy="170580"/>
            </a:xfrm>
            <a:custGeom>
              <a:avLst/>
              <a:gdLst/>
              <a:ahLst/>
              <a:cxnLst>
                <a:cxn ang="0">
                  <a:pos x="wd2" y="hd2"/>
                </a:cxn>
                <a:cxn ang="5400000">
                  <a:pos x="wd2" y="hd2"/>
                </a:cxn>
                <a:cxn ang="10800000">
                  <a:pos x="wd2" y="hd2"/>
                </a:cxn>
                <a:cxn ang="16200000">
                  <a:pos x="wd2" y="hd2"/>
                </a:cxn>
              </a:cxnLst>
              <a:rect l="0" t="0" r="r" b="b"/>
              <a:pathLst>
                <a:path w="21600" h="20972" extrusionOk="0">
                  <a:moveTo>
                    <a:pt x="17660" y="0"/>
                  </a:moveTo>
                  <a:cubicBezTo>
                    <a:pt x="16161" y="0"/>
                    <a:pt x="15095" y="2389"/>
                    <a:pt x="14653" y="3076"/>
                  </a:cubicBezTo>
                  <a:cubicBezTo>
                    <a:pt x="14211" y="3763"/>
                    <a:pt x="13226" y="3304"/>
                    <a:pt x="11453" y="4942"/>
                  </a:cubicBezTo>
                  <a:cubicBezTo>
                    <a:pt x="8337" y="7822"/>
                    <a:pt x="5855" y="12099"/>
                    <a:pt x="5855" y="12099"/>
                  </a:cubicBezTo>
                  <a:lnTo>
                    <a:pt x="6716" y="12338"/>
                  </a:lnTo>
                  <a:lnTo>
                    <a:pt x="0" y="20619"/>
                  </a:lnTo>
                  <a:cubicBezTo>
                    <a:pt x="0" y="20619"/>
                    <a:pt x="1053" y="21600"/>
                    <a:pt x="2274" y="20291"/>
                  </a:cubicBezTo>
                  <a:cubicBezTo>
                    <a:pt x="3495" y="18982"/>
                    <a:pt x="7095" y="14302"/>
                    <a:pt x="8674" y="13320"/>
                  </a:cubicBezTo>
                  <a:cubicBezTo>
                    <a:pt x="9642" y="12718"/>
                    <a:pt x="9667" y="12962"/>
                    <a:pt x="10444" y="13241"/>
                  </a:cubicBezTo>
                  <a:cubicBezTo>
                    <a:pt x="10258" y="13715"/>
                    <a:pt x="10071" y="14364"/>
                    <a:pt x="10206" y="14795"/>
                  </a:cubicBezTo>
                  <a:cubicBezTo>
                    <a:pt x="10797" y="16683"/>
                    <a:pt x="11484" y="18103"/>
                    <a:pt x="11328" y="18259"/>
                  </a:cubicBezTo>
                  <a:cubicBezTo>
                    <a:pt x="11173" y="18415"/>
                    <a:pt x="10974" y="18511"/>
                    <a:pt x="10550" y="18440"/>
                  </a:cubicBezTo>
                  <a:cubicBezTo>
                    <a:pt x="10223" y="18386"/>
                    <a:pt x="10004" y="18647"/>
                    <a:pt x="9888" y="19267"/>
                  </a:cubicBezTo>
                  <a:cubicBezTo>
                    <a:pt x="10109" y="18885"/>
                    <a:pt x="10229" y="18887"/>
                    <a:pt x="10229" y="18887"/>
                  </a:cubicBezTo>
                  <a:cubicBezTo>
                    <a:pt x="10229" y="18887"/>
                    <a:pt x="10319" y="19265"/>
                    <a:pt x="10564" y="19128"/>
                  </a:cubicBezTo>
                  <a:cubicBezTo>
                    <a:pt x="10932" y="18922"/>
                    <a:pt x="11484" y="18775"/>
                    <a:pt x="11816" y="18829"/>
                  </a:cubicBezTo>
                  <a:cubicBezTo>
                    <a:pt x="12149" y="18883"/>
                    <a:pt x="12488" y="19086"/>
                    <a:pt x="12821" y="19070"/>
                  </a:cubicBezTo>
                  <a:cubicBezTo>
                    <a:pt x="13204" y="19052"/>
                    <a:pt x="13218" y="18868"/>
                    <a:pt x="13218" y="18868"/>
                  </a:cubicBezTo>
                  <a:cubicBezTo>
                    <a:pt x="13218" y="18868"/>
                    <a:pt x="13456" y="18755"/>
                    <a:pt x="13538" y="19186"/>
                  </a:cubicBezTo>
                  <a:cubicBezTo>
                    <a:pt x="13664" y="18805"/>
                    <a:pt x="13463" y="18314"/>
                    <a:pt x="13030" y="18409"/>
                  </a:cubicBezTo>
                  <a:cubicBezTo>
                    <a:pt x="12598" y="18504"/>
                    <a:pt x="11906" y="18401"/>
                    <a:pt x="11749" y="17986"/>
                  </a:cubicBezTo>
                  <a:cubicBezTo>
                    <a:pt x="11591" y="17572"/>
                    <a:pt x="10713" y="15126"/>
                    <a:pt x="10835" y="14401"/>
                  </a:cubicBezTo>
                  <a:cubicBezTo>
                    <a:pt x="10860" y="14253"/>
                    <a:pt x="11154" y="13838"/>
                    <a:pt x="11421" y="13485"/>
                  </a:cubicBezTo>
                  <a:cubicBezTo>
                    <a:pt x="11800" y="13546"/>
                    <a:pt x="12272" y="13593"/>
                    <a:pt x="12870" y="13606"/>
                  </a:cubicBezTo>
                  <a:cubicBezTo>
                    <a:pt x="12851" y="13975"/>
                    <a:pt x="12885" y="14459"/>
                    <a:pt x="13115" y="14850"/>
                  </a:cubicBezTo>
                  <a:cubicBezTo>
                    <a:pt x="14205" y="16710"/>
                    <a:pt x="15304" y="18123"/>
                    <a:pt x="15159" y="18267"/>
                  </a:cubicBezTo>
                  <a:cubicBezTo>
                    <a:pt x="15014" y="18412"/>
                    <a:pt x="14898" y="18511"/>
                    <a:pt x="14394" y="18422"/>
                  </a:cubicBezTo>
                  <a:cubicBezTo>
                    <a:pt x="14006" y="18354"/>
                    <a:pt x="13738" y="18610"/>
                    <a:pt x="13739" y="19207"/>
                  </a:cubicBezTo>
                  <a:cubicBezTo>
                    <a:pt x="13960" y="18753"/>
                    <a:pt x="14123" y="18750"/>
                    <a:pt x="14123" y="18750"/>
                  </a:cubicBezTo>
                  <a:cubicBezTo>
                    <a:pt x="14123" y="18750"/>
                    <a:pt x="14161" y="19173"/>
                    <a:pt x="14577" y="19073"/>
                  </a:cubicBezTo>
                  <a:cubicBezTo>
                    <a:pt x="14992" y="18973"/>
                    <a:pt x="15304" y="18785"/>
                    <a:pt x="15699" y="18853"/>
                  </a:cubicBezTo>
                  <a:cubicBezTo>
                    <a:pt x="16094" y="18920"/>
                    <a:pt x="16304" y="19023"/>
                    <a:pt x="16684" y="19023"/>
                  </a:cubicBezTo>
                  <a:cubicBezTo>
                    <a:pt x="17121" y="19023"/>
                    <a:pt x="17158" y="18850"/>
                    <a:pt x="17158" y="18850"/>
                  </a:cubicBezTo>
                  <a:cubicBezTo>
                    <a:pt x="17158" y="18850"/>
                    <a:pt x="17407" y="18751"/>
                    <a:pt x="17595" y="19173"/>
                  </a:cubicBezTo>
                  <a:cubicBezTo>
                    <a:pt x="17657" y="18808"/>
                    <a:pt x="17324" y="18337"/>
                    <a:pt x="16846" y="18409"/>
                  </a:cubicBezTo>
                  <a:cubicBezTo>
                    <a:pt x="16368" y="18481"/>
                    <a:pt x="15842" y="18433"/>
                    <a:pt x="15571" y="18023"/>
                  </a:cubicBezTo>
                  <a:cubicBezTo>
                    <a:pt x="15300" y="17614"/>
                    <a:pt x="13635" y="14601"/>
                    <a:pt x="13635" y="14336"/>
                  </a:cubicBezTo>
                  <a:cubicBezTo>
                    <a:pt x="13634" y="14206"/>
                    <a:pt x="13673" y="13879"/>
                    <a:pt x="13712" y="13577"/>
                  </a:cubicBezTo>
                  <a:cubicBezTo>
                    <a:pt x="17255" y="13119"/>
                    <a:pt x="18375" y="7547"/>
                    <a:pt x="18294" y="5727"/>
                  </a:cubicBezTo>
                  <a:cubicBezTo>
                    <a:pt x="18210" y="3829"/>
                    <a:pt x="19979" y="3010"/>
                    <a:pt x="19979" y="3010"/>
                  </a:cubicBezTo>
                  <a:cubicBezTo>
                    <a:pt x="19979" y="3010"/>
                    <a:pt x="20989" y="2780"/>
                    <a:pt x="21600" y="2617"/>
                  </a:cubicBezTo>
                  <a:cubicBezTo>
                    <a:pt x="21221" y="1929"/>
                    <a:pt x="19832" y="1504"/>
                    <a:pt x="19832" y="1504"/>
                  </a:cubicBezTo>
                  <a:cubicBezTo>
                    <a:pt x="19832" y="1504"/>
                    <a:pt x="19158" y="0"/>
                    <a:pt x="17660" y="0"/>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CC99F80-3121-4651-AB63-1CD57C4C865D}"/>
                    </a:ext>
                  </a:extLst>
                </p:cNvPr>
                <p:cNvSpPr txBox="1"/>
                <p:nvPr/>
              </p:nvSpPr>
              <p:spPr>
                <a:xfrm>
                  <a:off x="3355811" y="2440459"/>
                  <a:ext cx="31098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36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8CC99F80-3121-4651-AB63-1CD57C4C865D}"/>
                    </a:ext>
                  </a:extLst>
                </p:cNvPr>
                <p:cNvSpPr txBox="1">
                  <a:spLocks noRot="1" noChangeAspect="1" noMove="1" noResize="1" noEditPoints="1" noAdjustHandles="1" noChangeArrowheads="1" noChangeShapeType="1" noTextEdit="1"/>
                </p:cNvSpPr>
                <p:nvPr/>
              </p:nvSpPr>
              <p:spPr>
                <a:xfrm>
                  <a:off x="3355811" y="2440459"/>
                  <a:ext cx="310983" cy="553998"/>
                </a:xfrm>
                <a:prstGeom prst="rect">
                  <a:avLst/>
                </a:prstGeom>
                <a:blipFill>
                  <a:blip r:embed="rId12"/>
                  <a:stretch>
                    <a:fillRect l="-36000" r="-44000" b="-15909"/>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6F00E8F5-EFDA-3B47-AD44-5B53E20C2A05}"/>
              </a:ext>
            </a:extLst>
          </p:cNvPr>
          <p:cNvGrpSpPr/>
          <p:nvPr/>
        </p:nvGrpSpPr>
        <p:grpSpPr>
          <a:xfrm>
            <a:off x="9723911" y="1284059"/>
            <a:ext cx="1606699" cy="2648497"/>
            <a:chOff x="9702871" y="1895599"/>
            <a:chExt cx="1606699" cy="2648497"/>
          </a:xfrm>
        </p:grpSpPr>
        <p:sp>
          <p:nvSpPr>
            <p:cNvPr id="17" name="Unsupervised…">
              <a:extLst>
                <a:ext uri="{FF2B5EF4-FFF2-40B4-BE49-F238E27FC236}">
                  <a16:creationId xmlns:a16="http://schemas.microsoft.com/office/drawing/2014/main" id="{A1FB2DDF-AAB9-4E04-9181-EA82A7771AB3}"/>
                </a:ext>
              </a:extLst>
            </p:cNvPr>
            <p:cNvSpPr txBox="1"/>
            <p:nvPr/>
          </p:nvSpPr>
          <p:spPr>
            <a:xfrm>
              <a:off x="9729567" y="1895599"/>
              <a:ext cx="1553306" cy="707882"/>
            </a:xfrm>
            <a:prstGeom prst="rect">
              <a:avLst/>
            </a:prstGeom>
            <a:ln w="12700">
              <a:miter lim="400000"/>
            </a:ln>
            <a:effectLst>
              <a:outerShdw blurRad="101600" dist="25400" dir="54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p>
              <a:pPr algn="ctr">
                <a:defRPr sz="2000" b="1">
                  <a:solidFill>
                    <a:srgbClr val="FFFFFF"/>
                  </a:solidFill>
                </a:defRPr>
              </a:pPr>
              <a:r>
                <a:rPr sz="2000" dirty="0">
                  <a:solidFill>
                    <a:srgbClr val="FFFF00"/>
                  </a:solidFill>
                  <a:latin typeface="Calibri" panose="020F0502020204030204" pitchFamily="34" charset="0"/>
                  <a:cs typeface="Calibri" panose="020F0502020204030204" pitchFamily="34" charset="0"/>
                </a:rPr>
                <a:t>Unsupervised</a:t>
              </a:r>
            </a:p>
            <a:p>
              <a:pPr algn="ctr">
                <a:defRPr sz="2000" b="1">
                  <a:solidFill>
                    <a:srgbClr val="FFFFFF"/>
                  </a:solidFill>
                </a:defRPr>
              </a:pPr>
              <a:r>
                <a:rPr sz="2000" dirty="0">
                  <a:solidFill>
                    <a:srgbClr val="FFFF00"/>
                  </a:solidFill>
                  <a:latin typeface="Calibri" panose="020F0502020204030204" pitchFamily="34" charset="0"/>
                  <a:cs typeface="Calibri" panose="020F0502020204030204" pitchFamily="34" charset="0"/>
                </a:rPr>
                <a:t>Learning</a:t>
              </a:r>
            </a:p>
          </p:txBody>
        </p:sp>
        <p:sp>
          <p:nvSpPr>
            <p:cNvPr id="65" name="Rabbit">
              <a:extLst>
                <a:ext uri="{FF2B5EF4-FFF2-40B4-BE49-F238E27FC236}">
                  <a16:creationId xmlns:a16="http://schemas.microsoft.com/office/drawing/2014/main" id="{BDE55CCF-6EE4-4DED-BA20-FD0AC10AE586}"/>
                </a:ext>
              </a:extLst>
            </p:cNvPr>
            <p:cNvSpPr/>
            <p:nvPr/>
          </p:nvSpPr>
          <p:spPr>
            <a:xfrm>
              <a:off x="10135212" y="4117985"/>
              <a:ext cx="100385" cy="105611"/>
            </a:xfrm>
            <a:custGeom>
              <a:avLst/>
              <a:gdLst/>
              <a:ahLst/>
              <a:cxnLst>
                <a:cxn ang="0">
                  <a:pos x="wd2" y="hd2"/>
                </a:cxn>
                <a:cxn ang="5400000">
                  <a:pos x="wd2" y="hd2"/>
                </a:cxn>
                <a:cxn ang="10800000">
                  <a:pos x="wd2" y="hd2"/>
                </a:cxn>
                <a:cxn ang="16200000">
                  <a:pos x="wd2" y="hd2"/>
                </a:cxn>
              </a:cxnLst>
              <a:rect l="0" t="0" r="r" b="b"/>
              <a:pathLst>
                <a:path w="20915" h="21208" extrusionOk="0">
                  <a:moveTo>
                    <a:pt x="10210" y="0"/>
                  </a:moveTo>
                  <a:cubicBezTo>
                    <a:pt x="9556" y="-13"/>
                    <a:pt x="9380" y="416"/>
                    <a:pt x="9455" y="1046"/>
                  </a:cubicBezTo>
                  <a:cubicBezTo>
                    <a:pt x="9571" y="2017"/>
                    <a:pt x="10078" y="4648"/>
                    <a:pt x="12499" y="6197"/>
                  </a:cubicBezTo>
                  <a:cubicBezTo>
                    <a:pt x="12642" y="6287"/>
                    <a:pt x="12670" y="6482"/>
                    <a:pt x="12560" y="6604"/>
                  </a:cubicBezTo>
                  <a:cubicBezTo>
                    <a:pt x="12147" y="7071"/>
                    <a:pt x="12142" y="7803"/>
                    <a:pt x="12197" y="8355"/>
                  </a:cubicBezTo>
                  <a:cubicBezTo>
                    <a:pt x="12213" y="8535"/>
                    <a:pt x="12054" y="8685"/>
                    <a:pt x="11866" y="8658"/>
                  </a:cubicBezTo>
                  <a:cubicBezTo>
                    <a:pt x="6209" y="8000"/>
                    <a:pt x="656" y="10419"/>
                    <a:pt x="1492" y="18312"/>
                  </a:cubicBezTo>
                  <a:cubicBezTo>
                    <a:pt x="1509" y="18450"/>
                    <a:pt x="1421" y="18619"/>
                    <a:pt x="1277" y="18614"/>
                  </a:cubicBezTo>
                  <a:cubicBezTo>
                    <a:pt x="969" y="18598"/>
                    <a:pt x="464" y="18175"/>
                    <a:pt x="134" y="18657"/>
                  </a:cubicBezTo>
                  <a:cubicBezTo>
                    <a:pt x="-356" y="19368"/>
                    <a:pt x="568" y="21219"/>
                    <a:pt x="1845" y="21208"/>
                  </a:cubicBezTo>
                  <a:cubicBezTo>
                    <a:pt x="3298" y="21203"/>
                    <a:pt x="11437" y="21208"/>
                    <a:pt x="12400" y="21208"/>
                  </a:cubicBezTo>
                  <a:cubicBezTo>
                    <a:pt x="13363" y="21208"/>
                    <a:pt x="13033" y="20451"/>
                    <a:pt x="12510" y="20058"/>
                  </a:cubicBezTo>
                  <a:cubicBezTo>
                    <a:pt x="12146" y="19787"/>
                    <a:pt x="11641" y="19528"/>
                    <a:pt x="11013" y="19315"/>
                  </a:cubicBezTo>
                  <a:cubicBezTo>
                    <a:pt x="10755" y="19230"/>
                    <a:pt x="10755" y="18875"/>
                    <a:pt x="11013" y="18785"/>
                  </a:cubicBezTo>
                  <a:cubicBezTo>
                    <a:pt x="11707" y="18541"/>
                    <a:pt x="12318" y="18280"/>
                    <a:pt x="12687" y="18110"/>
                  </a:cubicBezTo>
                  <a:cubicBezTo>
                    <a:pt x="12868" y="18025"/>
                    <a:pt x="13083" y="18143"/>
                    <a:pt x="13100" y="18339"/>
                  </a:cubicBezTo>
                  <a:cubicBezTo>
                    <a:pt x="13193" y="19214"/>
                    <a:pt x="13518" y="21203"/>
                    <a:pt x="14553" y="21203"/>
                  </a:cubicBezTo>
                  <a:cubicBezTo>
                    <a:pt x="15356" y="21203"/>
                    <a:pt x="15581" y="21203"/>
                    <a:pt x="16225" y="21203"/>
                  </a:cubicBezTo>
                  <a:cubicBezTo>
                    <a:pt x="16868" y="21203"/>
                    <a:pt x="16468" y="20386"/>
                    <a:pt x="15543" y="19998"/>
                  </a:cubicBezTo>
                  <a:cubicBezTo>
                    <a:pt x="14712" y="19648"/>
                    <a:pt x="15504" y="17193"/>
                    <a:pt x="15674" y="16705"/>
                  </a:cubicBezTo>
                  <a:cubicBezTo>
                    <a:pt x="15691" y="16651"/>
                    <a:pt x="15730" y="16604"/>
                    <a:pt x="15774" y="16572"/>
                  </a:cubicBezTo>
                  <a:cubicBezTo>
                    <a:pt x="16082" y="16344"/>
                    <a:pt x="17349" y="15363"/>
                    <a:pt x="17910" y="14042"/>
                  </a:cubicBezTo>
                  <a:cubicBezTo>
                    <a:pt x="18411" y="12870"/>
                    <a:pt x="18350" y="11782"/>
                    <a:pt x="18300" y="11352"/>
                  </a:cubicBezTo>
                  <a:cubicBezTo>
                    <a:pt x="18284" y="11235"/>
                    <a:pt x="18350" y="11125"/>
                    <a:pt x="18460" y="11072"/>
                  </a:cubicBezTo>
                  <a:cubicBezTo>
                    <a:pt x="18873" y="10876"/>
                    <a:pt x="19532" y="10832"/>
                    <a:pt x="19852" y="10339"/>
                  </a:cubicBezTo>
                  <a:cubicBezTo>
                    <a:pt x="20374" y="9554"/>
                    <a:pt x="21244" y="8774"/>
                    <a:pt x="20787" y="8085"/>
                  </a:cubicBezTo>
                  <a:cubicBezTo>
                    <a:pt x="20545" y="7719"/>
                    <a:pt x="20386" y="7645"/>
                    <a:pt x="19379" y="6802"/>
                  </a:cubicBezTo>
                  <a:cubicBezTo>
                    <a:pt x="18592" y="6139"/>
                    <a:pt x="18663" y="5268"/>
                    <a:pt x="15586" y="4748"/>
                  </a:cubicBezTo>
                  <a:cubicBezTo>
                    <a:pt x="15460" y="4727"/>
                    <a:pt x="15345" y="4669"/>
                    <a:pt x="15306" y="4552"/>
                  </a:cubicBezTo>
                  <a:cubicBezTo>
                    <a:pt x="15301" y="4531"/>
                    <a:pt x="15301" y="4509"/>
                    <a:pt x="15301" y="4483"/>
                  </a:cubicBezTo>
                  <a:cubicBezTo>
                    <a:pt x="15345" y="3263"/>
                    <a:pt x="14844" y="1592"/>
                    <a:pt x="13925" y="680"/>
                  </a:cubicBezTo>
                  <a:cubicBezTo>
                    <a:pt x="12857" y="-381"/>
                    <a:pt x="12449" y="-68"/>
                    <a:pt x="12339" y="759"/>
                  </a:cubicBezTo>
                  <a:cubicBezTo>
                    <a:pt x="12213" y="685"/>
                    <a:pt x="12086" y="616"/>
                    <a:pt x="11954" y="552"/>
                  </a:cubicBezTo>
                  <a:cubicBezTo>
                    <a:pt x="11168" y="174"/>
                    <a:pt x="10603" y="8"/>
                    <a:pt x="10210" y="0"/>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66" name="Goose">
              <a:extLst>
                <a:ext uri="{FF2B5EF4-FFF2-40B4-BE49-F238E27FC236}">
                  <a16:creationId xmlns:a16="http://schemas.microsoft.com/office/drawing/2014/main" id="{6484689B-9B1B-4C99-9F41-FA3868318A36}"/>
                </a:ext>
              </a:extLst>
            </p:cNvPr>
            <p:cNvSpPr/>
            <p:nvPr/>
          </p:nvSpPr>
          <p:spPr>
            <a:xfrm>
              <a:off x="10317081" y="4249049"/>
              <a:ext cx="226602" cy="207575"/>
            </a:xfrm>
            <a:custGeom>
              <a:avLst/>
              <a:gdLst/>
              <a:ahLst/>
              <a:cxnLst>
                <a:cxn ang="0">
                  <a:pos x="wd2" y="hd2"/>
                </a:cxn>
                <a:cxn ang="5400000">
                  <a:pos x="wd2" y="hd2"/>
                </a:cxn>
                <a:cxn ang="10800000">
                  <a:pos x="wd2" y="hd2"/>
                </a:cxn>
                <a:cxn ang="16200000">
                  <a:pos x="wd2" y="hd2"/>
                </a:cxn>
              </a:cxnLst>
              <a:rect l="0" t="0" r="r" b="b"/>
              <a:pathLst>
                <a:path w="21412" h="21598" extrusionOk="0">
                  <a:moveTo>
                    <a:pt x="17550" y="0"/>
                  </a:moveTo>
                  <a:cubicBezTo>
                    <a:pt x="15950" y="8"/>
                    <a:pt x="15606" y="2373"/>
                    <a:pt x="15606" y="4888"/>
                  </a:cubicBezTo>
                  <a:cubicBezTo>
                    <a:pt x="15606" y="6274"/>
                    <a:pt x="15794" y="7441"/>
                    <a:pt x="15971" y="8249"/>
                  </a:cubicBezTo>
                  <a:cubicBezTo>
                    <a:pt x="15992" y="8337"/>
                    <a:pt x="15907" y="8416"/>
                    <a:pt x="15832" y="8374"/>
                  </a:cubicBezTo>
                  <a:cubicBezTo>
                    <a:pt x="10820" y="5579"/>
                    <a:pt x="7268" y="9582"/>
                    <a:pt x="5919" y="9929"/>
                  </a:cubicBezTo>
                  <a:cubicBezTo>
                    <a:pt x="2262" y="10537"/>
                    <a:pt x="1512" y="12253"/>
                    <a:pt x="1362" y="12867"/>
                  </a:cubicBezTo>
                  <a:cubicBezTo>
                    <a:pt x="1325" y="13020"/>
                    <a:pt x="1228" y="13144"/>
                    <a:pt x="1100" y="13209"/>
                  </a:cubicBezTo>
                  <a:cubicBezTo>
                    <a:pt x="923" y="13304"/>
                    <a:pt x="602" y="13469"/>
                    <a:pt x="51" y="13740"/>
                  </a:cubicBezTo>
                  <a:cubicBezTo>
                    <a:pt x="-8" y="13769"/>
                    <a:pt x="-18" y="13863"/>
                    <a:pt x="36" y="13898"/>
                  </a:cubicBezTo>
                  <a:cubicBezTo>
                    <a:pt x="475" y="14217"/>
                    <a:pt x="1331" y="14341"/>
                    <a:pt x="2397" y="14182"/>
                  </a:cubicBezTo>
                  <a:cubicBezTo>
                    <a:pt x="2445" y="14176"/>
                    <a:pt x="2461" y="14253"/>
                    <a:pt x="2418" y="14271"/>
                  </a:cubicBezTo>
                  <a:cubicBezTo>
                    <a:pt x="1230" y="14766"/>
                    <a:pt x="780" y="15361"/>
                    <a:pt x="571" y="15992"/>
                  </a:cubicBezTo>
                  <a:cubicBezTo>
                    <a:pt x="528" y="16127"/>
                    <a:pt x="645" y="16262"/>
                    <a:pt x="768" y="16209"/>
                  </a:cubicBezTo>
                  <a:cubicBezTo>
                    <a:pt x="1631" y="15849"/>
                    <a:pt x="3853" y="15272"/>
                    <a:pt x="5015" y="15024"/>
                  </a:cubicBezTo>
                  <a:cubicBezTo>
                    <a:pt x="5128" y="15001"/>
                    <a:pt x="5240" y="15042"/>
                    <a:pt x="5315" y="15137"/>
                  </a:cubicBezTo>
                  <a:cubicBezTo>
                    <a:pt x="5936" y="15921"/>
                    <a:pt x="8174" y="17425"/>
                    <a:pt x="11505" y="17490"/>
                  </a:cubicBezTo>
                  <a:cubicBezTo>
                    <a:pt x="11590" y="17490"/>
                    <a:pt x="11659" y="17559"/>
                    <a:pt x="11670" y="17654"/>
                  </a:cubicBezTo>
                  <a:cubicBezTo>
                    <a:pt x="11729" y="18178"/>
                    <a:pt x="11729" y="18999"/>
                    <a:pt x="11595" y="20320"/>
                  </a:cubicBezTo>
                  <a:cubicBezTo>
                    <a:pt x="11338" y="20479"/>
                    <a:pt x="11141" y="20702"/>
                    <a:pt x="11173" y="21015"/>
                  </a:cubicBezTo>
                  <a:cubicBezTo>
                    <a:pt x="11329" y="20749"/>
                    <a:pt x="11553" y="20709"/>
                    <a:pt x="11553" y="20709"/>
                  </a:cubicBezTo>
                  <a:cubicBezTo>
                    <a:pt x="11441" y="21074"/>
                    <a:pt x="11055" y="21587"/>
                    <a:pt x="11628" y="21593"/>
                  </a:cubicBezTo>
                  <a:cubicBezTo>
                    <a:pt x="12014" y="21599"/>
                    <a:pt x="12308" y="21599"/>
                    <a:pt x="12458" y="21593"/>
                  </a:cubicBezTo>
                  <a:cubicBezTo>
                    <a:pt x="12924" y="21593"/>
                    <a:pt x="13438" y="21593"/>
                    <a:pt x="13593" y="21593"/>
                  </a:cubicBezTo>
                  <a:cubicBezTo>
                    <a:pt x="13893" y="21593"/>
                    <a:pt x="14188" y="21593"/>
                    <a:pt x="14306" y="21593"/>
                  </a:cubicBezTo>
                  <a:cubicBezTo>
                    <a:pt x="14429" y="21593"/>
                    <a:pt x="14535" y="21533"/>
                    <a:pt x="14535" y="21457"/>
                  </a:cubicBezTo>
                  <a:cubicBezTo>
                    <a:pt x="14631" y="21451"/>
                    <a:pt x="14681" y="21588"/>
                    <a:pt x="14681" y="21588"/>
                  </a:cubicBezTo>
                  <a:cubicBezTo>
                    <a:pt x="14681" y="21588"/>
                    <a:pt x="14921" y="21174"/>
                    <a:pt x="13807" y="21062"/>
                  </a:cubicBezTo>
                  <a:cubicBezTo>
                    <a:pt x="13207" y="21003"/>
                    <a:pt x="12646" y="21039"/>
                    <a:pt x="12539" y="20414"/>
                  </a:cubicBezTo>
                  <a:cubicBezTo>
                    <a:pt x="12346" y="19270"/>
                    <a:pt x="12516" y="18327"/>
                    <a:pt x="12714" y="17672"/>
                  </a:cubicBezTo>
                  <a:cubicBezTo>
                    <a:pt x="12757" y="17531"/>
                    <a:pt x="12875" y="17430"/>
                    <a:pt x="13009" y="17412"/>
                  </a:cubicBezTo>
                  <a:cubicBezTo>
                    <a:pt x="13078" y="17406"/>
                    <a:pt x="13153" y="17394"/>
                    <a:pt x="13223" y="17388"/>
                  </a:cubicBezTo>
                  <a:cubicBezTo>
                    <a:pt x="17764" y="16816"/>
                    <a:pt x="19643" y="14423"/>
                    <a:pt x="19734" y="11310"/>
                  </a:cubicBezTo>
                  <a:cubicBezTo>
                    <a:pt x="19788" y="9529"/>
                    <a:pt x="19205" y="8473"/>
                    <a:pt x="18385" y="7300"/>
                  </a:cubicBezTo>
                  <a:cubicBezTo>
                    <a:pt x="17566" y="6127"/>
                    <a:pt x="17796" y="3797"/>
                    <a:pt x="17989" y="3178"/>
                  </a:cubicBezTo>
                  <a:cubicBezTo>
                    <a:pt x="18074" y="2901"/>
                    <a:pt x="18760" y="3096"/>
                    <a:pt x="19488" y="2754"/>
                  </a:cubicBezTo>
                  <a:cubicBezTo>
                    <a:pt x="20157" y="3049"/>
                    <a:pt x="21384" y="3009"/>
                    <a:pt x="21384" y="3009"/>
                  </a:cubicBezTo>
                  <a:cubicBezTo>
                    <a:pt x="21384" y="3009"/>
                    <a:pt x="21582" y="2572"/>
                    <a:pt x="20929" y="2389"/>
                  </a:cubicBezTo>
                  <a:cubicBezTo>
                    <a:pt x="20275" y="2207"/>
                    <a:pt x="20201" y="1670"/>
                    <a:pt x="19532" y="1387"/>
                  </a:cubicBezTo>
                  <a:cubicBezTo>
                    <a:pt x="19328" y="768"/>
                    <a:pt x="19113" y="249"/>
                    <a:pt x="17887" y="31"/>
                  </a:cubicBezTo>
                  <a:cubicBezTo>
                    <a:pt x="17768" y="10"/>
                    <a:pt x="17657" y="-1"/>
                    <a:pt x="17550" y="0"/>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67" name="Cow">
              <a:extLst>
                <a:ext uri="{FF2B5EF4-FFF2-40B4-BE49-F238E27FC236}">
                  <a16:creationId xmlns:a16="http://schemas.microsoft.com/office/drawing/2014/main" id="{879D5AE0-6633-417E-BA42-66A6766CA2BC}"/>
                </a:ext>
              </a:extLst>
            </p:cNvPr>
            <p:cNvSpPr/>
            <p:nvPr/>
          </p:nvSpPr>
          <p:spPr>
            <a:xfrm>
              <a:off x="10123391" y="2995658"/>
              <a:ext cx="613825" cy="372416"/>
            </a:xfrm>
            <a:custGeom>
              <a:avLst/>
              <a:gdLst/>
              <a:ahLst/>
              <a:cxnLst>
                <a:cxn ang="0">
                  <a:pos x="wd2" y="hd2"/>
                </a:cxn>
                <a:cxn ang="5400000">
                  <a:pos x="wd2" y="hd2"/>
                </a:cxn>
                <a:cxn ang="10800000">
                  <a:pos x="wd2" y="hd2"/>
                </a:cxn>
                <a:cxn ang="16200000">
                  <a:pos x="wd2" y="hd2"/>
                </a:cxn>
              </a:cxnLst>
              <a:rect l="0" t="0" r="r" b="b"/>
              <a:pathLst>
                <a:path w="21427" h="21545" extrusionOk="0">
                  <a:moveTo>
                    <a:pt x="18406" y="6"/>
                  </a:moveTo>
                  <a:cubicBezTo>
                    <a:pt x="18276" y="42"/>
                    <a:pt x="18137" y="245"/>
                    <a:pt x="18002" y="719"/>
                  </a:cubicBezTo>
                  <a:cubicBezTo>
                    <a:pt x="17367" y="1211"/>
                    <a:pt x="17198" y="455"/>
                    <a:pt x="16922" y="358"/>
                  </a:cubicBezTo>
                  <a:cubicBezTo>
                    <a:pt x="16647" y="261"/>
                    <a:pt x="16370" y="825"/>
                    <a:pt x="16646" y="1563"/>
                  </a:cubicBezTo>
                  <a:cubicBezTo>
                    <a:pt x="15824" y="1790"/>
                    <a:pt x="14731" y="1776"/>
                    <a:pt x="13583" y="808"/>
                  </a:cubicBezTo>
                  <a:cubicBezTo>
                    <a:pt x="13370" y="628"/>
                    <a:pt x="13134" y="530"/>
                    <a:pt x="12895" y="555"/>
                  </a:cubicBezTo>
                  <a:cubicBezTo>
                    <a:pt x="11366" y="716"/>
                    <a:pt x="8937" y="1036"/>
                    <a:pt x="7079" y="1404"/>
                  </a:cubicBezTo>
                  <a:cubicBezTo>
                    <a:pt x="4845" y="1848"/>
                    <a:pt x="3290" y="1731"/>
                    <a:pt x="2479" y="3519"/>
                  </a:cubicBezTo>
                  <a:lnTo>
                    <a:pt x="2481" y="3483"/>
                  </a:lnTo>
                  <a:cubicBezTo>
                    <a:pt x="2481" y="3483"/>
                    <a:pt x="1251" y="5269"/>
                    <a:pt x="583" y="11343"/>
                  </a:cubicBezTo>
                  <a:cubicBezTo>
                    <a:pt x="304" y="11737"/>
                    <a:pt x="179" y="12329"/>
                    <a:pt x="47" y="13313"/>
                  </a:cubicBezTo>
                  <a:cubicBezTo>
                    <a:pt x="-59" y="14113"/>
                    <a:pt x="47" y="15020"/>
                    <a:pt x="47" y="15020"/>
                  </a:cubicBezTo>
                  <a:cubicBezTo>
                    <a:pt x="533" y="14678"/>
                    <a:pt x="1030" y="12935"/>
                    <a:pt x="942" y="11462"/>
                  </a:cubicBezTo>
                  <a:cubicBezTo>
                    <a:pt x="1063" y="10205"/>
                    <a:pt x="1652" y="6464"/>
                    <a:pt x="2281" y="6156"/>
                  </a:cubicBezTo>
                  <a:cubicBezTo>
                    <a:pt x="2511" y="8306"/>
                    <a:pt x="3102" y="11155"/>
                    <a:pt x="1921" y="14029"/>
                  </a:cubicBezTo>
                  <a:cubicBezTo>
                    <a:pt x="1729" y="15969"/>
                    <a:pt x="1837" y="19104"/>
                    <a:pt x="1417" y="20501"/>
                  </a:cubicBezTo>
                  <a:lnTo>
                    <a:pt x="1670" y="20596"/>
                  </a:lnTo>
                  <a:cubicBezTo>
                    <a:pt x="1670" y="20596"/>
                    <a:pt x="1703" y="20912"/>
                    <a:pt x="1625" y="21545"/>
                  </a:cubicBezTo>
                  <a:lnTo>
                    <a:pt x="2879" y="21545"/>
                  </a:lnTo>
                  <a:cubicBezTo>
                    <a:pt x="2879" y="21545"/>
                    <a:pt x="2667" y="21089"/>
                    <a:pt x="2519" y="20457"/>
                  </a:cubicBezTo>
                  <a:cubicBezTo>
                    <a:pt x="2371" y="19825"/>
                    <a:pt x="2498" y="16804"/>
                    <a:pt x="3006" y="15470"/>
                  </a:cubicBezTo>
                  <a:cubicBezTo>
                    <a:pt x="3428" y="14696"/>
                    <a:pt x="3775" y="13780"/>
                    <a:pt x="4001" y="13000"/>
                  </a:cubicBezTo>
                  <a:cubicBezTo>
                    <a:pt x="4239" y="12858"/>
                    <a:pt x="4531" y="12716"/>
                    <a:pt x="4864" y="12611"/>
                  </a:cubicBezTo>
                  <a:lnTo>
                    <a:pt x="4639" y="15203"/>
                  </a:lnTo>
                  <a:cubicBezTo>
                    <a:pt x="4639" y="15203"/>
                    <a:pt x="5252" y="17632"/>
                    <a:pt x="5433" y="18667"/>
                  </a:cubicBezTo>
                  <a:cubicBezTo>
                    <a:pt x="5588" y="19553"/>
                    <a:pt x="5609" y="20585"/>
                    <a:pt x="5609" y="20585"/>
                  </a:cubicBezTo>
                  <a:lnTo>
                    <a:pt x="5873" y="20712"/>
                  </a:lnTo>
                  <a:cubicBezTo>
                    <a:pt x="5929" y="21326"/>
                    <a:pt x="6046" y="21545"/>
                    <a:pt x="6046" y="21545"/>
                  </a:cubicBezTo>
                  <a:lnTo>
                    <a:pt x="7273" y="21545"/>
                  </a:lnTo>
                  <a:cubicBezTo>
                    <a:pt x="5363" y="17861"/>
                    <a:pt x="6017" y="13841"/>
                    <a:pt x="6319" y="12497"/>
                  </a:cubicBezTo>
                  <a:cubicBezTo>
                    <a:pt x="6513" y="12530"/>
                    <a:pt x="6711" y="12583"/>
                    <a:pt x="6913" y="12661"/>
                  </a:cubicBezTo>
                  <a:cubicBezTo>
                    <a:pt x="8430" y="13251"/>
                    <a:pt x="9964" y="13797"/>
                    <a:pt x="11341" y="13627"/>
                  </a:cubicBezTo>
                  <a:cubicBezTo>
                    <a:pt x="11321" y="14595"/>
                    <a:pt x="11350" y="15634"/>
                    <a:pt x="11373" y="16347"/>
                  </a:cubicBezTo>
                  <a:cubicBezTo>
                    <a:pt x="11419" y="17769"/>
                    <a:pt x="10988" y="20474"/>
                    <a:pt x="10988" y="20474"/>
                  </a:cubicBezTo>
                  <a:lnTo>
                    <a:pt x="11240" y="20615"/>
                  </a:lnTo>
                  <a:cubicBezTo>
                    <a:pt x="11240" y="20615"/>
                    <a:pt x="11195" y="21245"/>
                    <a:pt x="11408" y="21545"/>
                  </a:cubicBezTo>
                  <a:lnTo>
                    <a:pt x="12403" y="21545"/>
                  </a:lnTo>
                  <a:cubicBezTo>
                    <a:pt x="11731" y="20234"/>
                    <a:pt x="12064" y="17577"/>
                    <a:pt x="12393" y="16874"/>
                  </a:cubicBezTo>
                  <a:cubicBezTo>
                    <a:pt x="12529" y="16581"/>
                    <a:pt x="12650" y="15573"/>
                    <a:pt x="12746" y="14496"/>
                  </a:cubicBezTo>
                  <a:cubicBezTo>
                    <a:pt x="12830" y="15210"/>
                    <a:pt x="12951" y="15729"/>
                    <a:pt x="13108" y="16114"/>
                  </a:cubicBezTo>
                  <a:cubicBezTo>
                    <a:pt x="13681" y="17523"/>
                    <a:pt x="13742" y="20554"/>
                    <a:pt x="13742" y="20554"/>
                  </a:cubicBezTo>
                  <a:lnTo>
                    <a:pt x="13983" y="20715"/>
                  </a:lnTo>
                  <a:cubicBezTo>
                    <a:pt x="13983" y="20715"/>
                    <a:pt x="14035" y="21312"/>
                    <a:pt x="14240" y="21545"/>
                  </a:cubicBezTo>
                  <a:lnTo>
                    <a:pt x="15320" y="21545"/>
                  </a:lnTo>
                  <a:cubicBezTo>
                    <a:pt x="15320" y="21545"/>
                    <a:pt x="14239" y="19951"/>
                    <a:pt x="14303" y="15822"/>
                  </a:cubicBezTo>
                  <a:cubicBezTo>
                    <a:pt x="14309" y="15469"/>
                    <a:pt x="14259" y="13973"/>
                    <a:pt x="14225" y="12969"/>
                  </a:cubicBezTo>
                  <a:cubicBezTo>
                    <a:pt x="14499" y="12708"/>
                    <a:pt x="14738" y="12286"/>
                    <a:pt x="14898" y="11607"/>
                  </a:cubicBezTo>
                  <a:cubicBezTo>
                    <a:pt x="15809" y="7427"/>
                    <a:pt x="17536" y="6689"/>
                    <a:pt x="18321" y="6900"/>
                  </a:cubicBezTo>
                  <a:cubicBezTo>
                    <a:pt x="19105" y="7110"/>
                    <a:pt x="19444" y="6865"/>
                    <a:pt x="19995" y="6514"/>
                  </a:cubicBezTo>
                  <a:cubicBezTo>
                    <a:pt x="20610" y="7392"/>
                    <a:pt x="20758" y="7111"/>
                    <a:pt x="20928" y="7111"/>
                  </a:cubicBezTo>
                  <a:cubicBezTo>
                    <a:pt x="21097" y="7111"/>
                    <a:pt x="21202" y="6584"/>
                    <a:pt x="21372" y="6197"/>
                  </a:cubicBezTo>
                  <a:cubicBezTo>
                    <a:pt x="21541" y="5811"/>
                    <a:pt x="21288" y="5285"/>
                    <a:pt x="21097" y="5110"/>
                  </a:cubicBezTo>
                  <a:cubicBezTo>
                    <a:pt x="20906" y="4934"/>
                    <a:pt x="20142" y="3246"/>
                    <a:pt x="19888" y="2193"/>
                  </a:cubicBezTo>
                  <a:cubicBezTo>
                    <a:pt x="19634" y="1139"/>
                    <a:pt x="19126" y="1316"/>
                    <a:pt x="18935" y="719"/>
                  </a:cubicBezTo>
                  <a:cubicBezTo>
                    <a:pt x="18816" y="346"/>
                    <a:pt x="18622" y="-55"/>
                    <a:pt x="18406" y="6"/>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68" name="Owl">
              <a:extLst>
                <a:ext uri="{FF2B5EF4-FFF2-40B4-BE49-F238E27FC236}">
                  <a16:creationId xmlns:a16="http://schemas.microsoft.com/office/drawing/2014/main" id="{8D770321-9C30-440D-B03A-A56A90317184}"/>
                </a:ext>
              </a:extLst>
            </p:cNvPr>
            <p:cNvSpPr/>
            <p:nvPr/>
          </p:nvSpPr>
          <p:spPr>
            <a:xfrm>
              <a:off x="10776187" y="4028876"/>
              <a:ext cx="204292" cy="240446"/>
            </a:xfrm>
            <a:custGeom>
              <a:avLst/>
              <a:gdLst/>
              <a:ahLst/>
              <a:cxnLst>
                <a:cxn ang="0">
                  <a:pos x="wd2" y="hd2"/>
                </a:cxn>
                <a:cxn ang="5400000">
                  <a:pos x="wd2" y="hd2"/>
                </a:cxn>
                <a:cxn ang="10800000">
                  <a:pos x="wd2" y="hd2"/>
                </a:cxn>
                <a:cxn ang="16200000">
                  <a:pos x="wd2" y="hd2"/>
                </a:cxn>
              </a:cxnLst>
              <a:rect l="0" t="0" r="r" b="b"/>
              <a:pathLst>
                <a:path w="21205" h="21591" extrusionOk="0">
                  <a:moveTo>
                    <a:pt x="12155" y="0"/>
                  </a:moveTo>
                  <a:cubicBezTo>
                    <a:pt x="12155" y="0"/>
                    <a:pt x="11634" y="546"/>
                    <a:pt x="11988" y="1070"/>
                  </a:cubicBezTo>
                  <a:cubicBezTo>
                    <a:pt x="11988" y="1070"/>
                    <a:pt x="12026" y="1808"/>
                    <a:pt x="12529" y="2119"/>
                  </a:cubicBezTo>
                  <a:cubicBezTo>
                    <a:pt x="12119" y="2596"/>
                    <a:pt x="11896" y="3118"/>
                    <a:pt x="11742" y="3566"/>
                  </a:cubicBezTo>
                  <a:cubicBezTo>
                    <a:pt x="11598" y="3988"/>
                    <a:pt x="11483" y="4582"/>
                    <a:pt x="11381" y="4963"/>
                  </a:cubicBezTo>
                  <a:cubicBezTo>
                    <a:pt x="11252" y="5449"/>
                    <a:pt x="11380" y="5834"/>
                    <a:pt x="10806" y="5983"/>
                  </a:cubicBezTo>
                  <a:cubicBezTo>
                    <a:pt x="6995" y="6974"/>
                    <a:pt x="4684" y="10520"/>
                    <a:pt x="4084" y="13437"/>
                  </a:cubicBezTo>
                  <a:cubicBezTo>
                    <a:pt x="4084" y="13437"/>
                    <a:pt x="1380" y="15573"/>
                    <a:pt x="11" y="20975"/>
                  </a:cubicBezTo>
                  <a:cubicBezTo>
                    <a:pt x="-147" y="21600"/>
                    <a:pt x="1388" y="20964"/>
                    <a:pt x="1388" y="20964"/>
                  </a:cubicBezTo>
                  <a:cubicBezTo>
                    <a:pt x="1388" y="20964"/>
                    <a:pt x="1381" y="21330"/>
                    <a:pt x="2515" y="21318"/>
                  </a:cubicBezTo>
                  <a:cubicBezTo>
                    <a:pt x="3117" y="21318"/>
                    <a:pt x="5098" y="21049"/>
                    <a:pt x="6621" y="20454"/>
                  </a:cubicBezTo>
                  <a:cubicBezTo>
                    <a:pt x="8164" y="19850"/>
                    <a:pt x="8734" y="19355"/>
                    <a:pt x="8917" y="19012"/>
                  </a:cubicBezTo>
                  <a:cubicBezTo>
                    <a:pt x="9492" y="19367"/>
                    <a:pt x="10184" y="19586"/>
                    <a:pt x="10401" y="19750"/>
                  </a:cubicBezTo>
                  <a:cubicBezTo>
                    <a:pt x="10661" y="19946"/>
                    <a:pt x="10776" y="20299"/>
                    <a:pt x="10236" y="20426"/>
                  </a:cubicBezTo>
                  <a:cubicBezTo>
                    <a:pt x="9696" y="20554"/>
                    <a:pt x="9601" y="20445"/>
                    <a:pt x="9314" y="20576"/>
                  </a:cubicBezTo>
                  <a:cubicBezTo>
                    <a:pt x="9241" y="20610"/>
                    <a:pt x="9181" y="20645"/>
                    <a:pt x="9132" y="20681"/>
                  </a:cubicBezTo>
                  <a:cubicBezTo>
                    <a:pt x="8839" y="20611"/>
                    <a:pt x="8370" y="20618"/>
                    <a:pt x="8039" y="21193"/>
                  </a:cubicBezTo>
                  <a:cubicBezTo>
                    <a:pt x="8012" y="21242"/>
                    <a:pt x="8079" y="21288"/>
                    <a:pt x="8127" y="21253"/>
                  </a:cubicBezTo>
                  <a:cubicBezTo>
                    <a:pt x="8352" y="21088"/>
                    <a:pt x="8727" y="20902"/>
                    <a:pt x="9057" y="21177"/>
                  </a:cubicBezTo>
                  <a:cubicBezTo>
                    <a:pt x="9060" y="21180"/>
                    <a:pt x="9063" y="21182"/>
                    <a:pt x="9066" y="21184"/>
                  </a:cubicBezTo>
                  <a:cubicBezTo>
                    <a:pt x="9177" y="21293"/>
                    <a:pt x="9361" y="21367"/>
                    <a:pt x="9558" y="21367"/>
                  </a:cubicBezTo>
                  <a:cubicBezTo>
                    <a:pt x="10402" y="21367"/>
                    <a:pt x="10993" y="21022"/>
                    <a:pt x="11484" y="21087"/>
                  </a:cubicBezTo>
                  <a:cubicBezTo>
                    <a:pt x="11975" y="21152"/>
                    <a:pt x="12378" y="21591"/>
                    <a:pt x="13299" y="21591"/>
                  </a:cubicBezTo>
                  <a:cubicBezTo>
                    <a:pt x="13972" y="21591"/>
                    <a:pt x="14295" y="21117"/>
                    <a:pt x="14786" y="21367"/>
                  </a:cubicBezTo>
                  <a:cubicBezTo>
                    <a:pt x="15156" y="21555"/>
                    <a:pt x="15820" y="21465"/>
                    <a:pt x="16107" y="21286"/>
                  </a:cubicBezTo>
                  <a:cubicBezTo>
                    <a:pt x="16274" y="21191"/>
                    <a:pt x="16396" y="21051"/>
                    <a:pt x="16787" y="21087"/>
                  </a:cubicBezTo>
                  <a:cubicBezTo>
                    <a:pt x="17474" y="21150"/>
                    <a:pt x="17609" y="21380"/>
                    <a:pt x="18345" y="21338"/>
                  </a:cubicBezTo>
                  <a:cubicBezTo>
                    <a:pt x="18669" y="21319"/>
                    <a:pt x="18914" y="21228"/>
                    <a:pt x="19065" y="21109"/>
                  </a:cubicBezTo>
                  <a:cubicBezTo>
                    <a:pt x="19250" y="21149"/>
                    <a:pt x="19385" y="21231"/>
                    <a:pt x="19472" y="21302"/>
                  </a:cubicBezTo>
                  <a:cubicBezTo>
                    <a:pt x="19519" y="21340"/>
                    <a:pt x="19598" y="21305"/>
                    <a:pt x="19589" y="21249"/>
                  </a:cubicBezTo>
                  <a:cubicBezTo>
                    <a:pt x="19558" y="21071"/>
                    <a:pt x="19460" y="20958"/>
                    <a:pt x="19334" y="20888"/>
                  </a:cubicBezTo>
                  <a:cubicBezTo>
                    <a:pt x="19666" y="20802"/>
                    <a:pt x="20061" y="20835"/>
                    <a:pt x="20331" y="21302"/>
                  </a:cubicBezTo>
                  <a:cubicBezTo>
                    <a:pt x="20349" y="21332"/>
                    <a:pt x="20401" y="21318"/>
                    <a:pt x="20396" y="21284"/>
                  </a:cubicBezTo>
                  <a:cubicBezTo>
                    <a:pt x="20331" y="20887"/>
                    <a:pt x="20062" y="20051"/>
                    <a:pt x="18961" y="20452"/>
                  </a:cubicBezTo>
                  <a:cubicBezTo>
                    <a:pt x="18626" y="20272"/>
                    <a:pt x="18294" y="20475"/>
                    <a:pt x="18086" y="20475"/>
                  </a:cubicBezTo>
                  <a:cubicBezTo>
                    <a:pt x="17465" y="20475"/>
                    <a:pt x="16944" y="19992"/>
                    <a:pt x="16344" y="19665"/>
                  </a:cubicBezTo>
                  <a:cubicBezTo>
                    <a:pt x="15687" y="19306"/>
                    <a:pt x="15450" y="18064"/>
                    <a:pt x="15366" y="17320"/>
                  </a:cubicBezTo>
                  <a:cubicBezTo>
                    <a:pt x="15897" y="16942"/>
                    <a:pt x="16449" y="16396"/>
                    <a:pt x="16806" y="15687"/>
                  </a:cubicBezTo>
                  <a:cubicBezTo>
                    <a:pt x="17916" y="13477"/>
                    <a:pt x="19270" y="12913"/>
                    <a:pt x="20417" y="11316"/>
                  </a:cubicBezTo>
                  <a:cubicBezTo>
                    <a:pt x="21453" y="9872"/>
                    <a:pt x="21337" y="8280"/>
                    <a:pt x="20813" y="7091"/>
                  </a:cubicBezTo>
                  <a:cubicBezTo>
                    <a:pt x="20720" y="6879"/>
                    <a:pt x="20568" y="6592"/>
                    <a:pt x="20653" y="6281"/>
                  </a:cubicBezTo>
                  <a:cubicBezTo>
                    <a:pt x="21034" y="4883"/>
                    <a:pt x="20741" y="2957"/>
                    <a:pt x="20319" y="2189"/>
                  </a:cubicBezTo>
                  <a:cubicBezTo>
                    <a:pt x="20830" y="1862"/>
                    <a:pt x="20867" y="1110"/>
                    <a:pt x="20867" y="1110"/>
                  </a:cubicBezTo>
                  <a:cubicBezTo>
                    <a:pt x="21235" y="566"/>
                    <a:pt x="20694" y="0"/>
                    <a:pt x="20694" y="0"/>
                  </a:cubicBezTo>
                  <a:cubicBezTo>
                    <a:pt x="20694" y="0"/>
                    <a:pt x="20517" y="392"/>
                    <a:pt x="19883" y="643"/>
                  </a:cubicBezTo>
                  <a:cubicBezTo>
                    <a:pt x="19382" y="840"/>
                    <a:pt x="18873" y="943"/>
                    <a:pt x="18562" y="993"/>
                  </a:cubicBezTo>
                  <a:cubicBezTo>
                    <a:pt x="18084" y="814"/>
                    <a:pt x="17283" y="695"/>
                    <a:pt x="16374" y="695"/>
                  </a:cubicBezTo>
                  <a:cubicBezTo>
                    <a:pt x="15511" y="695"/>
                    <a:pt x="14747" y="802"/>
                    <a:pt x="14262" y="966"/>
                  </a:cubicBezTo>
                  <a:cubicBezTo>
                    <a:pt x="13970" y="922"/>
                    <a:pt x="13449" y="821"/>
                    <a:pt x="12938" y="619"/>
                  </a:cubicBezTo>
                  <a:cubicBezTo>
                    <a:pt x="12326" y="378"/>
                    <a:pt x="12155" y="0"/>
                    <a:pt x="12155" y="0"/>
                  </a:cubicBezTo>
                  <a:close/>
                  <a:moveTo>
                    <a:pt x="14333" y="2907"/>
                  </a:moveTo>
                  <a:cubicBezTo>
                    <a:pt x="14783" y="2983"/>
                    <a:pt x="15167" y="3221"/>
                    <a:pt x="15397" y="3548"/>
                  </a:cubicBezTo>
                  <a:cubicBezTo>
                    <a:pt x="15356" y="3867"/>
                    <a:pt x="15044" y="4115"/>
                    <a:pt x="14665" y="4115"/>
                  </a:cubicBezTo>
                  <a:cubicBezTo>
                    <a:pt x="14258" y="4115"/>
                    <a:pt x="13929" y="3830"/>
                    <a:pt x="13929" y="3478"/>
                  </a:cubicBezTo>
                  <a:cubicBezTo>
                    <a:pt x="13929" y="3229"/>
                    <a:pt x="14093" y="3012"/>
                    <a:pt x="14333" y="2907"/>
                  </a:cubicBezTo>
                  <a:close/>
                  <a:moveTo>
                    <a:pt x="18523" y="2907"/>
                  </a:moveTo>
                  <a:cubicBezTo>
                    <a:pt x="18763" y="3012"/>
                    <a:pt x="18927" y="3229"/>
                    <a:pt x="18927" y="3478"/>
                  </a:cubicBezTo>
                  <a:cubicBezTo>
                    <a:pt x="18927" y="3830"/>
                    <a:pt x="18598" y="4115"/>
                    <a:pt x="18191" y="4115"/>
                  </a:cubicBezTo>
                  <a:cubicBezTo>
                    <a:pt x="17812" y="4115"/>
                    <a:pt x="17499" y="3867"/>
                    <a:pt x="17459" y="3548"/>
                  </a:cubicBezTo>
                  <a:cubicBezTo>
                    <a:pt x="17689" y="3221"/>
                    <a:pt x="18073" y="2983"/>
                    <a:pt x="18523" y="2907"/>
                  </a:cubicBezTo>
                  <a:close/>
                  <a:moveTo>
                    <a:pt x="14665" y="3144"/>
                  </a:moveTo>
                  <a:cubicBezTo>
                    <a:pt x="14567" y="3144"/>
                    <a:pt x="14469" y="3176"/>
                    <a:pt x="14394" y="3241"/>
                  </a:cubicBezTo>
                  <a:cubicBezTo>
                    <a:pt x="14244" y="3371"/>
                    <a:pt x="14244" y="3583"/>
                    <a:pt x="14394" y="3712"/>
                  </a:cubicBezTo>
                  <a:cubicBezTo>
                    <a:pt x="14544" y="3842"/>
                    <a:pt x="14786" y="3842"/>
                    <a:pt x="14936" y="3712"/>
                  </a:cubicBezTo>
                  <a:cubicBezTo>
                    <a:pt x="15086" y="3583"/>
                    <a:pt x="15086" y="3371"/>
                    <a:pt x="14936" y="3241"/>
                  </a:cubicBezTo>
                  <a:cubicBezTo>
                    <a:pt x="14861" y="3176"/>
                    <a:pt x="14763" y="3144"/>
                    <a:pt x="14665" y="3144"/>
                  </a:cubicBezTo>
                  <a:close/>
                  <a:moveTo>
                    <a:pt x="18191" y="3144"/>
                  </a:moveTo>
                  <a:cubicBezTo>
                    <a:pt x="18092" y="3144"/>
                    <a:pt x="17995" y="3176"/>
                    <a:pt x="17920" y="3241"/>
                  </a:cubicBezTo>
                  <a:cubicBezTo>
                    <a:pt x="17770" y="3371"/>
                    <a:pt x="17770" y="3583"/>
                    <a:pt x="17920" y="3712"/>
                  </a:cubicBezTo>
                  <a:cubicBezTo>
                    <a:pt x="18070" y="3842"/>
                    <a:pt x="18312" y="3842"/>
                    <a:pt x="18462" y="3712"/>
                  </a:cubicBezTo>
                  <a:cubicBezTo>
                    <a:pt x="18612" y="3583"/>
                    <a:pt x="18612" y="3371"/>
                    <a:pt x="18462" y="3241"/>
                  </a:cubicBezTo>
                  <a:cubicBezTo>
                    <a:pt x="18387" y="3176"/>
                    <a:pt x="18289" y="3144"/>
                    <a:pt x="18191" y="3144"/>
                  </a:cubicBezTo>
                  <a:close/>
                  <a:moveTo>
                    <a:pt x="12579" y="19082"/>
                  </a:moveTo>
                  <a:cubicBezTo>
                    <a:pt x="12770" y="19225"/>
                    <a:pt x="13015" y="19316"/>
                    <a:pt x="13332" y="19345"/>
                  </a:cubicBezTo>
                  <a:cubicBezTo>
                    <a:pt x="13862" y="19395"/>
                    <a:pt x="14279" y="19924"/>
                    <a:pt x="14206" y="20401"/>
                  </a:cubicBezTo>
                  <a:cubicBezTo>
                    <a:pt x="13993" y="20496"/>
                    <a:pt x="13793" y="20569"/>
                    <a:pt x="13622" y="20569"/>
                  </a:cubicBezTo>
                  <a:cubicBezTo>
                    <a:pt x="13074" y="20569"/>
                    <a:pt x="12727" y="19967"/>
                    <a:pt x="12579" y="19082"/>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69" name="Blue Jay">
              <a:extLst>
                <a:ext uri="{FF2B5EF4-FFF2-40B4-BE49-F238E27FC236}">
                  <a16:creationId xmlns:a16="http://schemas.microsoft.com/office/drawing/2014/main" id="{5EDDE37B-6652-42C8-871B-EFF92678B910}"/>
                </a:ext>
              </a:extLst>
            </p:cNvPr>
            <p:cNvSpPr/>
            <p:nvPr/>
          </p:nvSpPr>
          <p:spPr>
            <a:xfrm>
              <a:off x="10991875" y="3722043"/>
              <a:ext cx="161472" cy="105594"/>
            </a:xfrm>
            <a:custGeom>
              <a:avLst/>
              <a:gdLst/>
              <a:ahLst/>
              <a:cxnLst>
                <a:cxn ang="0">
                  <a:pos x="wd2" y="hd2"/>
                </a:cxn>
                <a:cxn ang="5400000">
                  <a:pos x="wd2" y="hd2"/>
                </a:cxn>
                <a:cxn ang="10800000">
                  <a:pos x="wd2" y="hd2"/>
                </a:cxn>
                <a:cxn ang="16200000">
                  <a:pos x="wd2" y="hd2"/>
                </a:cxn>
              </a:cxnLst>
              <a:rect l="0" t="0" r="r" b="b"/>
              <a:pathLst>
                <a:path w="21573" h="21597" extrusionOk="0">
                  <a:moveTo>
                    <a:pt x="16199" y="2"/>
                  </a:moveTo>
                  <a:cubicBezTo>
                    <a:pt x="16108" y="-2"/>
                    <a:pt x="16047" y="3"/>
                    <a:pt x="16013" y="7"/>
                  </a:cubicBezTo>
                  <a:cubicBezTo>
                    <a:pt x="15997" y="7"/>
                    <a:pt x="15981" y="31"/>
                    <a:pt x="15986" y="56"/>
                  </a:cubicBezTo>
                  <a:cubicBezTo>
                    <a:pt x="15992" y="213"/>
                    <a:pt x="16024" y="760"/>
                    <a:pt x="16234" y="1222"/>
                  </a:cubicBezTo>
                  <a:cubicBezTo>
                    <a:pt x="16245" y="1247"/>
                    <a:pt x="16245" y="1288"/>
                    <a:pt x="16224" y="1305"/>
                  </a:cubicBezTo>
                  <a:cubicBezTo>
                    <a:pt x="15927" y="1643"/>
                    <a:pt x="15780" y="2073"/>
                    <a:pt x="15732" y="2213"/>
                  </a:cubicBezTo>
                  <a:cubicBezTo>
                    <a:pt x="15726" y="2238"/>
                    <a:pt x="15737" y="2262"/>
                    <a:pt x="15754" y="2262"/>
                  </a:cubicBezTo>
                  <a:lnTo>
                    <a:pt x="16050" y="2262"/>
                  </a:lnTo>
                  <a:cubicBezTo>
                    <a:pt x="16066" y="2262"/>
                    <a:pt x="16078" y="2295"/>
                    <a:pt x="16062" y="2311"/>
                  </a:cubicBezTo>
                  <a:cubicBezTo>
                    <a:pt x="15717" y="2749"/>
                    <a:pt x="15527" y="3319"/>
                    <a:pt x="15479" y="3493"/>
                  </a:cubicBezTo>
                  <a:cubicBezTo>
                    <a:pt x="15473" y="3517"/>
                    <a:pt x="15485" y="3542"/>
                    <a:pt x="15501" y="3542"/>
                  </a:cubicBezTo>
                  <a:lnTo>
                    <a:pt x="15738" y="3542"/>
                  </a:lnTo>
                  <a:cubicBezTo>
                    <a:pt x="15760" y="3542"/>
                    <a:pt x="15775" y="3574"/>
                    <a:pt x="15775" y="3598"/>
                  </a:cubicBezTo>
                  <a:cubicBezTo>
                    <a:pt x="15678" y="4779"/>
                    <a:pt x="14599" y="5547"/>
                    <a:pt x="14033" y="5663"/>
                  </a:cubicBezTo>
                  <a:cubicBezTo>
                    <a:pt x="12447" y="5993"/>
                    <a:pt x="10728" y="6430"/>
                    <a:pt x="7330" y="11442"/>
                  </a:cubicBezTo>
                  <a:cubicBezTo>
                    <a:pt x="7282" y="11516"/>
                    <a:pt x="7217" y="11567"/>
                    <a:pt x="7146" y="11591"/>
                  </a:cubicBezTo>
                  <a:cubicBezTo>
                    <a:pt x="6095" y="11922"/>
                    <a:pt x="1840" y="13275"/>
                    <a:pt x="22" y="14406"/>
                  </a:cubicBezTo>
                  <a:cubicBezTo>
                    <a:pt x="-10" y="14423"/>
                    <a:pt x="-5" y="14498"/>
                    <a:pt x="27" y="14515"/>
                  </a:cubicBezTo>
                  <a:cubicBezTo>
                    <a:pt x="1408" y="15035"/>
                    <a:pt x="2125" y="14860"/>
                    <a:pt x="6078" y="13506"/>
                  </a:cubicBezTo>
                  <a:cubicBezTo>
                    <a:pt x="6153" y="13481"/>
                    <a:pt x="6225" y="13524"/>
                    <a:pt x="6273" y="13607"/>
                  </a:cubicBezTo>
                  <a:cubicBezTo>
                    <a:pt x="6926" y="14762"/>
                    <a:pt x="8317" y="14324"/>
                    <a:pt x="9056" y="14275"/>
                  </a:cubicBezTo>
                  <a:cubicBezTo>
                    <a:pt x="9417" y="14250"/>
                    <a:pt x="9821" y="14595"/>
                    <a:pt x="10387" y="15000"/>
                  </a:cubicBezTo>
                  <a:cubicBezTo>
                    <a:pt x="10431" y="15033"/>
                    <a:pt x="10448" y="15109"/>
                    <a:pt x="10426" y="15175"/>
                  </a:cubicBezTo>
                  <a:cubicBezTo>
                    <a:pt x="10205" y="15803"/>
                    <a:pt x="10004" y="16636"/>
                    <a:pt x="10015" y="16801"/>
                  </a:cubicBezTo>
                  <a:cubicBezTo>
                    <a:pt x="10107" y="17915"/>
                    <a:pt x="10824" y="19757"/>
                    <a:pt x="10743" y="20418"/>
                  </a:cubicBezTo>
                  <a:cubicBezTo>
                    <a:pt x="10657" y="21078"/>
                    <a:pt x="10339" y="20665"/>
                    <a:pt x="10059" y="20722"/>
                  </a:cubicBezTo>
                  <a:cubicBezTo>
                    <a:pt x="9697" y="20788"/>
                    <a:pt x="9336" y="20879"/>
                    <a:pt x="9255" y="21597"/>
                  </a:cubicBezTo>
                  <a:cubicBezTo>
                    <a:pt x="9341" y="21457"/>
                    <a:pt x="9472" y="21277"/>
                    <a:pt x="9671" y="21244"/>
                  </a:cubicBezTo>
                  <a:cubicBezTo>
                    <a:pt x="9795" y="21466"/>
                    <a:pt x="9881" y="21590"/>
                    <a:pt x="10103" y="21581"/>
                  </a:cubicBezTo>
                  <a:cubicBezTo>
                    <a:pt x="10437" y="21581"/>
                    <a:pt x="10695" y="21168"/>
                    <a:pt x="11078" y="21184"/>
                  </a:cubicBezTo>
                  <a:cubicBezTo>
                    <a:pt x="11418" y="21192"/>
                    <a:pt x="12114" y="21581"/>
                    <a:pt x="12405" y="21581"/>
                  </a:cubicBezTo>
                  <a:cubicBezTo>
                    <a:pt x="12739" y="21581"/>
                    <a:pt x="12799" y="21507"/>
                    <a:pt x="12961" y="21218"/>
                  </a:cubicBezTo>
                  <a:cubicBezTo>
                    <a:pt x="13144" y="21160"/>
                    <a:pt x="13240" y="21333"/>
                    <a:pt x="13305" y="21589"/>
                  </a:cubicBezTo>
                  <a:cubicBezTo>
                    <a:pt x="13461" y="20879"/>
                    <a:pt x="13236" y="20771"/>
                    <a:pt x="12745" y="20738"/>
                  </a:cubicBezTo>
                  <a:cubicBezTo>
                    <a:pt x="12335" y="20713"/>
                    <a:pt x="11650" y="20978"/>
                    <a:pt x="11299" y="20152"/>
                  </a:cubicBezTo>
                  <a:cubicBezTo>
                    <a:pt x="10954" y="19327"/>
                    <a:pt x="10716" y="17857"/>
                    <a:pt x="10743" y="16924"/>
                  </a:cubicBezTo>
                  <a:cubicBezTo>
                    <a:pt x="10748" y="16702"/>
                    <a:pt x="11369" y="16156"/>
                    <a:pt x="11731" y="15867"/>
                  </a:cubicBezTo>
                  <a:cubicBezTo>
                    <a:pt x="11795" y="15817"/>
                    <a:pt x="11871" y="15801"/>
                    <a:pt x="11941" y="15825"/>
                  </a:cubicBezTo>
                  <a:cubicBezTo>
                    <a:pt x="12243" y="15933"/>
                    <a:pt x="12577" y="16008"/>
                    <a:pt x="12944" y="16058"/>
                  </a:cubicBezTo>
                  <a:cubicBezTo>
                    <a:pt x="12998" y="16066"/>
                    <a:pt x="13036" y="16148"/>
                    <a:pt x="13020" y="16223"/>
                  </a:cubicBezTo>
                  <a:cubicBezTo>
                    <a:pt x="12966" y="16520"/>
                    <a:pt x="12938" y="16801"/>
                    <a:pt x="12976" y="17007"/>
                  </a:cubicBezTo>
                  <a:cubicBezTo>
                    <a:pt x="13132" y="17874"/>
                    <a:pt x="15032" y="20094"/>
                    <a:pt x="14961" y="20482"/>
                  </a:cubicBezTo>
                  <a:cubicBezTo>
                    <a:pt x="14897" y="20854"/>
                    <a:pt x="14573" y="20755"/>
                    <a:pt x="14282" y="20722"/>
                  </a:cubicBezTo>
                  <a:cubicBezTo>
                    <a:pt x="13899" y="20689"/>
                    <a:pt x="13553" y="20847"/>
                    <a:pt x="13515" y="21581"/>
                  </a:cubicBezTo>
                  <a:cubicBezTo>
                    <a:pt x="13774" y="21144"/>
                    <a:pt x="13910" y="21225"/>
                    <a:pt x="13910" y="21225"/>
                  </a:cubicBezTo>
                  <a:cubicBezTo>
                    <a:pt x="13910" y="21225"/>
                    <a:pt x="14055" y="21581"/>
                    <a:pt x="14351" y="21581"/>
                  </a:cubicBezTo>
                  <a:cubicBezTo>
                    <a:pt x="14810" y="21581"/>
                    <a:pt x="14853" y="21153"/>
                    <a:pt x="15295" y="21161"/>
                  </a:cubicBezTo>
                  <a:cubicBezTo>
                    <a:pt x="15683" y="21169"/>
                    <a:pt x="16314" y="21598"/>
                    <a:pt x="16702" y="21581"/>
                  </a:cubicBezTo>
                  <a:cubicBezTo>
                    <a:pt x="17145" y="21557"/>
                    <a:pt x="17188" y="21210"/>
                    <a:pt x="17188" y="21210"/>
                  </a:cubicBezTo>
                  <a:cubicBezTo>
                    <a:pt x="17188" y="21210"/>
                    <a:pt x="17463" y="21094"/>
                    <a:pt x="17560" y="21581"/>
                  </a:cubicBezTo>
                  <a:cubicBezTo>
                    <a:pt x="17706" y="21144"/>
                    <a:pt x="17571" y="20630"/>
                    <a:pt x="16972" y="20738"/>
                  </a:cubicBezTo>
                  <a:cubicBezTo>
                    <a:pt x="16471" y="20820"/>
                    <a:pt x="15667" y="20672"/>
                    <a:pt x="15484" y="20201"/>
                  </a:cubicBezTo>
                  <a:cubicBezTo>
                    <a:pt x="15301" y="19731"/>
                    <a:pt x="13828" y="17890"/>
                    <a:pt x="13974" y="17056"/>
                  </a:cubicBezTo>
                  <a:cubicBezTo>
                    <a:pt x="14017" y="16800"/>
                    <a:pt x="14239" y="16397"/>
                    <a:pt x="14476" y="16042"/>
                  </a:cubicBezTo>
                  <a:cubicBezTo>
                    <a:pt x="14525" y="15968"/>
                    <a:pt x="14583" y="15917"/>
                    <a:pt x="14653" y="15892"/>
                  </a:cubicBezTo>
                  <a:cubicBezTo>
                    <a:pt x="16843" y="15083"/>
                    <a:pt x="18564" y="11928"/>
                    <a:pt x="18791" y="9179"/>
                  </a:cubicBezTo>
                  <a:cubicBezTo>
                    <a:pt x="18942" y="7305"/>
                    <a:pt x="19340" y="6102"/>
                    <a:pt x="19637" y="5433"/>
                  </a:cubicBezTo>
                  <a:cubicBezTo>
                    <a:pt x="19701" y="5293"/>
                    <a:pt x="19798" y="5202"/>
                    <a:pt x="19911" y="5185"/>
                  </a:cubicBezTo>
                  <a:cubicBezTo>
                    <a:pt x="20882" y="5061"/>
                    <a:pt x="21347" y="4704"/>
                    <a:pt x="21536" y="4514"/>
                  </a:cubicBezTo>
                  <a:cubicBezTo>
                    <a:pt x="21590" y="4473"/>
                    <a:pt x="21583" y="4350"/>
                    <a:pt x="21529" y="4300"/>
                  </a:cubicBezTo>
                  <a:cubicBezTo>
                    <a:pt x="21341" y="4135"/>
                    <a:pt x="20867" y="3823"/>
                    <a:pt x="19918" y="3658"/>
                  </a:cubicBezTo>
                  <a:cubicBezTo>
                    <a:pt x="19832" y="3641"/>
                    <a:pt x="19755" y="3557"/>
                    <a:pt x="19718" y="3433"/>
                  </a:cubicBezTo>
                  <a:cubicBezTo>
                    <a:pt x="19513" y="2723"/>
                    <a:pt x="18969" y="1245"/>
                    <a:pt x="17766" y="551"/>
                  </a:cubicBezTo>
                  <a:cubicBezTo>
                    <a:pt x="16993" y="106"/>
                    <a:pt x="16469" y="13"/>
                    <a:pt x="16199" y="2"/>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70" name="Cat">
              <a:extLst>
                <a:ext uri="{FF2B5EF4-FFF2-40B4-BE49-F238E27FC236}">
                  <a16:creationId xmlns:a16="http://schemas.microsoft.com/office/drawing/2014/main" id="{5FCE1EBD-6A27-48E4-AF52-FBF042D415FD}"/>
                </a:ext>
              </a:extLst>
            </p:cNvPr>
            <p:cNvSpPr/>
            <p:nvPr/>
          </p:nvSpPr>
          <p:spPr>
            <a:xfrm>
              <a:off x="10851776" y="3423864"/>
              <a:ext cx="233296" cy="175431"/>
            </a:xfrm>
            <a:custGeom>
              <a:avLst/>
              <a:gdLst/>
              <a:ahLst/>
              <a:cxnLst>
                <a:cxn ang="0">
                  <a:pos x="wd2" y="hd2"/>
                </a:cxn>
                <a:cxn ang="5400000">
                  <a:pos x="wd2" y="hd2"/>
                </a:cxn>
                <a:cxn ang="10800000">
                  <a:pos x="wd2" y="hd2"/>
                </a:cxn>
                <a:cxn ang="16200000">
                  <a:pos x="wd2" y="hd2"/>
                </a:cxn>
              </a:cxnLst>
              <a:rect l="0" t="0" r="r" b="b"/>
              <a:pathLst>
                <a:path w="20166" h="21161" extrusionOk="0">
                  <a:moveTo>
                    <a:pt x="1787" y="0"/>
                  </a:moveTo>
                  <a:cubicBezTo>
                    <a:pt x="1647" y="1"/>
                    <a:pt x="1497" y="21"/>
                    <a:pt x="1336" y="66"/>
                  </a:cubicBezTo>
                  <a:cubicBezTo>
                    <a:pt x="242" y="375"/>
                    <a:pt x="-1383" y="3616"/>
                    <a:pt x="2179" y="8649"/>
                  </a:cubicBezTo>
                  <a:cubicBezTo>
                    <a:pt x="2887" y="9443"/>
                    <a:pt x="2519" y="10329"/>
                    <a:pt x="2471" y="10868"/>
                  </a:cubicBezTo>
                  <a:cubicBezTo>
                    <a:pt x="2412" y="11193"/>
                    <a:pt x="2380" y="11536"/>
                    <a:pt x="2363" y="11902"/>
                  </a:cubicBezTo>
                  <a:cubicBezTo>
                    <a:pt x="2313" y="12941"/>
                    <a:pt x="1681" y="13944"/>
                    <a:pt x="1128" y="14699"/>
                  </a:cubicBezTo>
                  <a:cubicBezTo>
                    <a:pt x="1048" y="14808"/>
                    <a:pt x="994" y="14950"/>
                    <a:pt x="966" y="15102"/>
                  </a:cubicBezTo>
                  <a:cubicBezTo>
                    <a:pt x="733" y="16372"/>
                    <a:pt x="778" y="17985"/>
                    <a:pt x="811" y="18653"/>
                  </a:cubicBezTo>
                  <a:cubicBezTo>
                    <a:pt x="846" y="19368"/>
                    <a:pt x="118" y="19184"/>
                    <a:pt x="885" y="20680"/>
                  </a:cubicBezTo>
                  <a:cubicBezTo>
                    <a:pt x="1098" y="21094"/>
                    <a:pt x="1799" y="20601"/>
                    <a:pt x="1710" y="19911"/>
                  </a:cubicBezTo>
                  <a:cubicBezTo>
                    <a:pt x="1622" y="19221"/>
                    <a:pt x="2257" y="16392"/>
                    <a:pt x="2875" y="16047"/>
                  </a:cubicBezTo>
                  <a:cubicBezTo>
                    <a:pt x="3315" y="15802"/>
                    <a:pt x="4075" y="15606"/>
                    <a:pt x="4478" y="15514"/>
                  </a:cubicBezTo>
                  <a:cubicBezTo>
                    <a:pt x="4388" y="16306"/>
                    <a:pt x="4149" y="17458"/>
                    <a:pt x="4370" y="17920"/>
                  </a:cubicBezTo>
                  <a:cubicBezTo>
                    <a:pt x="5800" y="21592"/>
                    <a:pt x="6559" y="21073"/>
                    <a:pt x="7142" y="21098"/>
                  </a:cubicBezTo>
                  <a:cubicBezTo>
                    <a:pt x="7725" y="21123"/>
                    <a:pt x="7707" y="20853"/>
                    <a:pt x="7707" y="20558"/>
                  </a:cubicBezTo>
                  <a:cubicBezTo>
                    <a:pt x="7707" y="20262"/>
                    <a:pt x="7212" y="19966"/>
                    <a:pt x="6894" y="20015"/>
                  </a:cubicBezTo>
                  <a:cubicBezTo>
                    <a:pt x="6577" y="20064"/>
                    <a:pt x="5677" y="18414"/>
                    <a:pt x="6260" y="17872"/>
                  </a:cubicBezTo>
                  <a:cubicBezTo>
                    <a:pt x="6708" y="17455"/>
                    <a:pt x="7793" y="15523"/>
                    <a:pt x="8270" y="14652"/>
                  </a:cubicBezTo>
                  <a:cubicBezTo>
                    <a:pt x="8637" y="14639"/>
                    <a:pt x="8998" y="14675"/>
                    <a:pt x="9321" y="14792"/>
                  </a:cubicBezTo>
                  <a:cubicBezTo>
                    <a:pt x="9847" y="14982"/>
                    <a:pt x="10656" y="15138"/>
                    <a:pt x="11496" y="15252"/>
                  </a:cubicBezTo>
                  <a:cubicBezTo>
                    <a:pt x="11488" y="16234"/>
                    <a:pt x="11453" y="17691"/>
                    <a:pt x="11301" y="18191"/>
                  </a:cubicBezTo>
                  <a:cubicBezTo>
                    <a:pt x="11109" y="18822"/>
                    <a:pt x="11195" y="19385"/>
                    <a:pt x="11258" y="19645"/>
                  </a:cubicBezTo>
                  <a:cubicBezTo>
                    <a:pt x="11286" y="19761"/>
                    <a:pt x="11288" y="19889"/>
                    <a:pt x="11269" y="20013"/>
                  </a:cubicBezTo>
                  <a:cubicBezTo>
                    <a:pt x="11196" y="20496"/>
                    <a:pt x="11103" y="21098"/>
                    <a:pt x="11731" y="21098"/>
                  </a:cubicBezTo>
                  <a:cubicBezTo>
                    <a:pt x="12473" y="21098"/>
                    <a:pt x="12708" y="20901"/>
                    <a:pt x="12658" y="20556"/>
                  </a:cubicBezTo>
                  <a:cubicBezTo>
                    <a:pt x="12633" y="20385"/>
                    <a:pt x="12523" y="20274"/>
                    <a:pt x="12420" y="20206"/>
                  </a:cubicBezTo>
                  <a:cubicBezTo>
                    <a:pt x="12293" y="20123"/>
                    <a:pt x="12222" y="19937"/>
                    <a:pt x="12240" y="19736"/>
                  </a:cubicBezTo>
                  <a:cubicBezTo>
                    <a:pt x="12321" y="18841"/>
                    <a:pt x="12681" y="16518"/>
                    <a:pt x="13897" y="15467"/>
                  </a:cubicBezTo>
                  <a:cubicBezTo>
                    <a:pt x="14344" y="15484"/>
                    <a:pt x="14683" y="15479"/>
                    <a:pt x="14825" y="15447"/>
                  </a:cubicBezTo>
                  <a:cubicBezTo>
                    <a:pt x="15379" y="15324"/>
                    <a:pt x="15445" y="18493"/>
                    <a:pt x="16393" y="19634"/>
                  </a:cubicBezTo>
                  <a:cubicBezTo>
                    <a:pt x="16668" y="19966"/>
                    <a:pt x="16514" y="20431"/>
                    <a:pt x="16890" y="20482"/>
                  </a:cubicBezTo>
                  <a:cubicBezTo>
                    <a:pt x="17104" y="20512"/>
                    <a:pt x="17062" y="20661"/>
                    <a:pt x="17163" y="20936"/>
                  </a:cubicBezTo>
                  <a:cubicBezTo>
                    <a:pt x="17263" y="21212"/>
                    <a:pt x="18480" y="21286"/>
                    <a:pt x="18637" y="20861"/>
                  </a:cubicBezTo>
                  <a:cubicBezTo>
                    <a:pt x="18761" y="20523"/>
                    <a:pt x="18621" y="20142"/>
                    <a:pt x="18216" y="19958"/>
                  </a:cubicBezTo>
                  <a:cubicBezTo>
                    <a:pt x="18029" y="19873"/>
                    <a:pt x="17868" y="19783"/>
                    <a:pt x="17794" y="19564"/>
                  </a:cubicBezTo>
                  <a:cubicBezTo>
                    <a:pt x="16585" y="15987"/>
                    <a:pt x="17497" y="13987"/>
                    <a:pt x="17250" y="11957"/>
                  </a:cubicBezTo>
                  <a:cubicBezTo>
                    <a:pt x="17167" y="11281"/>
                    <a:pt x="17359" y="10651"/>
                    <a:pt x="18706" y="9911"/>
                  </a:cubicBezTo>
                  <a:cubicBezTo>
                    <a:pt x="19449" y="10207"/>
                    <a:pt x="19850" y="9320"/>
                    <a:pt x="19941" y="8950"/>
                  </a:cubicBezTo>
                  <a:cubicBezTo>
                    <a:pt x="20054" y="8827"/>
                    <a:pt x="20217" y="8433"/>
                    <a:pt x="20150" y="8359"/>
                  </a:cubicBezTo>
                  <a:cubicBezTo>
                    <a:pt x="20032" y="8261"/>
                    <a:pt x="19466" y="7473"/>
                    <a:pt x="19189" y="6734"/>
                  </a:cubicBezTo>
                  <a:cubicBezTo>
                    <a:pt x="18963" y="6130"/>
                    <a:pt x="18852" y="6002"/>
                    <a:pt x="18527" y="5868"/>
                  </a:cubicBezTo>
                  <a:cubicBezTo>
                    <a:pt x="18395" y="5813"/>
                    <a:pt x="18318" y="5629"/>
                    <a:pt x="18348" y="5434"/>
                  </a:cubicBezTo>
                  <a:cubicBezTo>
                    <a:pt x="18420" y="4957"/>
                    <a:pt x="18367" y="4424"/>
                    <a:pt x="18261" y="4048"/>
                  </a:cubicBezTo>
                  <a:cubicBezTo>
                    <a:pt x="17779" y="4237"/>
                    <a:pt x="17415" y="5599"/>
                    <a:pt x="17183" y="5649"/>
                  </a:cubicBezTo>
                  <a:cubicBezTo>
                    <a:pt x="16951" y="5698"/>
                    <a:pt x="16075" y="6192"/>
                    <a:pt x="15593" y="6931"/>
                  </a:cubicBezTo>
                  <a:cubicBezTo>
                    <a:pt x="15111" y="7670"/>
                    <a:pt x="14224" y="7808"/>
                    <a:pt x="13559" y="7615"/>
                  </a:cubicBezTo>
                  <a:cubicBezTo>
                    <a:pt x="11996" y="7162"/>
                    <a:pt x="7512" y="6548"/>
                    <a:pt x="5238" y="7622"/>
                  </a:cubicBezTo>
                  <a:lnTo>
                    <a:pt x="5258" y="7595"/>
                  </a:lnTo>
                  <a:cubicBezTo>
                    <a:pt x="5258" y="7595"/>
                    <a:pt x="4375" y="8075"/>
                    <a:pt x="3389" y="7566"/>
                  </a:cubicBezTo>
                  <a:cubicBezTo>
                    <a:pt x="1795" y="6744"/>
                    <a:pt x="260" y="2309"/>
                    <a:pt x="1796" y="1397"/>
                  </a:cubicBezTo>
                  <a:cubicBezTo>
                    <a:pt x="2395" y="1042"/>
                    <a:pt x="2699" y="1962"/>
                    <a:pt x="3018" y="1304"/>
                  </a:cubicBezTo>
                  <a:cubicBezTo>
                    <a:pt x="3186" y="958"/>
                    <a:pt x="2761" y="-8"/>
                    <a:pt x="1787" y="0"/>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71" name="Rat">
              <a:extLst>
                <a:ext uri="{FF2B5EF4-FFF2-40B4-BE49-F238E27FC236}">
                  <a16:creationId xmlns:a16="http://schemas.microsoft.com/office/drawing/2014/main" id="{189492F5-943B-4CA7-B25F-9CBDC13F380F}"/>
                </a:ext>
              </a:extLst>
            </p:cNvPr>
            <p:cNvSpPr/>
            <p:nvPr/>
          </p:nvSpPr>
          <p:spPr>
            <a:xfrm>
              <a:off x="9812537" y="3668314"/>
              <a:ext cx="161536" cy="47991"/>
            </a:xfrm>
            <a:custGeom>
              <a:avLst/>
              <a:gdLst/>
              <a:ahLst/>
              <a:cxnLst>
                <a:cxn ang="0">
                  <a:pos x="wd2" y="hd2"/>
                </a:cxn>
                <a:cxn ang="5400000">
                  <a:pos x="wd2" y="hd2"/>
                </a:cxn>
                <a:cxn ang="10800000">
                  <a:pos x="wd2" y="hd2"/>
                </a:cxn>
                <a:cxn ang="16200000">
                  <a:pos x="wd2" y="hd2"/>
                </a:cxn>
              </a:cxnLst>
              <a:rect l="0" t="0" r="r" b="b"/>
              <a:pathLst>
                <a:path w="21467" h="21600" extrusionOk="0">
                  <a:moveTo>
                    <a:pt x="13667" y="0"/>
                  </a:moveTo>
                  <a:cubicBezTo>
                    <a:pt x="10830" y="0"/>
                    <a:pt x="9751" y="8353"/>
                    <a:pt x="8764" y="11768"/>
                  </a:cubicBezTo>
                  <a:cubicBezTo>
                    <a:pt x="7204" y="13348"/>
                    <a:pt x="4501" y="19835"/>
                    <a:pt x="2554" y="19835"/>
                  </a:cubicBezTo>
                  <a:cubicBezTo>
                    <a:pt x="1423" y="19835"/>
                    <a:pt x="618" y="19107"/>
                    <a:pt x="114" y="18398"/>
                  </a:cubicBezTo>
                  <a:cubicBezTo>
                    <a:pt x="12" y="18253"/>
                    <a:pt x="-48" y="18857"/>
                    <a:pt x="49" y="19057"/>
                  </a:cubicBezTo>
                  <a:cubicBezTo>
                    <a:pt x="531" y="20074"/>
                    <a:pt x="1347" y="21486"/>
                    <a:pt x="2645" y="21486"/>
                  </a:cubicBezTo>
                  <a:cubicBezTo>
                    <a:pt x="5182" y="21486"/>
                    <a:pt x="7928" y="15038"/>
                    <a:pt x="9327" y="15038"/>
                  </a:cubicBezTo>
                  <a:cubicBezTo>
                    <a:pt x="9580" y="15038"/>
                    <a:pt x="9800" y="15110"/>
                    <a:pt x="9988" y="15219"/>
                  </a:cubicBezTo>
                  <a:cubicBezTo>
                    <a:pt x="9907" y="16255"/>
                    <a:pt x="9827" y="17404"/>
                    <a:pt x="9827" y="17785"/>
                  </a:cubicBezTo>
                  <a:cubicBezTo>
                    <a:pt x="9827" y="18530"/>
                    <a:pt x="10658" y="21509"/>
                    <a:pt x="10658" y="21509"/>
                  </a:cubicBezTo>
                  <a:lnTo>
                    <a:pt x="11843" y="21509"/>
                  </a:lnTo>
                  <a:cubicBezTo>
                    <a:pt x="11843" y="20801"/>
                    <a:pt x="11715" y="20617"/>
                    <a:pt x="11387" y="20453"/>
                  </a:cubicBezTo>
                  <a:cubicBezTo>
                    <a:pt x="10744" y="20108"/>
                    <a:pt x="10664" y="19636"/>
                    <a:pt x="10546" y="18092"/>
                  </a:cubicBezTo>
                  <a:cubicBezTo>
                    <a:pt x="10519" y="17728"/>
                    <a:pt x="10728" y="17074"/>
                    <a:pt x="10895" y="16366"/>
                  </a:cubicBezTo>
                  <a:cubicBezTo>
                    <a:pt x="11104" y="16693"/>
                    <a:pt x="11397" y="17094"/>
                    <a:pt x="11773" y="17348"/>
                  </a:cubicBezTo>
                  <a:cubicBezTo>
                    <a:pt x="12207" y="19183"/>
                    <a:pt x="12836" y="21526"/>
                    <a:pt x="12836" y="21526"/>
                  </a:cubicBezTo>
                  <a:lnTo>
                    <a:pt x="14021" y="21526"/>
                  </a:lnTo>
                  <a:cubicBezTo>
                    <a:pt x="14021" y="20818"/>
                    <a:pt x="13892" y="20692"/>
                    <a:pt x="13586" y="20510"/>
                  </a:cubicBezTo>
                  <a:cubicBezTo>
                    <a:pt x="13034" y="20201"/>
                    <a:pt x="12824" y="19001"/>
                    <a:pt x="12712" y="17621"/>
                  </a:cubicBezTo>
                  <a:cubicBezTo>
                    <a:pt x="12937" y="17602"/>
                    <a:pt x="13178" y="17529"/>
                    <a:pt x="13431" y="17365"/>
                  </a:cubicBezTo>
                  <a:cubicBezTo>
                    <a:pt x="14439" y="16748"/>
                    <a:pt x="15157" y="15964"/>
                    <a:pt x="15769" y="15310"/>
                  </a:cubicBezTo>
                  <a:cubicBezTo>
                    <a:pt x="15731" y="16491"/>
                    <a:pt x="15678" y="17926"/>
                    <a:pt x="15625" y="18943"/>
                  </a:cubicBezTo>
                  <a:cubicBezTo>
                    <a:pt x="15710" y="19815"/>
                    <a:pt x="16044" y="21509"/>
                    <a:pt x="16044" y="21509"/>
                  </a:cubicBezTo>
                  <a:lnTo>
                    <a:pt x="17250" y="21509"/>
                  </a:lnTo>
                  <a:cubicBezTo>
                    <a:pt x="17250" y="21509"/>
                    <a:pt x="17250" y="20544"/>
                    <a:pt x="16773" y="20544"/>
                  </a:cubicBezTo>
                  <a:cubicBezTo>
                    <a:pt x="16429" y="20544"/>
                    <a:pt x="16171" y="20415"/>
                    <a:pt x="16246" y="18852"/>
                  </a:cubicBezTo>
                  <a:cubicBezTo>
                    <a:pt x="16289" y="17999"/>
                    <a:pt x="16654" y="16566"/>
                    <a:pt x="16976" y="15458"/>
                  </a:cubicBezTo>
                  <a:cubicBezTo>
                    <a:pt x="17072" y="16657"/>
                    <a:pt x="17180" y="18017"/>
                    <a:pt x="17255" y="19034"/>
                  </a:cubicBezTo>
                  <a:cubicBezTo>
                    <a:pt x="17465" y="19906"/>
                    <a:pt x="18092" y="21600"/>
                    <a:pt x="18092" y="21600"/>
                  </a:cubicBezTo>
                  <a:lnTo>
                    <a:pt x="19250" y="21600"/>
                  </a:lnTo>
                  <a:cubicBezTo>
                    <a:pt x="19250" y="21600"/>
                    <a:pt x="19283" y="20561"/>
                    <a:pt x="18601" y="20561"/>
                  </a:cubicBezTo>
                  <a:cubicBezTo>
                    <a:pt x="18258" y="20561"/>
                    <a:pt x="18017" y="20234"/>
                    <a:pt x="17867" y="18654"/>
                  </a:cubicBezTo>
                  <a:cubicBezTo>
                    <a:pt x="17798" y="17909"/>
                    <a:pt x="17846" y="16365"/>
                    <a:pt x="17921" y="14930"/>
                  </a:cubicBezTo>
                  <a:cubicBezTo>
                    <a:pt x="18913" y="16220"/>
                    <a:pt x="19079" y="14098"/>
                    <a:pt x="19781" y="13970"/>
                  </a:cubicBezTo>
                  <a:cubicBezTo>
                    <a:pt x="20548" y="13825"/>
                    <a:pt x="20994" y="13407"/>
                    <a:pt x="21273" y="12426"/>
                  </a:cubicBezTo>
                  <a:cubicBezTo>
                    <a:pt x="21552" y="11445"/>
                    <a:pt x="21513" y="10990"/>
                    <a:pt x="21266" y="10445"/>
                  </a:cubicBezTo>
                  <a:cubicBezTo>
                    <a:pt x="20703" y="9174"/>
                    <a:pt x="20376" y="6811"/>
                    <a:pt x="19443" y="5467"/>
                  </a:cubicBezTo>
                  <a:cubicBezTo>
                    <a:pt x="19437" y="4558"/>
                    <a:pt x="19401" y="3557"/>
                    <a:pt x="19240" y="3321"/>
                  </a:cubicBezTo>
                  <a:cubicBezTo>
                    <a:pt x="19106" y="3121"/>
                    <a:pt x="18950" y="3794"/>
                    <a:pt x="18816" y="4575"/>
                  </a:cubicBezTo>
                  <a:cubicBezTo>
                    <a:pt x="18730" y="3649"/>
                    <a:pt x="18559" y="2125"/>
                    <a:pt x="18328" y="2089"/>
                  </a:cubicBezTo>
                  <a:cubicBezTo>
                    <a:pt x="18146" y="2071"/>
                    <a:pt x="18070" y="3324"/>
                    <a:pt x="18038" y="4451"/>
                  </a:cubicBezTo>
                  <a:cubicBezTo>
                    <a:pt x="16236" y="3688"/>
                    <a:pt x="15190" y="0"/>
                    <a:pt x="13667" y="0"/>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72" name="Oval">
              <a:extLst>
                <a:ext uri="{FF2B5EF4-FFF2-40B4-BE49-F238E27FC236}">
                  <a16:creationId xmlns:a16="http://schemas.microsoft.com/office/drawing/2014/main" id="{0AC01BAD-2A8B-43BE-A568-76ECE9F4967A}"/>
                </a:ext>
              </a:extLst>
            </p:cNvPr>
            <p:cNvSpPr/>
            <p:nvPr/>
          </p:nvSpPr>
          <p:spPr>
            <a:xfrm>
              <a:off x="9702871" y="2840525"/>
              <a:ext cx="1606699" cy="1703571"/>
            </a:xfrm>
            <a:prstGeom prst="ellipse">
              <a:avLst/>
            </a:prstGeom>
            <a:noFill/>
            <a:ln w="25400" cap="flat">
              <a:solidFill>
                <a:schemeClr val="bg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31A98EA-C16E-4065-975F-1B33AB982087}"/>
                    </a:ext>
                  </a:extLst>
                </p:cNvPr>
                <p:cNvSpPr txBox="1"/>
                <p:nvPr/>
              </p:nvSpPr>
              <p:spPr>
                <a:xfrm>
                  <a:off x="10320967" y="3535833"/>
                  <a:ext cx="31098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36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74" name="TextBox 73">
                  <a:extLst>
                    <a:ext uri="{FF2B5EF4-FFF2-40B4-BE49-F238E27FC236}">
                      <a16:creationId xmlns:a16="http://schemas.microsoft.com/office/drawing/2014/main" id="{F31A98EA-C16E-4065-975F-1B33AB982087}"/>
                    </a:ext>
                  </a:extLst>
                </p:cNvPr>
                <p:cNvSpPr txBox="1">
                  <a:spLocks noRot="1" noChangeAspect="1" noMove="1" noResize="1" noEditPoints="1" noAdjustHandles="1" noChangeArrowheads="1" noChangeShapeType="1" noTextEdit="1"/>
                </p:cNvSpPr>
                <p:nvPr/>
              </p:nvSpPr>
              <p:spPr>
                <a:xfrm>
                  <a:off x="10320967" y="3535833"/>
                  <a:ext cx="310983" cy="553998"/>
                </a:xfrm>
                <a:prstGeom prst="rect">
                  <a:avLst/>
                </a:prstGeom>
                <a:blipFill>
                  <a:blip r:embed="rId13"/>
                  <a:stretch>
                    <a:fillRect l="-32000" r="-44000" b="-15556"/>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7F351C1C-42F7-1B40-AAF2-75A0146B70F9}"/>
              </a:ext>
            </a:extLst>
          </p:cNvPr>
          <p:cNvGrpSpPr/>
          <p:nvPr/>
        </p:nvGrpSpPr>
        <p:grpSpPr>
          <a:xfrm>
            <a:off x="4646479" y="1228095"/>
            <a:ext cx="3846106" cy="3227867"/>
            <a:chOff x="4977886" y="1852911"/>
            <a:chExt cx="3846106" cy="3227867"/>
          </a:xfrm>
        </p:grpSpPr>
        <p:sp>
          <p:nvSpPr>
            <p:cNvPr id="16" name="Semi-supervised…">
              <a:extLst>
                <a:ext uri="{FF2B5EF4-FFF2-40B4-BE49-F238E27FC236}">
                  <a16:creationId xmlns:a16="http://schemas.microsoft.com/office/drawing/2014/main" id="{63EF25C4-52B6-41B7-BDB7-BE9B89590887}"/>
                </a:ext>
              </a:extLst>
            </p:cNvPr>
            <p:cNvSpPr txBox="1"/>
            <p:nvPr/>
          </p:nvSpPr>
          <p:spPr>
            <a:xfrm>
              <a:off x="6034758" y="1852911"/>
              <a:ext cx="1849861" cy="707882"/>
            </a:xfrm>
            <a:prstGeom prst="rect">
              <a:avLst/>
            </a:prstGeom>
            <a:ln w="12700">
              <a:miter lim="400000"/>
            </a:ln>
            <a:effectLst>
              <a:outerShdw blurRad="101600" dist="25400" dir="54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p>
              <a:pPr algn="ctr">
                <a:defRPr sz="2000" b="1">
                  <a:solidFill>
                    <a:srgbClr val="FFFFFF"/>
                  </a:solidFill>
                </a:defRPr>
              </a:pPr>
              <a:r>
                <a:rPr sz="2000" dirty="0">
                  <a:solidFill>
                    <a:srgbClr val="FFFF00"/>
                  </a:solidFill>
                  <a:latin typeface="Calibri" panose="020F0502020204030204" pitchFamily="34" charset="0"/>
                  <a:cs typeface="Calibri" panose="020F0502020204030204" pitchFamily="34" charset="0"/>
                </a:rPr>
                <a:t>Semi-supervised</a:t>
              </a:r>
            </a:p>
            <a:p>
              <a:pPr algn="ctr">
                <a:defRPr sz="2000" b="1">
                  <a:solidFill>
                    <a:srgbClr val="FFFFFF"/>
                  </a:solidFill>
                </a:defRPr>
              </a:pPr>
              <a:r>
                <a:rPr sz="2000" dirty="0">
                  <a:solidFill>
                    <a:srgbClr val="FFFF00"/>
                  </a:solidFill>
                  <a:latin typeface="Calibri" panose="020F0502020204030204" pitchFamily="34" charset="0"/>
                  <a:cs typeface="Calibri" panose="020F0502020204030204" pitchFamily="34" charset="0"/>
                </a:rPr>
                <a:t>Learning</a:t>
              </a:r>
            </a:p>
          </p:txBody>
        </p:sp>
        <p:sp>
          <p:nvSpPr>
            <p:cNvPr id="42" name="Rabbit">
              <a:extLst>
                <a:ext uri="{FF2B5EF4-FFF2-40B4-BE49-F238E27FC236}">
                  <a16:creationId xmlns:a16="http://schemas.microsoft.com/office/drawing/2014/main" id="{8D1A305E-5BF9-4266-8DBF-38E1B92E55F9}"/>
                </a:ext>
              </a:extLst>
            </p:cNvPr>
            <p:cNvSpPr/>
            <p:nvPr/>
          </p:nvSpPr>
          <p:spPr>
            <a:xfrm>
              <a:off x="6001326" y="3909609"/>
              <a:ext cx="100385" cy="105611"/>
            </a:xfrm>
            <a:custGeom>
              <a:avLst/>
              <a:gdLst/>
              <a:ahLst/>
              <a:cxnLst>
                <a:cxn ang="0">
                  <a:pos x="wd2" y="hd2"/>
                </a:cxn>
                <a:cxn ang="5400000">
                  <a:pos x="wd2" y="hd2"/>
                </a:cxn>
                <a:cxn ang="10800000">
                  <a:pos x="wd2" y="hd2"/>
                </a:cxn>
                <a:cxn ang="16200000">
                  <a:pos x="wd2" y="hd2"/>
                </a:cxn>
              </a:cxnLst>
              <a:rect l="0" t="0" r="r" b="b"/>
              <a:pathLst>
                <a:path w="20915" h="21208" extrusionOk="0">
                  <a:moveTo>
                    <a:pt x="10210" y="0"/>
                  </a:moveTo>
                  <a:cubicBezTo>
                    <a:pt x="9556" y="-13"/>
                    <a:pt x="9380" y="416"/>
                    <a:pt x="9455" y="1046"/>
                  </a:cubicBezTo>
                  <a:cubicBezTo>
                    <a:pt x="9571" y="2017"/>
                    <a:pt x="10078" y="4648"/>
                    <a:pt x="12499" y="6197"/>
                  </a:cubicBezTo>
                  <a:cubicBezTo>
                    <a:pt x="12642" y="6287"/>
                    <a:pt x="12670" y="6482"/>
                    <a:pt x="12560" y="6604"/>
                  </a:cubicBezTo>
                  <a:cubicBezTo>
                    <a:pt x="12147" y="7071"/>
                    <a:pt x="12142" y="7803"/>
                    <a:pt x="12197" y="8355"/>
                  </a:cubicBezTo>
                  <a:cubicBezTo>
                    <a:pt x="12213" y="8535"/>
                    <a:pt x="12054" y="8685"/>
                    <a:pt x="11866" y="8658"/>
                  </a:cubicBezTo>
                  <a:cubicBezTo>
                    <a:pt x="6209" y="8000"/>
                    <a:pt x="656" y="10419"/>
                    <a:pt x="1492" y="18312"/>
                  </a:cubicBezTo>
                  <a:cubicBezTo>
                    <a:pt x="1509" y="18450"/>
                    <a:pt x="1421" y="18619"/>
                    <a:pt x="1277" y="18614"/>
                  </a:cubicBezTo>
                  <a:cubicBezTo>
                    <a:pt x="969" y="18598"/>
                    <a:pt x="464" y="18175"/>
                    <a:pt x="134" y="18657"/>
                  </a:cubicBezTo>
                  <a:cubicBezTo>
                    <a:pt x="-356" y="19368"/>
                    <a:pt x="568" y="21219"/>
                    <a:pt x="1845" y="21208"/>
                  </a:cubicBezTo>
                  <a:cubicBezTo>
                    <a:pt x="3298" y="21203"/>
                    <a:pt x="11437" y="21208"/>
                    <a:pt x="12400" y="21208"/>
                  </a:cubicBezTo>
                  <a:cubicBezTo>
                    <a:pt x="13363" y="21208"/>
                    <a:pt x="13033" y="20451"/>
                    <a:pt x="12510" y="20058"/>
                  </a:cubicBezTo>
                  <a:cubicBezTo>
                    <a:pt x="12146" y="19787"/>
                    <a:pt x="11641" y="19528"/>
                    <a:pt x="11013" y="19315"/>
                  </a:cubicBezTo>
                  <a:cubicBezTo>
                    <a:pt x="10755" y="19230"/>
                    <a:pt x="10755" y="18875"/>
                    <a:pt x="11013" y="18785"/>
                  </a:cubicBezTo>
                  <a:cubicBezTo>
                    <a:pt x="11707" y="18541"/>
                    <a:pt x="12318" y="18280"/>
                    <a:pt x="12687" y="18110"/>
                  </a:cubicBezTo>
                  <a:cubicBezTo>
                    <a:pt x="12868" y="18025"/>
                    <a:pt x="13083" y="18143"/>
                    <a:pt x="13100" y="18339"/>
                  </a:cubicBezTo>
                  <a:cubicBezTo>
                    <a:pt x="13193" y="19214"/>
                    <a:pt x="13518" y="21203"/>
                    <a:pt x="14553" y="21203"/>
                  </a:cubicBezTo>
                  <a:cubicBezTo>
                    <a:pt x="15356" y="21203"/>
                    <a:pt x="15581" y="21203"/>
                    <a:pt x="16225" y="21203"/>
                  </a:cubicBezTo>
                  <a:cubicBezTo>
                    <a:pt x="16868" y="21203"/>
                    <a:pt x="16468" y="20386"/>
                    <a:pt x="15543" y="19998"/>
                  </a:cubicBezTo>
                  <a:cubicBezTo>
                    <a:pt x="14712" y="19648"/>
                    <a:pt x="15504" y="17193"/>
                    <a:pt x="15674" y="16705"/>
                  </a:cubicBezTo>
                  <a:cubicBezTo>
                    <a:pt x="15691" y="16651"/>
                    <a:pt x="15730" y="16604"/>
                    <a:pt x="15774" y="16572"/>
                  </a:cubicBezTo>
                  <a:cubicBezTo>
                    <a:pt x="16082" y="16344"/>
                    <a:pt x="17349" y="15363"/>
                    <a:pt x="17910" y="14042"/>
                  </a:cubicBezTo>
                  <a:cubicBezTo>
                    <a:pt x="18411" y="12870"/>
                    <a:pt x="18350" y="11782"/>
                    <a:pt x="18300" y="11352"/>
                  </a:cubicBezTo>
                  <a:cubicBezTo>
                    <a:pt x="18284" y="11235"/>
                    <a:pt x="18350" y="11125"/>
                    <a:pt x="18460" y="11072"/>
                  </a:cubicBezTo>
                  <a:cubicBezTo>
                    <a:pt x="18873" y="10876"/>
                    <a:pt x="19532" y="10832"/>
                    <a:pt x="19852" y="10339"/>
                  </a:cubicBezTo>
                  <a:cubicBezTo>
                    <a:pt x="20374" y="9554"/>
                    <a:pt x="21244" y="8774"/>
                    <a:pt x="20787" y="8085"/>
                  </a:cubicBezTo>
                  <a:cubicBezTo>
                    <a:pt x="20545" y="7719"/>
                    <a:pt x="20386" y="7645"/>
                    <a:pt x="19379" y="6802"/>
                  </a:cubicBezTo>
                  <a:cubicBezTo>
                    <a:pt x="18592" y="6139"/>
                    <a:pt x="18663" y="5268"/>
                    <a:pt x="15586" y="4748"/>
                  </a:cubicBezTo>
                  <a:cubicBezTo>
                    <a:pt x="15460" y="4727"/>
                    <a:pt x="15345" y="4669"/>
                    <a:pt x="15306" y="4552"/>
                  </a:cubicBezTo>
                  <a:cubicBezTo>
                    <a:pt x="15301" y="4531"/>
                    <a:pt x="15301" y="4509"/>
                    <a:pt x="15301" y="4483"/>
                  </a:cubicBezTo>
                  <a:cubicBezTo>
                    <a:pt x="15345" y="3263"/>
                    <a:pt x="14844" y="1592"/>
                    <a:pt x="13925" y="680"/>
                  </a:cubicBezTo>
                  <a:cubicBezTo>
                    <a:pt x="12857" y="-381"/>
                    <a:pt x="12449" y="-68"/>
                    <a:pt x="12339" y="759"/>
                  </a:cubicBezTo>
                  <a:cubicBezTo>
                    <a:pt x="12213" y="685"/>
                    <a:pt x="12086" y="616"/>
                    <a:pt x="11954" y="552"/>
                  </a:cubicBezTo>
                  <a:cubicBezTo>
                    <a:pt x="11168" y="174"/>
                    <a:pt x="10603" y="8"/>
                    <a:pt x="10210" y="0"/>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43" name="Goose">
              <a:extLst>
                <a:ext uri="{FF2B5EF4-FFF2-40B4-BE49-F238E27FC236}">
                  <a16:creationId xmlns:a16="http://schemas.microsoft.com/office/drawing/2014/main" id="{ECFAAA30-F3C7-4C07-A009-D1BA84EC343C}"/>
                </a:ext>
              </a:extLst>
            </p:cNvPr>
            <p:cNvSpPr/>
            <p:nvPr/>
          </p:nvSpPr>
          <p:spPr>
            <a:xfrm>
              <a:off x="5402585" y="4173991"/>
              <a:ext cx="226602" cy="207574"/>
            </a:xfrm>
            <a:custGeom>
              <a:avLst/>
              <a:gdLst/>
              <a:ahLst/>
              <a:cxnLst>
                <a:cxn ang="0">
                  <a:pos x="wd2" y="hd2"/>
                </a:cxn>
                <a:cxn ang="5400000">
                  <a:pos x="wd2" y="hd2"/>
                </a:cxn>
                <a:cxn ang="10800000">
                  <a:pos x="wd2" y="hd2"/>
                </a:cxn>
                <a:cxn ang="16200000">
                  <a:pos x="wd2" y="hd2"/>
                </a:cxn>
              </a:cxnLst>
              <a:rect l="0" t="0" r="r" b="b"/>
              <a:pathLst>
                <a:path w="21412" h="21598" extrusionOk="0">
                  <a:moveTo>
                    <a:pt x="17550" y="0"/>
                  </a:moveTo>
                  <a:cubicBezTo>
                    <a:pt x="15950" y="8"/>
                    <a:pt x="15606" y="2373"/>
                    <a:pt x="15606" y="4888"/>
                  </a:cubicBezTo>
                  <a:cubicBezTo>
                    <a:pt x="15606" y="6274"/>
                    <a:pt x="15794" y="7441"/>
                    <a:pt x="15971" y="8249"/>
                  </a:cubicBezTo>
                  <a:cubicBezTo>
                    <a:pt x="15992" y="8337"/>
                    <a:pt x="15907" y="8416"/>
                    <a:pt x="15832" y="8374"/>
                  </a:cubicBezTo>
                  <a:cubicBezTo>
                    <a:pt x="10820" y="5579"/>
                    <a:pt x="7268" y="9582"/>
                    <a:pt x="5919" y="9929"/>
                  </a:cubicBezTo>
                  <a:cubicBezTo>
                    <a:pt x="2262" y="10537"/>
                    <a:pt x="1512" y="12253"/>
                    <a:pt x="1362" y="12867"/>
                  </a:cubicBezTo>
                  <a:cubicBezTo>
                    <a:pt x="1325" y="13020"/>
                    <a:pt x="1228" y="13144"/>
                    <a:pt x="1100" y="13209"/>
                  </a:cubicBezTo>
                  <a:cubicBezTo>
                    <a:pt x="923" y="13304"/>
                    <a:pt x="602" y="13469"/>
                    <a:pt x="51" y="13740"/>
                  </a:cubicBezTo>
                  <a:cubicBezTo>
                    <a:pt x="-8" y="13769"/>
                    <a:pt x="-18" y="13863"/>
                    <a:pt x="36" y="13898"/>
                  </a:cubicBezTo>
                  <a:cubicBezTo>
                    <a:pt x="475" y="14217"/>
                    <a:pt x="1331" y="14341"/>
                    <a:pt x="2397" y="14182"/>
                  </a:cubicBezTo>
                  <a:cubicBezTo>
                    <a:pt x="2445" y="14176"/>
                    <a:pt x="2461" y="14253"/>
                    <a:pt x="2418" y="14271"/>
                  </a:cubicBezTo>
                  <a:cubicBezTo>
                    <a:pt x="1230" y="14766"/>
                    <a:pt x="780" y="15361"/>
                    <a:pt x="571" y="15992"/>
                  </a:cubicBezTo>
                  <a:cubicBezTo>
                    <a:pt x="528" y="16127"/>
                    <a:pt x="645" y="16262"/>
                    <a:pt x="768" y="16209"/>
                  </a:cubicBezTo>
                  <a:cubicBezTo>
                    <a:pt x="1631" y="15849"/>
                    <a:pt x="3853" y="15272"/>
                    <a:pt x="5015" y="15024"/>
                  </a:cubicBezTo>
                  <a:cubicBezTo>
                    <a:pt x="5128" y="15001"/>
                    <a:pt x="5240" y="15042"/>
                    <a:pt x="5315" y="15137"/>
                  </a:cubicBezTo>
                  <a:cubicBezTo>
                    <a:pt x="5936" y="15921"/>
                    <a:pt x="8174" y="17425"/>
                    <a:pt x="11505" y="17490"/>
                  </a:cubicBezTo>
                  <a:cubicBezTo>
                    <a:pt x="11590" y="17490"/>
                    <a:pt x="11659" y="17559"/>
                    <a:pt x="11670" y="17654"/>
                  </a:cubicBezTo>
                  <a:cubicBezTo>
                    <a:pt x="11729" y="18178"/>
                    <a:pt x="11729" y="18999"/>
                    <a:pt x="11595" y="20320"/>
                  </a:cubicBezTo>
                  <a:cubicBezTo>
                    <a:pt x="11338" y="20479"/>
                    <a:pt x="11141" y="20702"/>
                    <a:pt x="11173" y="21015"/>
                  </a:cubicBezTo>
                  <a:cubicBezTo>
                    <a:pt x="11329" y="20749"/>
                    <a:pt x="11553" y="20709"/>
                    <a:pt x="11553" y="20709"/>
                  </a:cubicBezTo>
                  <a:cubicBezTo>
                    <a:pt x="11441" y="21074"/>
                    <a:pt x="11055" y="21587"/>
                    <a:pt x="11628" y="21593"/>
                  </a:cubicBezTo>
                  <a:cubicBezTo>
                    <a:pt x="12014" y="21599"/>
                    <a:pt x="12308" y="21599"/>
                    <a:pt x="12458" y="21593"/>
                  </a:cubicBezTo>
                  <a:cubicBezTo>
                    <a:pt x="12924" y="21593"/>
                    <a:pt x="13438" y="21593"/>
                    <a:pt x="13593" y="21593"/>
                  </a:cubicBezTo>
                  <a:cubicBezTo>
                    <a:pt x="13893" y="21593"/>
                    <a:pt x="14188" y="21593"/>
                    <a:pt x="14306" y="21593"/>
                  </a:cubicBezTo>
                  <a:cubicBezTo>
                    <a:pt x="14429" y="21593"/>
                    <a:pt x="14535" y="21533"/>
                    <a:pt x="14535" y="21457"/>
                  </a:cubicBezTo>
                  <a:cubicBezTo>
                    <a:pt x="14631" y="21451"/>
                    <a:pt x="14681" y="21588"/>
                    <a:pt x="14681" y="21588"/>
                  </a:cubicBezTo>
                  <a:cubicBezTo>
                    <a:pt x="14681" y="21588"/>
                    <a:pt x="14921" y="21174"/>
                    <a:pt x="13807" y="21062"/>
                  </a:cubicBezTo>
                  <a:cubicBezTo>
                    <a:pt x="13207" y="21003"/>
                    <a:pt x="12646" y="21039"/>
                    <a:pt x="12539" y="20414"/>
                  </a:cubicBezTo>
                  <a:cubicBezTo>
                    <a:pt x="12346" y="19270"/>
                    <a:pt x="12516" y="18327"/>
                    <a:pt x="12714" y="17672"/>
                  </a:cubicBezTo>
                  <a:cubicBezTo>
                    <a:pt x="12757" y="17531"/>
                    <a:pt x="12875" y="17430"/>
                    <a:pt x="13009" y="17412"/>
                  </a:cubicBezTo>
                  <a:cubicBezTo>
                    <a:pt x="13078" y="17406"/>
                    <a:pt x="13153" y="17394"/>
                    <a:pt x="13223" y="17388"/>
                  </a:cubicBezTo>
                  <a:cubicBezTo>
                    <a:pt x="17764" y="16816"/>
                    <a:pt x="19643" y="14423"/>
                    <a:pt x="19734" y="11310"/>
                  </a:cubicBezTo>
                  <a:cubicBezTo>
                    <a:pt x="19788" y="9529"/>
                    <a:pt x="19205" y="8473"/>
                    <a:pt x="18385" y="7300"/>
                  </a:cubicBezTo>
                  <a:cubicBezTo>
                    <a:pt x="17566" y="6127"/>
                    <a:pt x="17796" y="3797"/>
                    <a:pt x="17989" y="3178"/>
                  </a:cubicBezTo>
                  <a:cubicBezTo>
                    <a:pt x="18074" y="2901"/>
                    <a:pt x="18760" y="3096"/>
                    <a:pt x="19488" y="2754"/>
                  </a:cubicBezTo>
                  <a:cubicBezTo>
                    <a:pt x="20157" y="3049"/>
                    <a:pt x="21384" y="3009"/>
                    <a:pt x="21384" y="3009"/>
                  </a:cubicBezTo>
                  <a:cubicBezTo>
                    <a:pt x="21384" y="3009"/>
                    <a:pt x="21582" y="2572"/>
                    <a:pt x="20929" y="2389"/>
                  </a:cubicBezTo>
                  <a:cubicBezTo>
                    <a:pt x="20275" y="2207"/>
                    <a:pt x="20201" y="1670"/>
                    <a:pt x="19532" y="1387"/>
                  </a:cubicBezTo>
                  <a:cubicBezTo>
                    <a:pt x="19328" y="768"/>
                    <a:pt x="19113" y="249"/>
                    <a:pt x="17887" y="31"/>
                  </a:cubicBezTo>
                  <a:cubicBezTo>
                    <a:pt x="17768" y="10"/>
                    <a:pt x="17657" y="-1"/>
                    <a:pt x="17550" y="0"/>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44" name="Cow">
              <a:extLst>
                <a:ext uri="{FF2B5EF4-FFF2-40B4-BE49-F238E27FC236}">
                  <a16:creationId xmlns:a16="http://schemas.microsoft.com/office/drawing/2014/main" id="{17E96CF4-954C-41E3-A51C-4D956D4E10E1}"/>
                </a:ext>
              </a:extLst>
            </p:cNvPr>
            <p:cNvSpPr/>
            <p:nvPr/>
          </p:nvSpPr>
          <p:spPr>
            <a:xfrm>
              <a:off x="5744720" y="3359752"/>
              <a:ext cx="613824" cy="372416"/>
            </a:xfrm>
            <a:custGeom>
              <a:avLst/>
              <a:gdLst/>
              <a:ahLst/>
              <a:cxnLst>
                <a:cxn ang="0">
                  <a:pos x="wd2" y="hd2"/>
                </a:cxn>
                <a:cxn ang="5400000">
                  <a:pos x="wd2" y="hd2"/>
                </a:cxn>
                <a:cxn ang="10800000">
                  <a:pos x="wd2" y="hd2"/>
                </a:cxn>
                <a:cxn ang="16200000">
                  <a:pos x="wd2" y="hd2"/>
                </a:cxn>
              </a:cxnLst>
              <a:rect l="0" t="0" r="r" b="b"/>
              <a:pathLst>
                <a:path w="21427" h="21545" extrusionOk="0">
                  <a:moveTo>
                    <a:pt x="18406" y="6"/>
                  </a:moveTo>
                  <a:cubicBezTo>
                    <a:pt x="18276" y="42"/>
                    <a:pt x="18137" y="245"/>
                    <a:pt x="18002" y="719"/>
                  </a:cubicBezTo>
                  <a:cubicBezTo>
                    <a:pt x="17367" y="1211"/>
                    <a:pt x="17198" y="455"/>
                    <a:pt x="16922" y="358"/>
                  </a:cubicBezTo>
                  <a:cubicBezTo>
                    <a:pt x="16647" y="261"/>
                    <a:pt x="16370" y="825"/>
                    <a:pt x="16646" y="1563"/>
                  </a:cubicBezTo>
                  <a:cubicBezTo>
                    <a:pt x="15824" y="1790"/>
                    <a:pt x="14731" y="1776"/>
                    <a:pt x="13583" y="808"/>
                  </a:cubicBezTo>
                  <a:cubicBezTo>
                    <a:pt x="13370" y="628"/>
                    <a:pt x="13134" y="530"/>
                    <a:pt x="12895" y="555"/>
                  </a:cubicBezTo>
                  <a:cubicBezTo>
                    <a:pt x="11366" y="716"/>
                    <a:pt x="8937" y="1036"/>
                    <a:pt x="7079" y="1404"/>
                  </a:cubicBezTo>
                  <a:cubicBezTo>
                    <a:pt x="4845" y="1848"/>
                    <a:pt x="3290" y="1731"/>
                    <a:pt x="2479" y="3519"/>
                  </a:cubicBezTo>
                  <a:lnTo>
                    <a:pt x="2481" y="3483"/>
                  </a:lnTo>
                  <a:cubicBezTo>
                    <a:pt x="2481" y="3483"/>
                    <a:pt x="1251" y="5269"/>
                    <a:pt x="583" y="11343"/>
                  </a:cubicBezTo>
                  <a:cubicBezTo>
                    <a:pt x="304" y="11737"/>
                    <a:pt x="179" y="12329"/>
                    <a:pt x="47" y="13313"/>
                  </a:cubicBezTo>
                  <a:cubicBezTo>
                    <a:pt x="-59" y="14113"/>
                    <a:pt x="47" y="15020"/>
                    <a:pt x="47" y="15020"/>
                  </a:cubicBezTo>
                  <a:cubicBezTo>
                    <a:pt x="533" y="14678"/>
                    <a:pt x="1030" y="12935"/>
                    <a:pt x="942" y="11462"/>
                  </a:cubicBezTo>
                  <a:cubicBezTo>
                    <a:pt x="1063" y="10205"/>
                    <a:pt x="1652" y="6464"/>
                    <a:pt x="2281" y="6156"/>
                  </a:cubicBezTo>
                  <a:cubicBezTo>
                    <a:pt x="2511" y="8306"/>
                    <a:pt x="3102" y="11155"/>
                    <a:pt x="1921" y="14029"/>
                  </a:cubicBezTo>
                  <a:cubicBezTo>
                    <a:pt x="1729" y="15969"/>
                    <a:pt x="1837" y="19104"/>
                    <a:pt x="1417" y="20501"/>
                  </a:cubicBezTo>
                  <a:lnTo>
                    <a:pt x="1670" y="20596"/>
                  </a:lnTo>
                  <a:cubicBezTo>
                    <a:pt x="1670" y="20596"/>
                    <a:pt x="1703" y="20912"/>
                    <a:pt x="1625" y="21545"/>
                  </a:cubicBezTo>
                  <a:lnTo>
                    <a:pt x="2879" y="21545"/>
                  </a:lnTo>
                  <a:cubicBezTo>
                    <a:pt x="2879" y="21545"/>
                    <a:pt x="2667" y="21089"/>
                    <a:pt x="2519" y="20457"/>
                  </a:cubicBezTo>
                  <a:cubicBezTo>
                    <a:pt x="2371" y="19825"/>
                    <a:pt x="2498" y="16804"/>
                    <a:pt x="3006" y="15470"/>
                  </a:cubicBezTo>
                  <a:cubicBezTo>
                    <a:pt x="3428" y="14696"/>
                    <a:pt x="3775" y="13780"/>
                    <a:pt x="4001" y="13000"/>
                  </a:cubicBezTo>
                  <a:cubicBezTo>
                    <a:pt x="4239" y="12858"/>
                    <a:pt x="4531" y="12716"/>
                    <a:pt x="4864" y="12611"/>
                  </a:cubicBezTo>
                  <a:lnTo>
                    <a:pt x="4639" y="15203"/>
                  </a:lnTo>
                  <a:cubicBezTo>
                    <a:pt x="4639" y="15203"/>
                    <a:pt x="5252" y="17632"/>
                    <a:pt x="5433" y="18667"/>
                  </a:cubicBezTo>
                  <a:cubicBezTo>
                    <a:pt x="5588" y="19553"/>
                    <a:pt x="5609" y="20585"/>
                    <a:pt x="5609" y="20585"/>
                  </a:cubicBezTo>
                  <a:lnTo>
                    <a:pt x="5873" y="20712"/>
                  </a:lnTo>
                  <a:cubicBezTo>
                    <a:pt x="5929" y="21326"/>
                    <a:pt x="6046" y="21545"/>
                    <a:pt x="6046" y="21545"/>
                  </a:cubicBezTo>
                  <a:lnTo>
                    <a:pt x="7273" y="21545"/>
                  </a:lnTo>
                  <a:cubicBezTo>
                    <a:pt x="5363" y="17861"/>
                    <a:pt x="6017" y="13841"/>
                    <a:pt x="6319" y="12497"/>
                  </a:cubicBezTo>
                  <a:cubicBezTo>
                    <a:pt x="6513" y="12530"/>
                    <a:pt x="6711" y="12583"/>
                    <a:pt x="6913" y="12661"/>
                  </a:cubicBezTo>
                  <a:cubicBezTo>
                    <a:pt x="8430" y="13251"/>
                    <a:pt x="9964" y="13797"/>
                    <a:pt x="11341" y="13627"/>
                  </a:cubicBezTo>
                  <a:cubicBezTo>
                    <a:pt x="11321" y="14595"/>
                    <a:pt x="11350" y="15634"/>
                    <a:pt x="11373" y="16347"/>
                  </a:cubicBezTo>
                  <a:cubicBezTo>
                    <a:pt x="11419" y="17769"/>
                    <a:pt x="10988" y="20474"/>
                    <a:pt x="10988" y="20474"/>
                  </a:cubicBezTo>
                  <a:lnTo>
                    <a:pt x="11240" y="20615"/>
                  </a:lnTo>
                  <a:cubicBezTo>
                    <a:pt x="11240" y="20615"/>
                    <a:pt x="11195" y="21245"/>
                    <a:pt x="11408" y="21545"/>
                  </a:cubicBezTo>
                  <a:lnTo>
                    <a:pt x="12403" y="21545"/>
                  </a:lnTo>
                  <a:cubicBezTo>
                    <a:pt x="11731" y="20234"/>
                    <a:pt x="12064" y="17577"/>
                    <a:pt x="12393" y="16874"/>
                  </a:cubicBezTo>
                  <a:cubicBezTo>
                    <a:pt x="12529" y="16581"/>
                    <a:pt x="12650" y="15573"/>
                    <a:pt x="12746" y="14496"/>
                  </a:cubicBezTo>
                  <a:cubicBezTo>
                    <a:pt x="12830" y="15210"/>
                    <a:pt x="12951" y="15729"/>
                    <a:pt x="13108" y="16114"/>
                  </a:cubicBezTo>
                  <a:cubicBezTo>
                    <a:pt x="13681" y="17523"/>
                    <a:pt x="13742" y="20554"/>
                    <a:pt x="13742" y="20554"/>
                  </a:cubicBezTo>
                  <a:lnTo>
                    <a:pt x="13983" y="20715"/>
                  </a:lnTo>
                  <a:cubicBezTo>
                    <a:pt x="13983" y="20715"/>
                    <a:pt x="14035" y="21312"/>
                    <a:pt x="14240" y="21545"/>
                  </a:cubicBezTo>
                  <a:lnTo>
                    <a:pt x="15320" y="21545"/>
                  </a:lnTo>
                  <a:cubicBezTo>
                    <a:pt x="15320" y="21545"/>
                    <a:pt x="14239" y="19951"/>
                    <a:pt x="14303" y="15822"/>
                  </a:cubicBezTo>
                  <a:cubicBezTo>
                    <a:pt x="14309" y="15469"/>
                    <a:pt x="14259" y="13973"/>
                    <a:pt x="14225" y="12969"/>
                  </a:cubicBezTo>
                  <a:cubicBezTo>
                    <a:pt x="14499" y="12708"/>
                    <a:pt x="14738" y="12286"/>
                    <a:pt x="14898" y="11607"/>
                  </a:cubicBezTo>
                  <a:cubicBezTo>
                    <a:pt x="15809" y="7427"/>
                    <a:pt x="17536" y="6689"/>
                    <a:pt x="18321" y="6900"/>
                  </a:cubicBezTo>
                  <a:cubicBezTo>
                    <a:pt x="19105" y="7110"/>
                    <a:pt x="19444" y="6865"/>
                    <a:pt x="19995" y="6514"/>
                  </a:cubicBezTo>
                  <a:cubicBezTo>
                    <a:pt x="20610" y="7392"/>
                    <a:pt x="20758" y="7111"/>
                    <a:pt x="20928" y="7111"/>
                  </a:cubicBezTo>
                  <a:cubicBezTo>
                    <a:pt x="21097" y="7111"/>
                    <a:pt x="21202" y="6584"/>
                    <a:pt x="21372" y="6197"/>
                  </a:cubicBezTo>
                  <a:cubicBezTo>
                    <a:pt x="21541" y="5811"/>
                    <a:pt x="21288" y="5285"/>
                    <a:pt x="21097" y="5110"/>
                  </a:cubicBezTo>
                  <a:cubicBezTo>
                    <a:pt x="20906" y="4934"/>
                    <a:pt x="20142" y="3246"/>
                    <a:pt x="19888" y="2193"/>
                  </a:cubicBezTo>
                  <a:cubicBezTo>
                    <a:pt x="19634" y="1139"/>
                    <a:pt x="19126" y="1316"/>
                    <a:pt x="18935" y="719"/>
                  </a:cubicBezTo>
                  <a:cubicBezTo>
                    <a:pt x="18816" y="346"/>
                    <a:pt x="18622" y="-55"/>
                    <a:pt x="18406" y="6"/>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45" name="Owl">
              <a:extLst>
                <a:ext uri="{FF2B5EF4-FFF2-40B4-BE49-F238E27FC236}">
                  <a16:creationId xmlns:a16="http://schemas.microsoft.com/office/drawing/2014/main" id="{56C70880-9EA2-4752-80DB-BCD2D636B1A6}"/>
                </a:ext>
              </a:extLst>
            </p:cNvPr>
            <p:cNvSpPr/>
            <p:nvPr/>
          </p:nvSpPr>
          <p:spPr>
            <a:xfrm>
              <a:off x="5949345" y="4627458"/>
              <a:ext cx="204292" cy="240446"/>
            </a:xfrm>
            <a:custGeom>
              <a:avLst/>
              <a:gdLst/>
              <a:ahLst/>
              <a:cxnLst>
                <a:cxn ang="0">
                  <a:pos x="wd2" y="hd2"/>
                </a:cxn>
                <a:cxn ang="5400000">
                  <a:pos x="wd2" y="hd2"/>
                </a:cxn>
                <a:cxn ang="10800000">
                  <a:pos x="wd2" y="hd2"/>
                </a:cxn>
                <a:cxn ang="16200000">
                  <a:pos x="wd2" y="hd2"/>
                </a:cxn>
              </a:cxnLst>
              <a:rect l="0" t="0" r="r" b="b"/>
              <a:pathLst>
                <a:path w="21205" h="21591" extrusionOk="0">
                  <a:moveTo>
                    <a:pt x="12155" y="0"/>
                  </a:moveTo>
                  <a:cubicBezTo>
                    <a:pt x="12155" y="0"/>
                    <a:pt x="11634" y="546"/>
                    <a:pt x="11988" y="1070"/>
                  </a:cubicBezTo>
                  <a:cubicBezTo>
                    <a:pt x="11988" y="1070"/>
                    <a:pt x="12026" y="1808"/>
                    <a:pt x="12529" y="2119"/>
                  </a:cubicBezTo>
                  <a:cubicBezTo>
                    <a:pt x="12119" y="2596"/>
                    <a:pt x="11896" y="3118"/>
                    <a:pt x="11742" y="3566"/>
                  </a:cubicBezTo>
                  <a:cubicBezTo>
                    <a:pt x="11598" y="3988"/>
                    <a:pt x="11483" y="4582"/>
                    <a:pt x="11381" y="4963"/>
                  </a:cubicBezTo>
                  <a:cubicBezTo>
                    <a:pt x="11252" y="5449"/>
                    <a:pt x="11380" y="5834"/>
                    <a:pt x="10806" y="5983"/>
                  </a:cubicBezTo>
                  <a:cubicBezTo>
                    <a:pt x="6995" y="6974"/>
                    <a:pt x="4684" y="10520"/>
                    <a:pt x="4084" y="13437"/>
                  </a:cubicBezTo>
                  <a:cubicBezTo>
                    <a:pt x="4084" y="13437"/>
                    <a:pt x="1380" y="15573"/>
                    <a:pt x="11" y="20975"/>
                  </a:cubicBezTo>
                  <a:cubicBezTo>
                    <a:pt x="-147" y="21600"/>
                    <a:pt x="1388" y="20964"/>
                    <a:pt x="1388" y="20964"/>
                  </a:cubicBezTo>
                  <a:cubicBezTo>
                    <a:pt x="1388" y="20964"/>
                    <a:pt x="1381" y="21330"/>
                    <a:pt x="2515" y="21318"/>
                  </a:cubicBezTo>
                  <a:cubicBezTo>
                    <a:pt x="3117" y="21318"/>
                    <a:pt x="5098" y="21049"/>
                    <a:pt x="6621" y="20454"/>
                  </a:cubicBezTo>
                  <a:cubicBezTo>
                    <a:pt x="8164" y="19850"/>
                    <a:pt x="8734" y="19355"/>
                    <a:pt x="8917" y="19012"/>
                  </a:cubicBezTo>
                  <a:cubicBezTo>
                    <a:pt x="9492" y="19367"/>
                    <a:pt x="10184" y="19586"/>
                    <a:pt x="10401" y="19750"/>
                  </a:cubicBezTo>
                  <a:cubicBezTo>
                    <a:pt x="10661" y="19946"/>
                    <a:pt x="10776" y="20299"/>
                    <a:pt x="10236" y="20426"/>
                  </a:cubicBezTo>
                  <a:cubicBezTo>
                    <a:pt x="9696" y="20554"/>
                    <a:pt x="9601" y="20445"/>
                    <a:pt x="9314" y="20576"/>
                  </a:cubicBezTo>
                  <a:cubicBezTo>
                    <a:pt x="9241" y="20610"/>
                    <a:pt x="9181" y="20645"/>
                    <a:pt x="9132" y="20681"/>
                  </a:cubicBezTo>
                  <a:cubicBezTo>
                    <a:pt x="8839" y="20611"/>
                    <a:pt x="8370" y="20618"/>
                    <a:pt x="8039" y="21193"/>
                  </a:cubicBezTo>
                  <a:cubicBezTo>
                    <a:pt x="8012" y="21242"/>
                    <a:pt x="8079" y="21288"/>
                    <a:pt x="8127" y="21253"/>
                  </a:cubicBezTo>
                  <a:cubicBezTo>
                    <a:pt x="8352" y="21088"/>
                    <a:pt x="8727" y="20902"/>
                    <a:pt x="9057" y="21177"/>
                  </a:cubicBezTo>
                  <a:cubicBezTo>
                    <a:pt x="9060" y="21180"/>
                    <a:pt x="9063" y="21182"/>
                    <a:pt x="9066" y="21184"/>
                  </a:cubicBezTo>
                  <a:cubicBezTo>
                    <a:pt x="9177" y="21293"/>
                    <a:pt x="9361" y="21367"/>
                    <a:pt x="9558" y="21367"/>
                  </a:cubicBezTo>
                  <a:cubicBezTo>
                    <a:pt x="10402" y="21367"/>
                    <a:pt x="10993" y="21022"/>
                    <a:pt x="11484" y="21087"/>
                  </a:cubicBezTo>
                  <a:cubicBezTo>
                    <a:pt x="11975" y="21152"/>
                    <a:pt x="12378" y="21591"/>
                    <a:pt x="13299" y="21591"/>
                  </a:cubicBezTo>
                  <a:cubicBezTo>
                    <a:pt x="13972" y="21591"/>
                    <a:pt x="14295" y="21117"/>
                    <a:pt x="14786" y="21367"/>
                  </a:cubicBezTo>
                  <a:cubicBezTo>
                    <a:pt x="15156" y="21555"/>
                    <a:pt x="15820" y="21465"/>
                    <a:pt x="16107" y="21286"/>
                  </a:cubicBezTo>
                  <a:cubicBezTo>
                    <a:pt x="16274" y="21191"/>
                    <a:pt x="16396" y="21051"/>
                    <a:pt x="16787" y="21087"/>
                  </a:cubicBezTo>
                  <a:cubicBezTo>
                    <a:pt x="17474" y="21150"/>
                    <a:pt x="17609" y="21380"/>
                    <a:pt x="18345" y="21338"/>
                  </a:cubicBezTo>
                  <a:cubicBezTo>
                    <a:pt x="18669" y="21319"/>
                    <a:pt x="18914" y="21228"/>
                    <a:pt x="19065" y="21109"/>
                  </a:cubicBezTo>
                  <a:cubicBezTo>
                    <a:pt x="19250" y="21149"/>
                    <a:pt x="19385" y="21231"/>
                    <a:pt x="19472" y="21302"/>
                  </a:cubicBezTo>
                  <a:cubicBezTo>
                    <a:pt x="19519" y="21340"/>
                    <a:pt x="19598" y="21305"/>
                    <a:pt x="19589" y="21249"/>
                  </a:cubicBezTo>
                  <a:cubicBezTo>
                    <a:pt x="19558" y="21071"/>
                    <a:pt x="19460" y="20958"/>
                    <a:pt x="19334" y="20888"/>
                  </a:cubicBezTo>
                  <a:cubicBezTo>
                    <a:pt x="19666" y="20802"/>
                    <a:pt x="20061" y="20835"/>
                    <a:pt x="20331" y="21302"/>
                  </a:cubicBezTo>
                  <a:cubicBezTo>
                    <a:pt x="20349" y="21332"/>
                    <a:pt x="20401" y="21318"/>
                    <a:pt x="20396" y="21284"/>
                  </a:cubicBezTo>
                  <a:cubicBezTo>
                    <a:pt x="20331" y="20887"/>
                    <a:pt x="20062" y="20051"/>
                    <a:pt x="18961" y="20452"/>
                  </a:cubicBezTo>
                  <a:cubicBezTo>
                    <a:pt x="18626" y="20272"/>
                    <a:pt x="18294" y="20475"/>
                    <a:pt x="18086" y="20475"/>
                  </a:cubicBezTo>
                  <a:cubicBezTo>
                    <a:pt x="17465" y="20475"/>
                    <a:pt x="16944" y="19992"/>
                    <a:pt x="16344" y="19665"/>
                  </a:cubicBezTo>
                  <a:cubicBezTo>
                    <a:pt x="15687" y="19306"/>
                    <a:pt x="15450" y="18064"/>
                    <a:pt x="15366" y="17320"/>
                  </a:cubicBezTo>
                  <a:cubicBezTo>
                    <a:pt x="15897" y="16942"/>
                    <a:pt x="16449" y="16396"/>
                    <a:pt x="16806" y="15687"/>
                  </a:cubicBezTo>
                  <a:cubicBezTo>
                    <a:pt x="17916" y="13477"/>
                    <a:pt x="19270" y="12913"/>
                    <a:pt x="20417" y="11316"/>
                  </a:cubicBezTo>
                  <a:cubicBezTo>
                    <a:pt x="21453" y="9872"/>
                    <a:pt x="21337" y="8280"/>
                    <a:pt x="20813" y="7091"/>
                  </a:cubicBezTo>
                  <a:cubicBezTo>
                    <a:pt x="20720" y="6879"/>
                    <a:pt x="20568" y="6592"/>
                    <a:pt x="20653" y="6281"/>
                  </a:cubicBezTo>
                  <a:cubicBezTo>
                    <a:pt x="21034" y="4883"/>
                    <a:pt x="20741" y="2957"/>
                    <a:pt x="20319" y="2189"/>
                  </a:cubicBezTo>
                  <a:cubicBezTo>
                    <a:pt x="20830" y="1862"/>
                    <a:pt x="20867" y="1110"/>
                    <a:pt x="20867" y="1110"/>
                  </a:cubicBezTo>
                  <a:cubicBezTo>
                    <a:pt x="21235" y="566"/>
                    <a:pt x="20694" y="0"/>
                    <a:pt x="20694" y="0"/>
                  </a:cubicBezTo>
                  <a:cubicBezTo>
                    <a:pt x="20694" y="0"/>
                    <a:pt x="20517" y="392"/>
                    <a:pt x="19883" y="643"/>
                  </a:cubicBezTo>
                  <a:cubicBezTo>
                    <a:pt x="19382" y="840"/>
                    <a:pt x="18873" y="943"/>
                    <a:pt x="18562" y="993"/>
                  </a:cubicBezTo>
                  <a:cubicBezTo>
                    <a:pt x="18084" y="814"/>
                    <a:pt x="17283" y="695"/>
                    <a:pt x="16374" y="695"/>
                  </a:cubicBezTo>
                  <a:cubicBezTo>
                    <a:pt x="15511" y="695"/>
                    <a:pt x="14747" y="802"/>
                    <a:pt x="14262" y="966"/>
                  </a:cubicBezTo>
                  <a:cubicBezTo>
                    <a:pt x="13970" y="922"/>
                    <a:pt x="13449" y="821"/>
                    <a:pt x="12938" y="619"/>
                  </a:cubicBezTo>
                  <a:cubicBezTo>
                    <a:pt x="12326" y="378"/>
                    <a:pt x="12155" y="0"/>
                    <a:pt x="12155" y="0"/>
                  </a:cubicBezTo>
                  <a:close/>
                  <a:moveTo>
                    <a:pt x="14333" y="2907"/>
                  </a:moveTo>
                  <a:cubicBezTo>
                    <a:pt x="14783" y="2983"/>
                    <a:pt x="15167" y="3221"/>
                    <a:pt x="15397" y="3548"/>
                  </a:cubicBezTo>
                  <a:cubicBezTo>
                    <a:pt x="15356" y="3867"/>
                    <a:pt x="15044" y="4115"/>
                    <a:pt x="14665" y="4115"/>
                  </a:cubicBezTo>
                  <a:cubicBezTo>
                    <a:pt x="14258" y="4115"/>
                    <a:pt x="13929" y="3830"/>
                    <a:pt x="13929" y="3478"/>
                  </a:cubicBezTo>
                  <a:cubicBezTo>
                    <a:pt x="13929" y="3229"/>
                    <a:pt x="14093" y="3012"/>
                    <a:pt x="14333" y="2907"/>
                  </a:cubicBezTo>
                  <a:close/>
                  <a:moveTo>
                    <a:pt x="18523" y="2907"/>
                  </a:moveTo>
                  <a:cubicBezTo>
                    <a:pt x="18763" y="3012"/>
                    <a:pt x="18927" y="3229"/>
                    <a:pt x="18927" y="3478"/>
                  </a:cubicBezTo>
                  <a:cubicBezTo>
                    <a:pt x="18927" y="3830"/>
                    <a:pt x="18598" y="4115"/>
                    <a:pt x="18191" y="4115"/>
                  </a:cubicBezTo>
                  <a:cubicBezTo>
                    <a:pt x="17812" y="4115"/>
                    <a:pt x="17499" y="3867"/>
                    <a:pt x="17459" y="3548"/>
                  </a:cubicBezTo>
                  <a:cubicBezTo>
                    <a:pt x="17689" y="3221"/>
                    <a:pt x="18073" y="2983"/>
                    <a:pt x="18523" y="2907"/>
                  </a:cubicBezTo>
                  <a:close/>
                  <a:moveTo>
                    <a:pt x="14665" y="3144"/>
                  </a:moveTo>
                  <a:cubicBezTo>
                    <a:pt x="14567" y="3144"/>
                    <a:pt x="14469" y="3176"/>
                    <a:pt x="14394" y="3241"/>
                  </a:cubicBezTo>
                  <a:cubicBezTo>
                    <a:pt x="14244" y="3371"/>
                    <a:pt x="14244" y="3583"/>
                    <a:pt x="14394" y="3712"/>
                  </a:cubicBezTo>
                  <a:cubicBezTo>
                    <a:pt x="14544" y="3842"/>
                    <a:pt x="14786" y="3842"/>
                    <a:pt x="14936" y="3712"/>
                  </a:cubicBezTo>
                  <a:cubicBezTo>
                    <a:pt x="15086" y="3583"/>
                    <a:pt x="15086" y="3371"/>
                    <a:pt x="14936" y="3241"/>
                  </a:cubicBezTo>
                  <a:cubicBezTo>
                    <a:pt x="14861" y="3176"/>
                    <a:pt x="14763" y="3144"/>
                    <a:pt x="14665" y="3144"/>
                  </a:cubicBezTo>
                  <a:close/>
                  <a:moveTo>
                    <a:pt x="18191" y="3144"/>
                  </a:moveTo>
                  <a:cubicBezTo>
                    <a:pt x="18092" y="3144"/>
                    <a:pt x="17995" y="3176"/>
                    <a:pt x="17920" y="3241"/>
                  </a:cubicBezTo>
                  <a:cubicBezTo>
                    <a:pt x="17770" y="3371"/>
                    <a:pt x="17770" y="3583"/>
                    <a:pt x="17920" y="3712"/>
                  </a:cubicBezTo>
                  <a:cubicBezTo>
                    <a:pt x="18070" y="3842"/>
                    <a:pt x="18312" y="3842"/>
                    <a:pt x="18462" y="3712"/>
                  </a:cubicBezTo>
                  <a:cubicBezTo>
                    <a:pt x="18612" y="3583"/>
                    <a:pt x="18612" y="3371"/>
                    <a:pt x="18462" y="3241"/>
                  </a:cubicBezTo>
                  <a:cubicBezTo>
                    <a:pt x="18387" y="3176"/>
                    <a:pt x="18289" y="3144"/>
                    <a:pt x="18191" y="3144"/>
                  </a:cubicBezTo>
                  <a:close/>
                  <a:moveTo>
                    <a:pt x="12579" y="19082"/>
                  </a:moveTo>
                  <a:cubicBezTo>
                    <a:pt x="12770" y="19225"/>
                    <a:pt x="13015" y="19316"/>
                    <a:pt x="13332" y="19345"/>
                  </a:cubicBezTo>
                  <a:cubicBezTo>
                    <a:pt x="13862" y="19395"/>
                    <a:pt x="14279" y="19924"/>
                    <a:pt x="14206" y="20401"/>
                  </a:cubicBezTo>
                  <a:cubicBezTo>
                    <a:pt x="13993" y="20496"/>
                    <a:pt x="13793" y="20569"/>
                    <a:pt x="13622" y="20569"/>
                  </a:cubicBezTo>
                  <a:cubicBezTo>
                    <a:pt x="13074" y="20569"/>
                    <a:pt x="12727" y="19967"/>
                    <a:pt x="12579" y="19082"/>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46" name="Blue Jay">
              <a:extLst>
                <a:ext uri="{FF2B5EF4-FFF2-40B4-BE49-F238E27FC236}">
                  <a16:creationId xmlns:a16="http://schemas.microsoft.com/office/drawing/2014/main" id="{BB1F5B0E-1647-492D-96DE-2BF96DA14A08}"/>
                </a:ext>
              </a:extLst>
            </p:cNvPr>
            <p:cNvSpPr/>
            <p:nvPr/>
          </p:nvSpPr>
          <p:spPr>
            <a:xfrm>
              <a:off x="6503410" y="4121347"/>
              <a:ext cx="161472" cy="105594"/>
            </a:xfrm>
            <a:custGeom>
              <a:avLst/>
              <a:gdLst/>
              <a:ahLst/>
              <a:cxnLst>
                <a:cxn ang="0">
                  <a:pos x="wd2" y="hd2"/>
                </a:cxn>
                <a:cxn ang="5400000">
                  <a:pos x="wd2" y="hd2"/>
                </a:cxn>
                <a:cxn ang="10800000">
                  <a:pos x="wd2" y="hd2"/>
                </a:cxn>
                <a:cxn ang="16200000">
                  <a:pos x="wd2" y="hd2"/>
                </a:cxn>
              </a:cxnLst>
              <a:rect l="0" t="0" r="r" b="b"/>
              <a:pathLst>
                <a:path w="21573" h="21597" extrusionOk="0">
                  <a:moveTo>
                    <a:pt x="16199" y="2"/>
                  </a:moveTo>
                  <a:cubicBezTo>
                    <a:pt x="16108" y="-2"/>
                    <a:pt x="16047" y="3"/>
                    <a:pt x="16013" y="7"/>
                  </a:cubicBezTo>
                  <a:cubicBezTo>
                    <a:pt x="15997" y="7"/>
                    <a:pt x="15981" y="31"/>
                    <a:pt x="15986" y="56"/>
                  </a:cubicBezTo>
                  <a:cubicBezTo>
                    <a:pt x="15992" y="213"/>
                    <a:pt x="16024" y="760"/>
                    <a:pt x="16234" y="1222"/>
                  </a:cubicBezTo>
                  <a:cubicBezTo>
                    <a:pt x="16245" y="1247"/>
                    <a:pt x="16245" y="1288"/>
                    <a:pt x="16224" y="1305"/>
                  </a:cubicBezTo>
                  <a:cubicBezTo>
                    <a:pt x="15927" y="1643"/>
                    <a:pt x="15780" y="2073"/>
                    <a:pt x="15732" y="2213"/>
                  </a:cubicBezTo>
                  <a:cubicBezTo>
                    <a:pt x="15726" y="2238"/>
                    <a:pt x="15737" y="2262"/>
                    <a:pt x="15754" y="2262"/>
                  </a:cubicBezTo>
                  <a:lnTo>
                    <a:pt x="16050" y="2262"/>
                  </a:lnTo>
                  <a:cubicBezTo>
                    <a:pt x="16066" y="2262"/>
                    <a:pt x="16078" y="2295"/>
                    <a:pt x="16062" y="2311"/>
                  </a:cubicBezTo>
                  <a:cubicBezTo>
                    <a:pt x="15717" y="2749"/>
                    <a:pt x="15527" y="3319"/>
                    <a:pt x="15479" y="3493"/>
                  </a:cubicBezTo>
                  <a:cubicBezTo>
                    <a:pt x="15473" y="3517"/>
                    <a:pt x="15485" y="3542"/>
                    <a:pt x="15501" y="3542"/>
                  </a:cubicBezTo>
                  <a:lnTo>
                    <a:pt x="15738" y="3542"/>
                  </a:lnTo>
                  <a:cubicBezTo>
                    <a:pt x="15760" y="3542"/>
                    <a:pt x="15775" y="3574"/>
                    <a:pt x="15775" y="3598"/>
                  </a:cubicBezTo>
                  <a:cubicBezTo>
                    <a:pt x="15678" y="4779"/>
                    <a:pt x="14599" y="5547"/>
                    <a:pt x="14033" y="5663"/>
                  </a:cubicBezTo>
                  <a:cubicBezTo>
                    <a:pt x="12447" y="5993"/>
                    <a:pt x="10728" y="6430"/>
                    <a:pt x="7330" y="11442"/>
                  </a:cubicBezTo>
                  <a:cubicBezTo>
                    <a:pt x="7282" y="11516"/>
                    <a:pt x="7217" y="11567"/>
                    <a:pt x="7146" y="11591"/>
                  </a:cubicBezTo>
                  <a:cubicBezTo>
                    <a:pt x="6095" y="11922"/>
                    <a:pt x="1840" y="13275"/>
                    <a:pt x="22" y="14406"/>
                  </a:cubicBezTo>
                  <a:cubicBezTo>
                    <a:pt x="-10" y="14423"/>
                    <a:pt x="-5" y="14498"/>
                    <a:pt x="27" y="14515"/>
                  </a:cubicBezTo>
                  <a:cubicBezTo>
                    <a:pt x="1408" y="15035"/>
                    <a:pt x="2125" y="14860"/>
                    <a:pt x="6078" y="13506"/>
                  </a:cubicBezTo>
                  <a:cubicBezTo>
                    <a:pt x="6153" y="13481"/>
                    <a:pt x="6225" y="13524"/>
                    <a:pt x="6273" y="13607"/>
                  </a:cubicBezTo>
                  <a:cubicBezTo>
                    <a:pt x="6926" y="14762"/>
                    <a:pt x="8317" y="14324"/>
                    <a:pt x="9056" y="14275"/>
                  </a:cubicBezTo>
                  <a:cubicBezTo>
                    <a:pt x="9417" y="14250"/>
                    <a:pt x="9821" y="14595"/>
                    <a:pt x="10387" y="15000"/>
                  </a:cubicBezTo>
                  <a:cubicBezTo>
                    <a:pt x="10431" y="15033"/>
                    <a:pt x="10448" y="15109"/>
                    <a:pt x="10426" y="15175"/>
                  </a:cubicBezTo>
                  <a:cubicBezTo>
                    <a:pt x="10205" y="15803"/>
                    <a:pt x="10004" y="16636"/>
                    <a:pt x="10015" y="16801"/>
                  </a:cubicBezTo>
                  <a:cubicBezTo>
                    <a:pt x="10107" y="17915"/>
                    <a:pt x="10824" y="19757"/>
                    <a:pt x="10743" y="20418"/>
                  </a:cubicBezTo>
                  <a:cubicBezTo>
                    <a:pt x="10657" y="21078"/>
                    <a:pt x="10339" y="20665"/>
                    <a:pt x="10059" y="20722"/>
                  </a:cubicBezTo>
                  <a:cubicBezTo>
                    <a:pt x="9697" y="20788"/>
                    <a:pt x="9336" y="20879"/>
                    <a:pt x="9255" y="21597"/>
                  </a:cubicBezTo>
                  <a:cubicBezTo>
                    <a:pt x="9341" y="21457"/>
                    <a:pt x="9472" y="21277"/>
                    <a:pt x="9671" y="21244"/>
                  </a:cubicBezTo>
                  <a:cubicBezTo>
                    <a:pt x="9795" y="21466"/>
                    <a:pt x="9881" y="21590"/>
                    <a:pt x="10103" y="21581"/>
                  </a:cubicBezTo>
                  <a:cubicBezTo>
                    <a:pt x="10437" y="21581"/>
                    <a:pt x="10695" y="21168"/>
                    <a:pt x="11078" y="21184"/>
                  </a:cubicBezTo>
                  <a:cubicBezTo>
                    <a:pt x="11418" y="21192"/>
                    <a:pt x="12114" y="21581"/>
                    <a:pt x="12405" y="21581"/>
                  </a:cubicBezTo>
                  <a:cubicBezTo>
                    <a:pt x="12739" y="21581"/>
                    <a:pt x="12799" y="21507"/>
                    <a:pt x="12961" y="21218"/>
                  </a:cubicBezTo>
                  <a:cubicBezTo>
                    <a:pt x="13144" y="21160"/>
                    <a:pt x="13240" y="21333"/>
                    <a:pt x="13305" y="21589"/>
                  </a:cubicBezTo>
                  <a:cubicBezTo>
                    <a:pt x="13461" y="20879"/>
                    <a:pt x="13236" y="20771"/>
                    <a:pt x="12745" y="20738"/>
                  </a:cubicBezTo>
                  <a:cubicBezTo>
                    <a:pt x="12335" y="20713"/>
                    <a:pt x="11650" y="20978"/>
                    <a:pt x="11299" y="20152"/>
                  </a:cubicBezTo>
                  <a:cubicBezTo>
                    <a:pt x="10954" y="19327"/>
                    <a:pt x="10716" y="17857"/>
                    <a:pt x="10743" y="16924"/>
                  </a:cubicBezTo>
                  <a:cubicBezTo>
                    <a:pt x="10748" y="16702"/>
                    <a:pt x="11369" y="16156"/>
                    <a:pt x="11731" y="15867"/>
                  </a:cubicBezTo>
                  <a:cubicBezTo>
                    <a:pt x="11795" y="15817"/>
                    <a:pt x="11871" y="15801"/>
                    <a:pt x="11941" y="15825"/>
                  </a:cubicBezTo>
                  <a:cubicBezTo>
                    <a:pt x="12243" y="15933"/>
                    <a:pt x="12577" y="16008"/>
                    <a:pt x="12944" y="16058"/>
                  </a:cubicBezTo>
                  <a:cubicBezTo>
                    <a:pt x="12998" y="16066"/>
                    <a:pt x="13036" y="16148"/>
                    <a:pt x="13020" y="16223"/>
                  </a:cubicBezTo>
                  <a:cubicBezTo>
                    <a:pt x="12966" y="16520"/>
                    <a:pt x="12938" y="16801"/>
                    <a:pt x="12976" y="17007"/>
                  </a:cubicBezTo>
                  <a:cubicBezTo>
                    <a:pt x="13132" y="17874"/>
                    <a:pt x="15032" y="20094"/>
                    <a:pt x="14961" y="20482"/>
                  </a:cubicBezTo>
                  <a:cubicBezTo>
                    <a:pt x="14897" y="20854"/>
                    <a:pt x="14573" y="20755"/>
                    <a:pt x="14282" y="20722"/>
                  </a:cubicBezTo>
                  <a:cubicBezTo>
                    <a:pt x="13899" y="20689"/>
                    <a:pt x="13553" y="20847"/>
                    <a:pt x="13515" y="21581"/>
                  </a:cubicBezTo>
                  <a:cubicBezTo>
                    <a:pt x="13774" y="21144"/>
                    <a:pt x="13910" y="21225"/>
                    <a:pt x="13910" y="21225"/>
                  </a:cubicBezTo>
                  <a:cubicBezTo>
                    <a:pt x="13910" y="21225"/>
                    <a:pt x="14055" y="21581"/>
                    <a:pt x="14351" y="21581"/>
                  </a:cubicBezTo>
                  <a:cubicBezTo>
                    <a:pt x="14810" y="21581"/>
                    <a:pt x="14853" y="21153"/>
                    <a:pt x="15295" y="21161"/>
                  </a:cubicBezTo>
                  <a:cubicBezTo>
                    <a:pt x="15683" y="21169"/>
                    <a:pt x="16314" y="21598"/>
                    <a:pt x="16702" y="21581"/>
                  </a:cubicBezTo>
                  <a:cubicBezTo>
                    <a:pt x="17145" y="21557"/>
                    <a:pt x="17188" y="21210"/>
                    <a:pt x="17188" y="21210"/>
                  </a:cubicBezTo>
                  <a:cubicBezTo>
                    <a:pt x="17188" y="21210"/>
                    <a:pt x="17463" y="21094"/>
                    <a:pt x="17560" y="21581"/>
                  </a:cubicBezTo>
                  <a:cubicBezTo>
                    <a:pt x="17706" y="21144"/>
                    <a:pt x="17571" y="20630"/>
                    <a:pt x="16972" y="20738"/>
                  </a:cubicBezTo>
                  <a:cubicBezTo>
                    <a:pt x="16471" y="20820"/>
                    <a:pt x="15667" y="20672"/>
                    <a:pt x="15484" y="20201"/>
                  </a:cubicBezTo>
                  <a:cubicBezTo>
                    <a:pt x="15301" y="19731"/>
                    <a:pt x="13828" y="17890"/>
                    <a:pt x="13974" y="17056"/>
                  </a:cubicBezTo>
                  <a:cubicBezTo>
                    <a:pt x="14017" y="16800"/>
                    <a:pt x="14239" y="16397"/>
                    <a:pt x="14476" y="16042"/>
                  </a:cubicBezTo>
                  <a:cubicBezTo>
                    <a:pt x="14525" y="15968"/>
                    <a:pt x="14583" y="15917"/>
                    <a:pt x="14653" y="15892"/>
                  </a:cubicBezTo>
                  <a:cubicBezTo>
                    <a:pt x="16843" y="15083"/>
                    <a:pt x="18564" y="11928"/>
                    <a:pt x="18791" y="9179"/>
                  </a:cubicBezTo>
                  <a:cubicBezTo>
                    <a:pt x="18942" y="7305"/>
                    <a:pt x="19340" y="6102"/>
                    <a:pt x="19637" y="5433"/>
                  </a:cubicBezTo>
                  <a:cubicBezTo>
                    <a:pt x="19701" y="5293"/>
                    <a:pt x="19798" y="5202"/>
                    <a:pt x="19911" y="5185"/>
                  </a:cubicBezTo>
                  <a:cubicBezTo>
                    <a:pt x="20882" y="5061"/>
                    <a:pt x="21347" y="4704"/>
                    <a:pt x="21536" y="4514"/>
                  </a:cubicBezTo>
                  <a:cubicBezTo>
                    <a:pt x="21590" y="4473"/>
                    <a:pt x="21583" y="4350"/>
                    <a:pt x="21529" y="4300"/>
                  </a:cubicBezTo>
                  <a:cubicBezTo>
                    <a:pt x="21341" y="4135"/>
                    <a:pt x="20867" y="3823"/>
                    <a:pt x="19918" y="3658"/>
                  </a:cubicBezTo>
                  <a:cubicBezTo>
                    <a:pt x="19832" y="3641"/>
                    <a:pt x="19755" y="3557"/>
                    <a:pt x="19718" y="3433"/>
                  </a:cubicBezTo>
                  <a:cubicBezTo>
                    <a:pt x="19513" y="2723"/>
                    <a:pt x="18969" y="1245"/>
                    <a:pt x="17766" y="551"/>
                  </a:cubicBezTo>
                  <a:cubicBezTo>
                    <a:pt x="16993" y="106"/>
                    <a:pt x="16469" y="13"/>
                    <a:pt x="16199" y="2"/>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47" name="Cat">
              <a:extLst>
                <a:ext uri="{FF2B5EF4-FFF2-40B4-BE49-F238E27FC236}">
                  <a16:creationId xmlns:a16="http://schemas.microsoft.com/office/drawing/2014/main" id="{9C51C992-090A-4909-B256-4281E976781C}"/>
                </a:ext>
              </a:extLst>
            </p:cNvPr>
            <p:cNvSpPr/>
            <p:nvPr/>
          </p:nvSpPr>
          <p:spPr>
            <a:xfrm>
              <a:off x="5667212" y="3761362"/>
              <a:ext cx="233296" cy="175430"/>
            </a:xfrm>
            <a:custGeom>
              <a:avLst/>
              <a:gdLst/>
              <a:ahLst/>
              <a:cxnLst>
                <a:cxn ang="0">
                  <a:pos x="wd2" y="hd2"/>
                </a:cxn>
                <a:cxn ang="5400000">
                  <a:pos x="wd2" y="hd2"/>
                </a:cxn>
                <a:cxn ang="10800000">
                  <a:pos x="wd2" y="hd2"/>
                </a:cxn>
                <a:cxn ang="16200000">
                  <a:pos x="wd2" y="hd2"/>
                </a:cxn>
              </a:cxnLst>
              <a:rect l="0" t="0" r="r" b="b"/>
              <a:pathLst>
                <a:path w="20166" h="21161" extrusionOk="0">
                  <a:moveTo>
                    <a:pt x="1787" y="0"/>
                  </a:moveTo>
                  <a:cubicBezTo>
                    <a:pt x="1647" y="1"/>
                    <a:pt x="1497" y="21"/>
                    <a:pt x="1336" y="66"/>
                  </a:cubicBezTo>
                  <a:cubicBezTo>
                    <a:pt x="242" y="375"/>
                    <a:pt x="-1383" y="3616"/>
                    <a:pt x="2179" y="8649"/>
                  </a:cubicBezTo>
                  <a:cubicBezTo>
                    <a:pt x="2887" y="9443"/>
                    <a:pt x="2519" y="10329"/>
                    <a:pt x="2471" y="10868"/>
                  </a:cubicBezTo>
                  <a:cubicBezTo>
                    <a:pt x="2412" y="11193"/>
                    <a:pt x="2380" y="11536"/>
                    <a:pt x="2363" y="11902"/>
                  </a:cubicBezTo>
                  <a:cubicBezTo>
                    <a:pt x="2313" y="12941"/>
                    <a:pt x="1681" y="13944"/>
                    <a:pt x="1128" y="14699"/>
                  </a:cubicBezTo>
                  <a:cubicBezTo>
                    <a:pt x="1048" y="14808"/>
                    <a:pt x="994" y="14950"/>
                    <a:pt x="966" y="15102"/>
                  </a:cubicBezTo>
                  <a:cubicBezTo>
                    <a:pt x="733" y="16372"/>
                    <a:pt x="778" y="17985"/>
                    <a:pt x="811" y="18653"/>
                  </a:cubicBezTo>
                  <a:cubicBezTo>
                    <a:pt x="846" y="19368"/>
                    <a:pt x="118" y="19184"/>
                    <a:pt x="885" y="20680"/>
                  </a:cubicBezTo>
                  <a:cubicBezTo>
                    <a:pt x="1098" y="21094"/>
                    <a:pt x="1799" y="20601"/>
                    <a:pt x="1710" y="19911"/>
                  </a:cubicBezTo>
                  <a:cubicBezTo>
                    <a:pt x="1622" y="19221"/>
                    <a:pt x="2257" y="16392"/>
                    <a:pt x="2875" y="16047"/>
                  </a:cubicBezTo>
                  <a:cubicBezTo>
                    <a:pt x="3315" y="15802"/>
                    <a:pt x="4075" y="15606"/>
                    <a:pt x="4478" y="15514"/>
                  </a:cubicBezTo>
                  <a:cubicBezTo>
                    <a:pt x="4388" y="16306"/>
                    <a:pt x="4149" y="17458"/>
                    <a:pt x="4370" y="17920"/>
                  </a:cubicBezTo>
                  <a:cubicBezTo>
                    <a:pt x="5800" y="21592"/>
                    <a:pt x="6559" y="21073"/>
                    <a:pt x="7142" y="21098"/>
                  </a:cubicBezTo>
                  <a:cubicBezTo>
                    <a:pt x="7725" y="21123"/>
                    <a:pt x="7707" y="20853"/>
                    <a:pt x="7707" y="20558"/>
                  </a:cubicBezTo>
                  <a:cubicBezTo>
                    <a:pt x="7707" y="20262"/>
                    <a:pt x="7212" y="19966"/>
                    <a:pt x="6894" y="20015"/>
                  </a:cubicBezTo>
                  <a:cubicBezTo>
                    <a:pt x="6577" y="20064"/>
                    <a:pt x="5677" y="18414"/>
                    <a:pt x="6260" y="17872"/>
                  </a:cubicBezTo>
                  <a:cubicBezTo>
                    <a:pt x="6708" y="17455"/>
                    <a:pt x="7793" y="15523"/>
                    <a:pt x="8270" y="14652"/>
                  </a:cubicBezTo>
                  <a:cubicBezTo>
                    <a:pt x="8637" y="14639"/>
                    <a:pt x="8998" y="14675"/>
                    <a:pt x="9321" y="14792"/>
                  </a:cubicBezTo>
                  <a:cubicBezTo>
                    <a:pt x="9847" y="14982"/>
                    <a:pt x="10656" y="15138"/>
                    <a:pt x="11496" y="15252"/>
                  </a:cubicBezTo>
                  <a:cubicBezTo>
                    <a:pt x="11488" y="16234"/>
                    <a:pt x="11453" y="17691"/>
                    <a:pt x="11301" y="18191"/>
                  </a:cubicBezTo>
                  <a:cubicBezTo>
                    <a:pt x="11109" y="18822"/>
                    <a:pt x="11195" y="19385"/>
                    <a:pt x="11258" y="19645"/>
                  </a:cubicBezTo>
                  <a:cubicBezTo>
                    <a:pt x="11286" y="19761"/>
                    <a:pt x="11288" y="19889"/>
                    <a:pt x="11269" y="20013"/>
                  </a:cubicBezTo>
                  <a:cubicBezTo>
                    <a:pt x="11196" y="20496"/>
                    <a:pt x="11103" y="21098"/>
                    <a:pt x="11731" y="21098"/>
                  </a:cubicBezTo>
                  <a:cubicBezTo>
                    <a:pt x="12473" y="21098"/>
                    <a:pt x="12708" y="20901"/>
                    <a:pt x="12658" y="20556"/>
                  </a:cubicBezTo>
                  <a:cubicBezTo>
                    <a:pt x="12633" y="20385"/>
                    <a:pt x="12523" y="20274"/>
                    <a:pt x="12420" y="20206"/>
                  </a:cubicBezTo>
                  <a:cubicBezTo>
                    <a:pt x="12293" y="20123"/>
                    <a:pt x="12222" y="19937"/>
                    <a:pt x="12240" y="19736"/>
                  </a:cubicBezTo>
                  <a:cubicBezTo>
                    <a:pt x="12321" y="18841"/>
                    <a:pt x="12681" y="16518"/>
                    <a:pt x="13897" y="15467"/>
                  </a:cubicBezTo>
                  <a:cubicBezTo>
                    <a:pt x="14344" y="15484"/>
                    <a:pt x="14683" y="15479"/>
                    <a:pt x="14825" y="15447"/>
                  </a:cubicBezTo>
                  <a:cubicBezTo>
                    <a:pt x="15379" y="15324"/>
                    <a:pt x="15445" y="18493"/>
                    <a:pt x="16393" y="19634"/>
                  </a:cubicBezTo>
                  <a:cubicBezTo>
                    <a:pt x="16668" y="19966"/>
                    <a:pt x="16514" y="20431"/>
                    <a:pt x="16890" y="20482"/>
                  </a:cubicBezTo>
                  <a:cubicBezTo>
                    <a:pt x="17104" y="20512"/>
                    <a:pt x="17062" y="20661"/>
                    <a:pt x="17163" y="20936"/>
                  </a:cubicBezTo>
                  <a:cubicBezTo>
                    <a:pt x="17263" y="21212"/>
                    <a:pt x="18480" y="21286"/>
                    <a:pt x="18637" y="20861"/>
                  </a:cubicBezTo>
                  <a:cubicBezTo>
                    <a:pt x="18761" y="20523"/>
                    <a:pt x="18621" y="20142"/>
                    <a:pt x="18216" y="19958"/>
                  </a:cubicBezTo>
                  <a:cubicBezTo>
                    <a:pt x="18029" y="19873"/>
                    <a:pt x="17868" y="19783"/>
                    <a:pt x="17794" y="19564"/>
                  </a:cubicBezTo>
                  <a:cubicBezTo>
                    <a:pt x="16585" y="15987"/>
                    <a:pt x="17497" y="13987"/>
                    <a:pt x="17250" y="11957"/>
                  </a:cubicBezTo>
                  <a:cubicBezTo>
                    <a:pt x="17167" y="11281"/>
                    <a:pt x="17359" y="10651"/>
                    <a:pt x="18706" y="9911"/>
                  </a:cubicBezTo>
                  <a:cubicBezTo>
                    <a:pt x="19449" y="10207"/>
                    <a:pt x="19850" y="9320"/>
                    <a:pt x="19941" y="8950"/>
                  </a:cubicBezTo>
                  <a:cubicBezTo>
                    <a:pt x="20054" y="8827"/>
                    <a:pt x="20217" y="8433"/>
                    <a:pt x="20150" y="8359"/>
                  </a:cubicBezTo>
                  <a:cubicBezTo>
                    <a:pt x="20032" y="8261"/>
                    <a:pt x="19466" y="7473"/>
                    <a:pt x="19189" y="6734"/>
                  </a:cubicBezTo>
                  <a:cubicBezTo>
                    <a:pt x="18963" y="6130"/>
                    <a:pt x="18852" y="6002"/>
                    <a:pt x="18527" y="5868"/>
                  </a:cubicBezTo>
                  <a:cubicBezTo>
                    <a:pt x="18395" y="5813"/>
                    <a:pt x="18318" y="5629"/>
                    <a:pt x="18348" y="5434"/>
                  </a:cubicBezTo>
                  <a:cubicBezTo>
                    <a:pt x="18420" y="4957"/>
                    <a:pt x="18367" y="4424"/>
                    <a:pt x="18261" y="4048"/>
                  </a:cubicBezTo>
                  <a:cubicBezTo>
                    <a:pt x="17779" y="4237"/>
                    <a:pt x="17415" y="5599"/>
                    <a:pt x="17183" y="5649"/>
                  </a:cubicBezTo>
                  <a:cubicBezTo>
                    <a:pt x="16951" y="5698"/>
                    <a:pt x="16075" y="6192"/>
                    <a:pt x="15593" y="6931"/>
                  </a:cubicBezTo>
                  <a:cubicBezTo>
                    <a:pt x="15111" y="7670"/>
                    <a:pt x="14224" y="7808"/>
                    <a:pt x="13559" y="7615"/>
                  </a:cubicBezTo>
                  <a:cubicBezTo>
                    <a:pt x="11996" y="7162"/>
                    <a:pt x="7512" y="6548"/>
                    <a:pt x="5238" y="7622"/>
                  </a:cubicBezTo>
                  <a:lnTo>
                    <a:pt x="5258" y="7595"/>
                  </a:lnTo>
                  <a:cubicBezTo>
                    <a:pt x="5258" y="7595"/>
                    <a:pt x="4375" y="8075"/>
                    <a:pt x="3389" y="7566"/>
                  </a:cubicBezTo>
                  <a:cubicBezTo>
                    <a:pt x="1795" y="6744"/>
                    <a:pt x="260" y="2309"/>
                    <a:pt x="1796" y="1397"/>
                  </a:cubicBezTo>
                  <a:cubicBezTo>
                    <a:pt x="2395" y="1042"/>
                    <a:pt x="2699" y="1962"/>
                    <a:pt x="3018" y="1304"/>
                  </a:cubicBezTo>
                  <a:cubicBezTo>
                    <a:pt x="3186" y="958"/>
                    <a:pt x="2761" y="-8"/>
                    <a:pt x="1787" y="0"/>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48" name="Oval">
              <a:extLst>
                <a:ext uri="{FF2B5EF4-FFF2-40B4-BE49-F238E27FC236}">
                  <a16:creationId xmlns:a16="http://schemas.microsoft.com/office/drawing/2014/main" id="{65D31A61-0B8C-45E3-84DF-5BC5BA3E7FD9}"/>
                </a:ext>
              </a:extLst>
            </p:cNvPr>
            <p:cNvSpPr/>
            <p:nvPr/>
          </p:nvSpPr>
          <p:spPr>
            <a:xfrm>
              <a:off x="5501855" y="3224347"/>
              <a:ext cx="968701" cy="869932"/>
            </a:xfrm>
            <a:prstGeom prst="ellipse">
              <a:avLst/>
            </a:prstGeom>
            <a:noFill/>
            <a:ln w="25400" cap="flat">
              <a:solidFill>
                <a:schemeClr val="bg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49" name="Rat">
              <a:extLst>
                <a:ext uri="{FF2B5EF4-FFF2-40B4-BE49-F238E27FC236}">
                  <a16:creationId xmlns:a16="http://schemas.microsoft.com/office/drawing/2014/main" id="{54CF294F-EFAA-4F24-99D4-4F9962332150}"/>
                </a:ext>
              </a:extLst>
            </p:cNvPr>
            <p:cNvSpPr/>
            <p:nvPr/>
          </p:nvSpPr>
          <p:spPr>
            <a:xfrm>
              <a:off x="6172685" y="3813289"/>
              <a:ext cx="161536" cy="47990"/>
            </a:xfrm>
            <a:custGeom>
              <a:avLst/>
              <a:gdLst/>
              <a:ahLst/>
              <a:cxnLst>
                <a:cxn ang="0">
                  <a:pos x="wd2" y="hd2"/>
                </a:cxn>
                <a:cxn ang="5400000">
                  <a:pos x="wd2" y="hd2"/>
                </a:cxn>
                <a:cxn ang="10800000">
                  <a:pos x="wd2" y="hd2"/>
                </a:cxn>
                <a:cxn ang="16200000">
                  <a:pos x="wd2" y="hd2"/>
                </a:cxn>
              </a:cxnLst>
              <a:rect l="0" t="0" r="r" b="b"/>
              <a:pathLst>
                <a:path w="21467" h="21600" extrusionOk="0">
                  <a:moveTo>
                    <a:pt x="13667" y="0"/>
                  </a:moveTo>
                  <a:cubicBezTo>
                    <a:pt x="10830" y="0"/>
                    <a:pt x="9751" y="8353"/>
                    <a:pt x="8764" y="11768"/>
                  </a:cubicBezTo>
                  <a:cubicBezTo>
                    <a:pt x="7204" y="13348"/>
                    <a:pt x="4501" y="19835"/>
                    <a:pt x="2554" y="19835"/>
                  </a:cubicBezTo>
                  <a:cubicBezTo>
                    <a:pt x="1423" y="19835"/>
                    <a:pt x="618" y="19107"/>
                    <a:pt x="114" y="18398"/>
                  </a:cubicBezTo>
                  <a:cubicBezTo>
                    <a:pt x="12" y="18253"/>
                    <a:pt x="-48" y="18857"/>
                    <a:pt x="49" y="19057"/>
                  </a:cubicBezTo>
                  <a:cubicBezTo>
                    <a:pt x="531" y="20074"/>
                    <a:pt x="1347" y="21486"/>
                    <a:pt x="2645" y="21486"/>
                  </a:cubicBezTo>
                  <a:cubicBezTo>
                    <a:pt x="5182" y="21486"/>
                    <a:pt x="7928" y="15038"/>
                    <a:pt x="9327" y="15038"/>
                  </a:cubicBezTo>
                  <a:cubicBezTo>
                    <a:pt x="9580" y="15038"/>
                    <a:pt x="9800" y="15110"/>
                    <a:pt x="9988" y="15219"/>
                  </a:cubicBezTo>
                  <a:cubicBezTo>
                    <a:pt x="9907" y="16255"/>
                    <a:pt x="9827" y="17404"/>
                    <a:pt x="9827" y="17785"/>
                  </a:cubicBezTo>
                  <a:cubicBezTo>
                    <a:pt x="9827" y="18530"/>
                    <a:pt x="10658" y="21509"/>
                    <a:pt x="10658" y="21509"/>
                  </a:cubicBezTo>
                  <a:lnTo>
                    <a:pt x="11843" y="21509"/>
                  </a:lnTo>
                  <a:cubicBezTo>
                    <a:pt x="11843" y="20801"/>
                    <a:pt x="11715" y="20617"/>
                    <a:pt x="11387" y="20453"/>
                  </a:cubicBezTo>
                  <a:cubicBezTo>
                    <a:pt x="10744" y="20108"/>
                    <a:pt x="10664" y="19636"/>
                    <a:pt x="10546" y="18092"/>
                  </a:cubicBezTo>
                  <a:cubicBezTo>
                    <a:pt x="10519" y="17728"/>
                    <a:pt x="10728" y="17074"/>
                    <a:pt x="10895" y="16366"/>
                  </a:cubicBezTo>
                  <a:cubicBezTo>
                    <a:pt x="11104" y="16693"/>
                    <a:pt x="11397" y="17094"/>
                    <a:pt x="11773" y="17348"/>
                  </a:cubicBezTo>
                  <a:cubicBezTo>
                    <a:pt x="12207" y="19183"/>
                    <a:pt x="12836" y="21526"/>
                    <a:pt x="12836" y="21526"/>
                  </a:cubicBezTo>
                  <a:lnTo>
                    <a:pt x="14021" y="21526"/>
                  </a:lnTo>
                  <a:cubicBezTo>
                    <a:pt x="14021" y="20818"/>
                    <a:pt x="13892" y="20692"/>
                    <a:pt x="13586" y="20510"/>
                  </a:cubicBezTo>
                  <a:cubicBezTo>
                    <a:pt x="13034" y="20201"/>
                    <a:pt x="12824" y="19001"/>
                    <a:pt x="12712" y="17621"/>
                  </a:cubicBezTo>
                  <a:cubicBezTo>
                    <a:pt x="12937" y="17602"/>
                    <a:pt x="13178" y="17529"/>
                    <a:pt x="13431" y="17365"/>
                  </a:cubicBezTo>
                  <a:cubicBezTo>
                    <a:pt x="14439" y="16748"/>
                    <a:pt x="15157" y="15964"/>
                    <a:pt x="15769" y="15310"/>
                  </a:cubicBezTo>
                  <a:cubicBezTo>
                    <a:pt x="15731" y="16491"/>
                    <a:pt x="15678" y="17926"/>
                    <a:pt x="15625" y="18943"/>
                  </a:cubicBezTo>
                  <a:cubicBezTo>
                    <a:pt x="15710" y="19815"/>
                    <a:pt x="16044" y="21509"/>
                    <a:pt x="16044" y="21509"/>
                  </a:cubicBezTo>
                  <a:lnTo>
                    <a:pt x="17250" y="21509"/>
                  </a:lnTo>
                  <a:cubicBezTo>
                    <a:pt x="17250" y="21509"/>
                    <a:pt x="17250" y="20544"/>
                    <a:pt x="16773" y="20544"/>
                  </a:cubicBezTo>
                  <a:cubicBezTo>
                    <a:pt x="16429" y="20544"/>
                    <a:pt x="16171" y="20415"/>
                    <a:pt x="16246" y="18852"/>
                  </a:cubicBezTo>
                  <a:cubicBezTo>
                    <a:pt x="16289" y="17999"/>
                    <a:pt x="16654" y="16566"/>
                    <a:pt x="16976" y="15458"/>
                  </a:cubicBezTo>
                  <a:cubicBezTo>
                    <a:pt x="17072" y="16657"/>
                    <a:pt x="17180" y="18017"/>
                    <a:pt x="17255" y="19034"/>
                  </a:cubicBezTo>
                  <a:cubicBezTo>
                    <a:pt x="17465" y="19906"/>
                    <a:pt x="18092" y="21600"/>
                    <a:pt x="18092" y="21600"/>
                  </a:cubicBezTo>
                  <a:lnTo>
                    <a:pt x="19250" y="21600"/>
                  </a:lnTo>
                  <a:cubicBezTo>
                    <a:pt x="19250" y="21600"/>
                    <a:pt x="19283" y="20561"/>
                    <a:pt x="18601" y="20561"/>
                  </a:cubicBezTo>
                  <a:cubicBezTo>
                    <a:pt x="18258" y="20561"/>
                    <a:pt x="18017" y="20234"/>
                    <a:pt x="17867" y="18654"/>
                  </a:cubicBezTo>
                  <a:cubicBezTo>
                    <a:pt x="17798" y="17909"/>
                    <a:pt x="17846" y="16365"/>
                    <a:pt x="17921" y="14930"/>
                  </a:cubicBezTo>
                  <a:cubicBezTo>
                    <a:pt x="18913" y="16220"/>
                    <a:pt x="19079" y="14098"/>
                    <a:pt x="19781" y="13970"/>
                  </a:cubicBezTo>
                  <a:cubicBezTo>
                    <a:pt x="20548" y="13825"/>
                    <a:pt x="20994" y="13407"/>
                    <a:pt x="21273" y="12426"/>
                  </a:cubicBezTo>
                  <a:cubicBezTo>
                    <a:pt x="21552" y="11445"/>
                    <a:pt x="21513" y="10990"/>
                    <a:pt x="21266" y="10445"/>
                  </a:cubicBezTo>
                  <a:cubicBezTo>
                    <a:pt x="20703" y="9174"/>
                    <a:pt x="20376" y="6811"/>
                    <a:pt x="19443" y="5467"/>
                  </a:cubicBezTo>
                  <a:cubicBezTo>
                    <a:pt x="19437" y="4558"/>
                    <a:pt x="19401" y="3557"/>
                    <a:pt x="19240" y="3321"/>
                  </a:cubicBezTo>
                  <a:cubicBezTo>
                    <a:pt x="19106" y="3121"/>
                    <a:pt x="18950" y="3794"/>
                    <a:pt x="18816" y="4575"/>
                  </a:cubicBezTo>
                  <a:cubicBezTo>
                    <a:pt x="18730" y="3649"/>
                    <a:pt x="18559" y="2125"/>
                    <a:pt x="18328" y="2089"/>
                  </a:cubicBezTo>
                  <a:cubicBezTo>
                    <a:pt x="18146" y="2071"/>
                    <a:pt x="18070" y="3324"/>
                    <a:pt x="18038" y="4451"/>
                  </a:cubicBezTo>
                  <a:cubicBezTo>
                    <a:pt x="16236" y="3688"/>
                    <a:pt x="15190" y="0"/>
                    <a:pt x="13667" y="0"/>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50" name="Mammals">
              <a:extLst>
                <a:ext uri="{FF2B5EF4-FFF2-40B4-BE49-F238E27FC236}">
                  <a16:creationId xmlns:a16="http://schemas.microsoft.com/office/drawing/2014/main" id="{ACFA4C82-BF1E-4B93-8CF1-3549C6AB9374}"/>
                </a:ext>
              </a:extLst>
            </p:cNvPr>
            <p:cNvSpPr txBox="1"/>
            <p:nvPr/>
          </p:nvSpPr>
          <p:spPr>
            <a:xfrm>
              <a:off x="5386960" y="2844968"/>
              <a:ext cx="1151914" cy="400105"/>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2000" b="1">
                  <a:solidFill>
                    <a:srgbClr val="FFFFFF"/>
                  </a:solidFill>
                  <a:latin typeface="Arial"/>
                  <a:ea typeface="Arial"/>
                  <a:cs typeface="Arial"/>
                  <a:sym typeface="Arial"/>
                </a:defRPr>
              </a:lvl1pPr>
            </a:lstStyle>
            <a:p>
              <a:r>
                <a:rPr dirty="0">
                  <a:solidFill>
                    <a:srgbClr val="FFFF00"/>
                  </a:solidFill>
                  <a:latin typeface="Calibri" panose="020F0502020204030204" pitchFamily="34" charset="0"/>
                  <a:cs typeface="Calibri" panose="020F0502020204030204" pitchFamily="34" charset="0"/>
                </a:rPr>
                <a:t>Mammals</a:t>
              </a:r>
            </a:p>
          </p:txBody>
        </p:sp>
        <p:sp>
          <p:nvSpPr>
            <p:cNvPr id="51" name="Oval">
              <a:extLst>
                <a:ext uri="{FF2B5EF4-FFF2-40B4-BE49-F238E27FC236}">
                  <a16:creationId xmlns:a16="http://schemas.microsoft.com/office/drawing/2014/main" id="{AD06C60E-01A5-48BE-A870-219F0A8DCA99}"/>
                </a:ext>
              </a:extLst>
            </p:cNvPr>
            <p:cNvSpPr/>
            <p:nvPr/>
          </p:nvSpPr>
          <p:spPr>
            <a:xfrm>
              <a:off x="4977886" y="2553167"/>
              <a:ext cx="2079918" cy="2527611"/>
            </a:xfrm>
            <a:prstGeom prst="ellipse">
              <a:avLst/>
            </a:prstGeom>
            <a:ln w="25400">
              <a:solidFill>
                <a:schemeClr val="bg1"/>
              </a:solidFill>
            </a:ln>
            <a:effectLst>
              <a:outerShdw blurRad="38100" dist="23000" dir="5400000" rotWithShape="0">
                <a:srgbClr val="000000">
                  <a:alpha val="35000"/>
                </a:srgbClr>
              </a:outerShdw>
            </a:effectLst>
          </p:spPr>
          <p:txBody>
            <a:bodyPr lIns="45718" tIns="45718" rIns="45718" bIns="45718" anchor="ctr"/>
            <a:lstStyle/>
            <a:p>
              <a:endParaRPr dirty="0">
                <a:solidFill>
                  <a:srgbClr val="FFFF00"/>
                </a:solidFill>
                <a:latin typeface="Calibri" panose="020F0502020204030204" pitchFamily="34" charset="0"/>
                <a:cs typeface="Calibri" panose="020F0502020204030204" pitchFamily="34" charset="0"/>
              </a:endParaRPr>
            </a:p>
          </p:txBody>
        </p:sp>
        <p:sp>
          <p:nvSpPr>
            <p:cNvPr id="56" name="Oval">
              <a:extLst>
                <a:ext uri="{FF2B5EF4-FFF2-40B4-BE49-F238E27FC236}">
                  <a16:creationId xmlns:a16="http://schemas.microsoft.com/office/drawing/2014/main" id="{496006C8-E2DE-4EB2-9149-D6FD413BFC97}"/>
                </a:ext>
              </a:extLst>
            </p:cNvPr>
            <p:cNvSpPr/>
            <p:nvPr/>
          </p:nvSpPr>
          <p:spPr>
            <a:xfrm>
              <a:off x="7235915" y="3294578"/>
              <a:ext cx="1588077" cy="1698563"/>
            </a:xfrm>
            <a:prstGeom prst="ellipse">
              <a:avLst/>
            </a:prstGeom>
            <a:noFill/>
            <a:ln w="25400" cap="flat">
              <a:solidFill>
                <a:schemeClr val="bg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57" name="Turkey">
              <a:extLst>
                <a:ext uri="{FF2B5EF4-FFF2-40B4-BE49-F238E27FC236}">
                  <a16:creationId xmlns:a16="http://schemas.microsoft.com/office/drawing/2014/main" id="{52AEFCE3-E413-4231-BECC-92F2E02ABB7E}"/>
                </a:ext>
              </a:extLst>
            </p:cNvPr>
            <p:cNvSpPr/>
            <p:nvPr/>
          </p:nvSpPr>
          <p:spPr>
            <a:xfrm>
              <a:off x="7523324" y="3642492"/>
              <a:ext cx="273140" cy="306411"/>
            </a:xfrm>
            <a:custGeom>
              <a:avLst/>
              <a:gdLst/>
              <a:ahLst/>
              <a:cxnLst>
                <a:cxn ang="0">
                  <a:pos x="wd2" y="hd2"/>
                </a:cxn>
                <a:cxn ang="5400000">
                  <a:pos x="wd2" y="hd2"/>
                </a:cxn>
                <a:cxn ang="10800000">
                  <a:pos x="wd2" y="hd2"/>
                </a:cxn>
                <a:cxn ang="16200000">
                  <a:pos x="wd2" y="hd2"/>
                </a:cxn>
              </a:cxnLst>
              <a:rect l="0" t="0" r="r" b="b"/>
              <a:pathLst>
                <a:path w="21583" h="21536" extrusionOk="0">
                  <a:moveTo>
                    <a:pt x="18674" y="4"/>
                  </a:moveTo>
                  <a:cubicBezTo>
                    <a:pt x="17563" y="-64"/>
                    <a:pt x="16371" y="640"/>
                    <a:pt x="16450" y="1973"/>
                  </a:cubicBezTo>
                  <a:cubicBezTo>
                    <a:pt x="16523" y="3146"/>
                    <a:pt x="17866" y="4168"/>
                    <a:pt x="18054" y="6160"/>
                  </a:cubicBezTo>
                  <a:cubicBezTo>
                    <a:pt x="18090" y="6553"/>
                    <a:pt x="18025" y="6935"/>
                    <a:pt x="17916" y="7258"/>
                  </a:cubicBezTo>
                  <a:cubicBezTo>
                    <a:pt x="17892" y="7323"/>
                    <a:pt x="17794" y="7340"/>
                    <a:pt x="17751" y="7280"/>
                  </a:cubicBezTo>
                  <a:cubicBezTo>
                    <a:pt x="16111" y="4799"/>
                    <a:pt x="12753" y="3603"/>
                    <a:pt x="9630" y="4432"/>
                  </a:cubicBezTo>
                  <a:cubicBezTo>
                    <a:pt x="9527" y="4459"/>
                    <a:pt x="9424" y="4411"/>
                    <a:pt x="9388" y="4325"/>
                  </a:cubicBezTo>
                  <a:cubicBezTo>
                    <a:pt x="8135" y="1461"/>
                    <a:pt x="5902" y="406"/>
                    <a:pt x="5902" y="412"/>
                  </a:cubicBezTo>
                  <a:cubicBezTo>
                    <a:pt x="5642" y="288"/>
                    <a:pt x="5316" y="292"/>
                    <a:pt x="5049" y="449"/>
                  </a:cubicBezTo>
                  <a:cubicBezTo>
                    <a:pt x="4759" y="615"/>
                    <a:pt x="4626" y="917"/>
                    <a:pt x="4686" y="1202"/>
                  </a:cubicBezTo>
                  <a:cubicBezTo>
                    <a:pt x="4692" y="1245"/>
                    <a:pt x="4644" y="1277"/>
                    <a:pt x="4601" y="1261"/>
                  </a:cubicBezTo>
                  <a:cubicBezTo>
                    <a:pt x="4305" y="1137"/>
                    <a:pt x="3946" y="1170"/>
                    <a:pt x="3680" y="1369"/>
                  </a:cubicBezTo>
                  <a:cubicBezTo>
                    <a:pt x="3420" y="1573"/>
                    <a:pt x="3329" y="1892"/>
                    <a:pt x="3432" y="2166"/>
                  </a:cubicBezTo>
                  <a:cubicBezTo>
                    <a:pt x="3450" y="2209"/>
                    <a:pt x="3403" y="2248"/>
                    <a:pt x="3355" y="2237"/>
                  </a:cubicBezTo>
                  <a:cubicBezTo>
                    <a:pt x="3040" y="2151"/>
                    <a:pt x="2682" y="2230"/>
                    <a:pt x="2458" y="2467"/>
                  </a:cubicBezTo>
                  <a:cubicBezTo>
                    <a:pt x="2234" y="2704"/>
                    <a:pt x="2205" y="3038"/>
                    <a:pt x="2356" y="3297"/>
                  </a:cubicBezTo>
                  <a:cubicBezTo>
                    <a:pt x="2380" y="3334"/>
                    <a:pt x="2344" y="3383"/>
                    <a:pt x="2296" y="3372"/>
                  </a:cubicBezTo>
                  <a:cubicBezTo>
                    <a:pt x="1969" y="3329"/>
                    <a:pt x="1630" y="3463"/>
                    <a:pt x="1448" y="3732"/>
                  </a:cubicBezTo>
                  <a:cubicBezTo>
                    <a:pt x="1267" y="4002"/>
                    <a:pt x="1303" y="4330"/>
                    <a:pt x="1509" y="4567"/>
                  </a:cubicBezTo>
                  <a:cubicBezTo>
                    <a:pt x="1539" y="4599"/>
                    <a:pt x="1514" y="4653"/>
                    <a:pt x="1460" y="4653"/>
                  </a:cubicBezTo>
                  <a:cubicBezTo>
                    <a:pt x="1127" y="4658"/>
                    <a:pt x="819" y="4846"/>
                    <a:pt x="698" y="5137"/>
                  </a:cubicBezTo>
                  <a:cubicBezTo>
                    <a:pt x="576" y="5428"/>
                    <a:pt x="667" y="5745"/>
                    <a:pt x="909" y="5945"/>
                  </a:cubicBezTo>
                  <a:cubicBezTo>
                    <a:pt x="946" y="5977"/>
                    <a:pt x="928" y="6032"/>
                    <a:pt x="879" y="6037"/>
                  </a:cubicBezTo>
                  <a:cubicBezTo>
                    <a:pt x="558" y="6096"/>
                    <a:pt x="286" y="6317"/>
                    <a:pt x="219" y="6624"/>
                  </a:cubicBezTo>
                  <a:cubicBezTo>
                    <a:pt x="152" y="6931"/>
                    <a:pt x="298" y="7226"/>
                    <a:pt x="571" y="7388"/>
                  </a:cubicBezTo>
                  <a:cubicBezTo>
                    <a:pt x="613" y="7415"/>
                    <a:pt x="606" y="7469"/>
                    <a:pt x="558" y="7486"/>
                  </a:cubicBezTo>
                  <a:cubicBezTo>
                    <a:pt x="249" y="7582"/>
                    <a:pt x="26" y="7834"/>
                    <a:pt x="2" y="8147"/>
                  </a:cubicBezTo>
                  <a:cubicBezTo>
                    <a:pt x="-17" y="8454"/>
                    <a:pt x="171" y="8729"/>
                    <a:pt x="461" y="8858"/>
                  </a:cubicBezTo>
                  <a:cubicBezTo>
                    <a:pt x="503" y="8880"/>
                    <a:pt x="503" y="8933"/>
                    <a:pt x="461" y="8954"/>
                  </a:cubicBezTo>
                  <a:cubicBezTo>
                    <a:pt x="171" y="9083"/>
                    <a:pt x="-17" y="9359"/>
                    <a:pt x="7" y="9666"/>
                  </a:cubicBezTo>
                  <a:cubicBezTo>
                    <a:pt x="25" y="9967"/>
                    <a:pt x="249" y="10220"/>
                    <a:pt x="552" y="10322"/>
                  </a:cubicBezTo>
                  <a:cubicBezTo>
                    <a:pt x="600" y="10338"/>
                    <a:pt x="606" y="10393"/>
                    <a:pt x="563" y="10419"/>
                  </a:cubicBezTo>
                  <a:cubicBezTo>
                    <a:pt x="297" y="10576"/>
                    <a:pt x="140" y="10860"/>
                    <a:pt x="194" y="11161"/>
                  </a:cubicBezTo>
                  <a:cubicBezTo>
                    <a:pt x="249" y="11457"/>
                    <a:pt x="491" y="11690"/>
                    <a:pt x="800" y="11765"/>
                  </a:cubicBezTo>
                  <a:cubicBezTo>
                    <a:pt x="848" y="11776"/>
                    <a:pt x="861" y="11829"/>
                    <a:pt x="824" y="11861"/>
                  </a:cubicBezTo>
                  <a:cubicBezTo>
                    <a:pt x="576" y="12039"/>
                    <a:pt x="449" y="12329"/>
                    <a:pt x="527" y="12620"/>
                  </a:cubicBezTo>
                  <a:cubicBezTo>
                    <a:pt x="606" y="12916"/>
                    <a:pt x="878" y="13132"/>
                    <a:pt x="1193" y="13180"/>
                  </a:cubicBezTo>
                  <a:cubicBezTo>
                    <a:pt x="1241" y="13185"/>
                    <a:pt x="1260" y="13240"/>
                    <a:pt x="1223" y="13273"/>
                  </a:cubicBezTo>
                  <a:cubicBezTo>
                    <a:pt x="969" y="13488"/>
                    <a:pt x="890" y="13831"/>
                    <a:pt x="1047" y="14127"/>
                  </a:cubicBezTo>
                  <a:cubicBezTo>
                    <a:pt x="1217" y="14450"/>
                    <a:pt x="1610" y="14613"/>
                    <a:pt x="1985" y="14543"/>
                  </a:cubicBezTo>
                  <a:cubicBezTo>
                    <a:pt x="2022" y="14537"/>
                    <a:pt x="2053" y="14570"/>
                    <a:pt x="2035" y="14597"/>
                  </a:cubicBezTo>
                  <a:cubicBezTo>
                    <a:pt x="1871" y="14903"/>
                    <a:pt x="1957" y="15281"/>
                    <a:pt x="2265" y="15507"/>
                  </a:cubicBezTo>
                  <a:cubicBezTo>
                    <a:pt x="2568" y="15722"/>
                    <a:pt x="2978" y="15721"/>
                    <a:pt x="3281" y="15527"/>
                  </a:cubicBezTo>
                  <a:cubicBezTo>
                    <a:pt x="3317" y="15505"/>
                    <a:pt x="3372" y="15528"/>
                    <a:pt x="3366" y="15566"/>
                  </a:cubicBezTo>
                  <a:cubicBezTo>
                    <a:pt x="3360" y="15883"/>
                    <a:pt x="3584" y="16185"/>
                    <a:pt x="3947" y="16287"/>
                  </a:cubicBezTo>
                  <a:cubicBezTo>
                    <a:pt x="4298" y="16390"/>
                    <a:pt x="4673" y="16271"/>
                    <a:pt x="4885" y="16023"/>
                  </a:cubicBezTo>
                  <a:cubicBezTo>
                    <a:pt x="4909" y="15996"/>
                    <a:pt x="4964" y="16001"/>
                    <a:pt x="4976" y="16038"/>
                  </a:cubicBezTo>
                  <a:cubicBezTo>
                    <a:pt x="5066" y="16334"/>
                    <a:pt x="5358" y="16567"/>
                    <a:pt x="5721" y="16593"/>
                  </a:cubicBezTo>
                  <a:cubicBezTo>
                    <a:pt x="5745" y="16593"/>
                    <a:pt x="5768" y="16593"/>
                    <a:pt x="5793" y="16593"/>
                  </a:cubicBezTo>
                  <a:cubicBezTo>
                    <a:pt x="5829" y="16593"/>
                    <a:pt x="5866" y="16594"/>
                    <a:pt x="5897" y="16588"/>
                  </a:cubicBezTo>
                  <a:cubicBezTo>
                    <a:pt x="5933" y="16583"/>
                    <a:pt x="5951" y="16620"/>
                    <a:pt x="5927" y="16647"/>
                  </a:cubicBezTo>
                  <a:cubicBezTo>
                    <a:pt x="5491" y="17040"/>
                    <a:pt x="4987" y="17417"/>
                    <a:pt x="4406" y="17751"/>
                  </a:cubicBezTo>
                  <a:cubicBezTo>
                    <a:pt x="3462" y="18278"/>
                    <a:pt x="3347" y="18747"/>
                    <a:pt x="5133" y="18414"/>
                  </a:cubicBezTo>
                  <a:cubicBezTo>
                    <a:pt x="5157" y="18408"/>
                    <a:pt x="5175" y="18435"/>
                    <a:pt x="5157" y="18451"/>
                  </a:cubicBezTo>
                  <a:cubicBezTo>
                    <a:pt x="4274" y="19264"/>
                    <a:pt x="3366" y="19668"/>
                    <a:pt x="4401" y="19706"/>
                  </a:cubicBezTo>
                  <a:cubicBezTo>
                    <a:pt x="5200" y="19733"/>
                    <a:pt x="6042" y="19231"/>
                    <a:pt x="6320" y="19053"/>
                  </a:cubicBezTo>
                  <a:cubicBezTo>
                    <a:pt x="6345" y="19037"/>
                    <a:pt x="6374" y="19065"/>
                    <a:pt x="6356" y="19087"/>
                  </a:cubicBezTo>
                  <a:cubicBezTo>
                    <a:pt x="6308" y="19157"/>
                    <a:pt x="6223" y="19263"/>
                    <a:pt x="6078" y="19398"/>
                  </a:cubicBezTo>
                  <a:cubicBezTo>
                    <a:pt x="5806" y="19645"/>
                    <a:pt x="5907" y="20189"/>
                    <a:pt x="8794" y="19177"/>
                  </a:cubicBezTo>
                  <a:cubicBezTo>
                    <a:pt x="9962" y="18768"/>
                    <a:pt x="10774" y="18192"/>
                    <a:pt x="11330" y="17648"/>
                  </a:cubicBezTo>
                  <a:cubicBezTo>
                    <a:pt x="11373" y="17611"/>
                    <a:pt x="11445" y="17633"/>
                    <a:pt x="11451" y="17687"/>
                  </a:cubicBezTo>
                  <a:cubicBezTo>
                    <a:pt x="11512" y="18214"/>
                    <a:pt x="11112" y="19177"/>
                    <a:pt x="10574" y="20157"/>
                  </a:cubicBezTo>
                  <a:cubicBezTo>
                    <a:pt x="10186" y="20318"/>
                    <a:pt x="9545" y="20712"/>
                    <a:pt x="9520" y="21326"/>
                  </a:cubicBezTo>
                  <a:cubicBezTo>
                    <a:pt x="9756" y="21051"/>
                    <a:pt x="10127" y="20890"/>
                    <a:pt x="10405" y="20809"/>
                  </a:cubicBezTo>
                  <a:cubicBezTo>
                    <a:pt x="10315" y="21197"/>
                    <a:pt x="10557" y="21330"/>
                    <a:pt x="10769" y="21341"/>
                  </a:cubicBezTo>
                  <a:cubicBezTo>
                    <a:pt x="11071" y="21352"/>
                    <a:pt x="11143" y="21418"/>
                    <a:pt x="11234" y="21536"/>
                  </a:cubicBezTo>
                  <a:cubicBezTo>
                    <a:pt x="11561" y="21272"/>
                    <a:pt x="11289" y="20932"/>
                    <a:pt x="11289" y="20932"/>
                  </a:cubicBezTo>
                  <a:cubicBezTo>
                    <a:pt x="11289" y="20932"/>
                    <a:pt x="11669" y="21260"/>
                    <a:pt x="11996" y="21260"/>
                  </a:cubicBezTo>
                  <a:cubicBezTo>
                    <a:pt x="12323" y="21260"/>
                    <a:pt x="11791" y="21260"/>
                    <a:pt x="13201" y="21260"/>
                  </a:cubicBezTo>
                  <a:cubicBezTo>
                    <a:pt x="13146" y="21007"/>
                    <a:pt x="13099" y="20868"/>
                    <a:pt x="12009" y="20685"/>
                  </a:cubicBezTo>
                  <a:cubicBezTo>
                    <a:pt x="11053" y="20243"/>
                    <a:pt x="11706" y="19151"/>
                    <a:pt x="12287" y="17956"/>
                  </a:cubicBezTo>
                  <a:cubicBezTo>
                    <a:pt x="12312" y="17908"/>
                    <a:pt x="12360" y="17865"/>
                    <a:pt x="12414" y="17848"/>
                  </a:cubicBezTo>
                  <a:cubicBezTo>
                    <a:pt x="12904" y="17692"/>
                    <a:pt x="13219" y="17309"/>
                    <a:pt x="13418" y="16921"/>
                  </a:cubicBezTo>
                  <a:cubicBezTo>
                    <a:pt x="13430" y="16895"/>
                    <a:pt x="13479" y="16906"/>
                    <a:pt x="13479" y="16938"/>
                  </a:cubicBezTo>
                  <a:cubicBezTo>
                    <a:pt x="13467" y="17148"/>
                    <a:pt x="13438" y="17357"/>
                    <a:pt x="13401" y="17546"/>
                  </a:cubicBezTo>
                  <a:cubicBezTo>
                    <a:pt x="13377" y="17669"/>
                    <a:pt x="13413" y="17800"/>
                    <a:pt x="13498" y="17902"/>
                  </a:cubicBezTo>
                  <a:cubicBezTo>
                    <a:pt x="13891" y="18371"/>
                    <a:pt x="14400" y="19227"/>
                    <a:pt x="14587" y="20298"/>
                  </a:cubicBezTo>
                  <a:cubicBezTo>
                    <a:pt x="14242" y="20459"/>
                    <a:pt x="13782" y="20717"/>
                    <a:pt x="13927" y="21326"/>
                  </a:cubicBezTo>
                  <a:cubicBezTo>
                    <a:pt x="14090" y="21051"/>
                    <a:pt x="14417" y="20890"/>
                    <a:pt x="14665" y="20809"/>
                  </a:cubicBezTo>
                  <a:cubicBezTo>
                    <a:pt x="14737" y="21310"/>
                    <a:pt x="15096" y="21260"/>
                    <a:pt x="15313" y="21309"/>
                  </a:cubicBezTo>
                  <a:cubicBezTo>
                    <a:pt x="15531" y="21357"/>
                    <a:pt x="15530" y="21357"/>
                    <a:pt x="15694" y="21529"/>
                  </a:cubicBezTo>
                  <a:cubicBezTo>
                    <a:pt x="15845" y="21163"/>
                    <a:pt x="15633" y="20959"/>
                    <a:pt x="15633" y="20959"/>
                  </a:cubicBezTo>
                  <a:cubicBezTo>
                    <a:pt x="15633" y="20959"/>
                    <a:pt x="15960" y="21255"/>
                    <a:pt x="16293" y="21255"/>
                  </a:cubicBezTo>
                  <a:cubicBezTo>
                    <a:pt x="16620" y="21255"/>
                    <a:pt x="16250" y="21255"/>
                    <a:pt x="17660" y="21255"/>
                  </a:cubicBezTo>
                  <a:cubicBezTo>
                    <a:pt x="17485" y="21002"/>
                    <a:pt x="17334" y="20852"/>
                    <a:pt x="16233" y="20680"/>
                  </a:cubicBezTo>
                  <a:cubicBezTo>
                    <a:pt x="15319" y="20114"/>
                    <a:pt x="14859" y="19452"/>
                    <a:pt x="14587" y="17800"/>
                  </a:cubicBezTo>
                  <a:cubicBezTo>
                    <a:pt x="15077" y="17644"/>
                    <a:pt x="15216" y="17191"/>
                    <a:pt x="15228" y="16760"/>
                  </a:cubicBezTo>
                  <a:cubicBezTo>
                    <a:pt x="15228" y="16712"/>
                    <a:pt x="15276" y="16679"/>
                    <a:pt x="15325" y="16679"/>
                  </a:cubicBezTo>
                  <a:cubicBezTo>
                    <a:pt x="20233" y="16948"/>
                    <a:pt x="21583" y="13875"/>
                    <a:pt x="21583" y="10650"/>
                  </a:cubicBezTo>
                  <a:cubicBezTo>
                    <a:pt x="21583" y="8911"/>
                    <a:pt x="20984" y="7238"/>
                    <a:pt x="20373" y="5871"/>
                  </a:cubicBezTo>
                  <a:cubicBezTo>
                    <a:pt x="20348" y="5822"/>
                    <a:pt x="20372" y="5768"/>
                    <a:pt x="20414" y="5736"/>
                  </a:cubicBezTo>
                  <a:cubicBezTo>
                    <a:pt x="20626" y="5585"/>
                    <a:pt x="20705" y="5321"/>
                    <a:pt x="20651" y="5073"/>
                  </a:cubicBezTo>
                  <a:cubicBezTo>
                    <a:pt x="20645" y="5030"/>
                    <a:pt x="20663" y="4987"/>
                    <a:pt x="20700" y="4960"/>
                  </a:cubicBezTo>
                  <a:cubicBezTo>
                    <a:pt x="21142" y="4675"/>
                    <a:pt x="20892" y="4261"/>
                    <a:pt x="20475" y="3475"/>
                  </a:cubicBezTo>
                  <a:cubicBezTo>
                    <a:pt x="20208" y="2974"/>
                    <a:pt x="20263" y="2646"/>
                    <a:pt x="20384" y="2430"/>
                  </a:cubicBezTo>
                  <a:cubicBezTo>
                    <a:pt x="20408" y="2387"/>
                    <a:pt x="20464" y="2361"/>
                    <a:pt x="20518" y="2371"/>
                  </a:cubicBezTo>
                  <a:cubicBezTo>
                    <a:pt x="20887" y="2436"/>
                    <a:pt x="21244" y="2532"/>
                    <a:pt x="21492" y="2602"/>
                  </a:cubicBezTo>
                  <a:cubicBezTo>
                    <a:pt x="21535" y="2613"/>
                    <a:pt x="21578" y="2581"/>
                    <a:pt x="21572" y="2543"/>
                  </a:cubicBezTo>
                  <a:cubicBezTo>
                    <a:pt x="21505" y="1978"/>
                    <a:pt x="21087" y="1751"/>
                    <a:pt x="20917" y="1687"/>
                  </a:cubicBezTo>
                  <a:cubicBezTo>
                    <a:pt x="20881" y="1671"/>
                    <a:pt x="20862" y="1639"/>
                    <a:pt x="20868" y="1601"/>
                  </a:cubicBezTo>
                  <a:cubicBezTo>
                    <a:pt x="20953" y="1278"/>
                    <a:pt x="20651" y="1030"/>
                    <a:pt x="20378" y="1041"/>
                  </a:cubicBezTo>
                  <a:cubicBezTo>
                    <a:pt x="20342" y="1041"/>
                    <a:pt x="20311" y="1024"/>
                    <a:pt x="20293" y="992"/>
                  </a:cubicBezTo>
                  <a:cubicBezTo>
                    <a:pt x="19978" y="364"/>
                    <a:pt x="19341" y="45"/>
                    <a:pt x="18674" y="4"/>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58" name="Chicken">
              <a:extLst>
                <a:ext uri="{FF2B5EF4-FFF2-40B4-BE49-F238E27FC236}">
                  <a16:creationId xmlns:a16="http://schemas.microsoft.com/office/drawing/2014/main" id="{3B07DD28-7756-4A96-AB0E-1C415F2C2F46}"/>
                </a:ext>
              </a:extLst>
            </p:cNvPr>
            <p:cNvSpPr/>
            <p:nvPr/>
          </p:nvSpPr>
          <p:spPr>
            <a:xfrm>
              <a:off x="7385091" y="4010007"/>
              <a:ext cx="272763" cy="267385"/>
            </a:xfrm>
            <a:custGeom>
              <a:avLst/>
              <a:gdLst/>
              <a:ahLst/>
              <a:cxnLst>
                <a:cxn ang="0">
                  <a:pos x="wd2" y="hd2"/>
                </a:cxn>
                <a:cxn ang="5400000">
                  <a:pos x="wd2" y="hd2"/>
                </a:cxn>
                <a:cxn ang="10800000">
                  <a:pos x="wd2" y="hd2"/>
                </a:cxn>
                <a:cxn ang="16200000">
                  <a:pos x="wd2" y="hd2"/>
                </a:cxn>
              </a:cxnLst>
              <a:rect l="0" t="0" r="r" b="b"/>
              <a:pathLst>
                <a:path w="21224" h="21298" extrusionOk="0">
                  <a:moveTo>
                    <a:pt x="18064" y="0"/>
                  </a:moveTo>
                  <a:cubicBezTo>
                    <a:pt x="18290" y="263"/>
                    <a:pt x="18209" y="645"/>
                    <a:pt x="18209" y="645"/>
                  </a:cubicBezTo>
                  <a:cubicBezTo>
                    <a:pt x="18209" y="645"/>
                    <a:pt x="17841" y="587"/>
                    <a:pt x="17677" y="901"/>
                  </a:cubicBezTo>
                  <a:cubicBezTo>
                    <a:pt x="17580" y="1088"/>
                    <a:pt x="17749" y="1382"/>
                    <a:pt x="17749" y="1407"/>
                  </a:cubicBezTo>
                  <a:cubicBezTo>
                    <a:pt x="17749" y="1407"/>
                    <a:pt x="16463" y="980"/>
                    <a:pt x="14543" y="4331"/>
                  </a:cubicBezTo>
                  <a:cubicBezTo>
                    <a:pt x="13311" y="6482"/>
                    <a:pt x="9709" y="8157"/>
                    <a:pt x="7468" y="7215"/>
                  </a:cubicBezTo>
                  <a:cubicBezTo>
                    <a:pt x="4923" y="6146"/>
                    <a:pt x="3553" y="7082"/>
                    <a:pt x="3553" y="7082"/>
                  </a:cubicBezTo>
                  <a:cubicBezTo>
                    <a:pt x="3553" y="7082"/>
                    <a:pt x="2208" y="5229"/>
                    <a:pt x="525" y="5170"/>
                  </a:cubicBezTo>
                  <a:cubicBezTo>
                    <a:pt x="65" y="5154"/>
                    <a:pt x="-163" y="6880"/>
                    <a:pt x="132" y="8355"/>
                  </a:cubicBezTo>
                  <a:cubicBezTo>
                    <a:pt x="721" y="11305"/>
                    <a:pt x="2205" y="12619"/>
                    <a:pt x="3134" y="13320"/>
                  </a:cubicBezTo>
                  <a:cubicBezTo>
                    <a:pt x="3760" y="16399"/>
                    <a:pt x="5387" y="16782"/>
                    <a:pt x="6417" y="16790"/>
                  </a:cubicBezTo>
                  <a:lnTo>
                    <a:pt x="6848" y="19903"/>
                  </a:lnTo>
                  <a:cubicBezTo>
                    <a:pt x="6809" y="20390"/>
                    <a:pt x="6207" y="20553"/>
                    <a:pt x="5830" y="20553"/>
                  </a:cubicBezTo>
                  <a:cubicBezTo>
                    <a:pt x="5454" y="20553"/>
                    <a:pt x="5166" y="21223"/>
                    <a:pt x="5166" y="21223"/>
                  </a:cubicBezTo>
                  <a:cubicBezTo>
                    <a:pt x="5166" y="21223"/>
                    <a:pt x="5404" y="21134"/>
                    <a:pt x="5589" y="21081"/>
                  </a:cubicBezTo>
                  <a:cubicBezTo>
                    <a:pt x="5589" y="21081"/>
                    <a:pt x="5855" y="21569"/>
                    <a:pt x="6592" y="21073"/>
                  </a:cubicBezTo>
                  <a:cubicBezTo>
                    <a:pt x="6750" y="20966"/>
                    <a:pt x="6886" y="20896"/>
                    <a:pt x="6980" y="20853"/>
                  </a:cubicBezTo>
                  <a:lnTo>
                    <a:pt x="6982" y="20866"/>
                  </a:lnTo>
                  <a:cubicBezTo>
                    <a:pt x="6982" y="20866"/>
                    <a:pt x="7300" y="21098"/>
                    <a:pt x="7793" y="21230"/>
                  </a:cubicBezTo>
                  <a:cubicBezTo>
                    <a:pt x="8016" y="21289"/>
                    <a:pt x="9067" y="21404"/>
                    <a:pt x="9324" y="21071"/>
                  </a:cubicBezTo>
                  <a:lnTo>
                    <a:pt x="9911" y="21223"/>
                  </a:lnTo>
                  <a:cubicBezTo>
                    <a:pt x="9992" y="20698"/>
                    <a:pt x="9710" y="20460"/>
                    <a:pt x="9258" y="20495"/>
                  </a:cubicBezTo>
                  <a:cubicBezTo>
                    <a:pt x="8753" y="20533"/>
                    <a:pt x="7985" y="20378"/>
                    <a:pt x="7740" y="19904"/>
                  </a:cubicBezTo>
                  <a:cubicBezTo>
                    <a:pt x="7740" y="19904"/>
                    <a:pt x="7387" y="17901"/>
                    <a:pt x="7185" y="16757"/>
                  </a:cubicBezTo>
                  <a:cubicBezTo>
                    <a:pt x="8646" y="16729"/>
                    <a:pt x="9666" y="17460"/>
                    <a:pt x="10174" y="17939"/>
                  </a:cubicBezTo>
                  <a:lnTo>
                    <a:pt x="11751" y="20090"/>
                  </a:lnTo>
                  <a:cubicBezTo>
                    <a:pt x="11884" y="20577"/>
                    <a:pt x="11397" y="20553"/>
                    <a:pt x="11004" y="20553"/>
                  </a:cubicBezTo>
                  <a:cubicBezTo>
                    <a:pt x="10611" y="20553"/>
                    <a:pt x="10549" y="21223"/>
                    <a:pt x="10549" y="21223"/>
                  </a:cubicBezTo>
                  <a:cubicBezTo>
                    <a:pt x="10549" y="21223"/>
                    <a:pt x="10766" y="21134"/>
                    <a:pt x="10941" y="21081"/>
                  </a:cubicBezTo>
                  <a:cubicBezTo>
                    <a:pt x="10941" y="21081"/>
                    <a:pt x="11393" y="21571"/>
                    <a:pt x="11986" y="21075"/>
                  </a:cubicBezTo>
                  <a:cubicBezTo>
                    <a:pt x="12112" y="20969"/>
                    <a:pt x="12228" y="20898"/>
                    <a:pt x="12310" y="20854"/>
                  </a:cubicBezTo>
                  <a:lnTo>
                    <a:pt x="12320" y="20866"/>
                  </a:lnTo>
                  <a:cubicBezTo>
                    <a:pt x="12320" y="20866"/>
                    <a:pt x="12734" y="21098"/>
                    <a:pt x="13295" y="21230"/>
                  </a:cubicBezTo>
                  <a:cubicBezTo>
                    <a:pt x="13549" y="21289"/>
                    <a:pt x="14688" y="21404"/>
                    <a:pt x="14838" y="21071"/>
                  </a:cubicBezTo>
                  <a:lnTo>
                    <a:pt x="15505" y="21223"/>
                  </a:lnTo>
                  <a:cubicBezTo>
                    <a:pt x="15401" y="20698"/>
                    <a:pt x="15023" y="20460"/>
                    <a:pt x="14563" y="20495"/>
                  </a:cubicBezTo>
                  <a:cubicBezTo>
                    <a:pt x="14050" y="20533"/>
                    <a:pt x="13193" y="20380"/>
                    <a:pt x="12767" y="19906"/>
                  </a:cubicBezTo>
                  <a:cubicBezTo>
                    <a:pt x="12767" y="19906"/>
                    <a:pt x="11819" y="18838"/>
                    <a:pt x="11097" y="18008"/>
                  </a:cubicBezTo>
                  <a:cubicBezTo>
                    <a:pt x="11799" y="17510"/>
                    <a:pt x="12976" y="16416"/>
                    <a:pt x="13462" y="14456"/>
                  </a:cubicBezTo>
                  <a:cubicBezTo>
                    <a:pt x="16508" y="13283"/>
                    <a:pt x="17883" y="8623"/>
                    <a:pt x="18309" y="5658"/>
                  </a:cubicBezTo>
                  <a:cubicBezTo>
                    <a:pt x="18309" y="5658"/>
                    <a:pt x="19558" y="5518"/>
                    <a:pt x="19497" y="3917"/>
                  </a:cubicBezTo>
                  <a:cubicBezTo>
                    <a:pt x="20223" y="3709"/>
                    <a:pt x="20739" y="3952"/>
                    <a:pt x="21190" y="4073"/>
                  </a:cubicBezTo>
                  <a:cubicBezTo>
                    <a:pt x="21437" y="3297"/>
                    <a:pt x="20242" y="3039"/>
                    <a:pt x="20223" y="2451"/>
                  </a:cubicBezTo>
                  <a:cubicBezTo>
                    <a:pt x="20407" y="1484"/>
                    <a:pt x="19635" y="-29"/>
                    <a:pt x="18064" y="0"/>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59" name="Eagle In Flight">
              <a:extLst>
                <a:ext uri="{FF2B5EF4-FFF2-40B4-BE49-F238E27FC236}">
                  <a16:creationId xmlns:a16="http://schemas.microsoft.com/office/drawing/2014/main" id="{152CA4AF-28AE-40A5-989C-F24758D4F301}"/>
                </a:ext>
              </a:extLst>
            </p:cNvPr>
            <p:cNvSpPr/>
            <p:nvPr/>
          </p:nvSpPr>
          <p:spPr>
            <a:xfrm>
              <a:off x="7643872" y="4339928"/>
              <a:ext cx="551344" cy="551130"/>
            </a:xfrm>
            <a:custGeom>
              <a:avLst/>
              <a:gdLst/>
              <a:ahLst/>
              <a:cxnLst>
                <a:cxn ang="0">
                  <a:pos x="wd2" y="hd2"/>
                </a:cxn>
                <a:cxn ang="5400000">
                  <a:pos x="wd2" y="hd2"/>
                </a:cxn>
                <a:cxn ang="10800000">
                  <a:pos x="wd2" y="hd2"/>
                </a:cxn>
                <a:cxn ang="16200000">
                  <a:pos x="wd2" y="hd2"/>
                </a:cxn>
              </a:cxnLst>
              <a:rect l="0" t="0" r="r" b="b"/>
              <a:pathLst>
                <a:path w="21040" h="21590" extrusionOk="0">
                  <a:moveTo>
                    <a:pt x="3268" y="2"/>
                  </a:moveTo>
                  <a:cubicBezTo>
                    <a:pt x="3258" y="6"/>
                    <a:pt x="3250" y="16"/>
                    <a:pt x="3250" y="29"/>
                  </a:cubicBezTo>
                  <a:cubicBezTo>
                    <a:pt x="3235" y="229"/>
                    <a:pt x="3307" y="959"/>
                    <a:pt x="4633" y="2524"/>
                  </a:cubicBezTo>
                  <a:cubicBezTo>
                    <a:pt x="4643" y="2540"/>
                    <a:pt x="4627" y="2562"/>
                    <a:pt x="4611" y="2551"/>
                  </a:cubicBezTo>
                  <a:cubicBezTo>
                    <a:pt x="3633" y="1839"/>
                    <a:pt x="1772" y="376"/>
                    <a:pt x="1446" y="122"/>
                  </a:cubicBezTo>
                  <a:cubicBezTo>
                    <a:pt x="1425" y="106"/>
                    <a:pt x="1393" y="122"/>
                    <a:pt x="1393" y="149"/>
                  </a:cubicBezTo>
                  <a:cubicBezTo>
                    <a:pt x="1398" y="392"/>
                    <a:pt x="1587" y="1320"/>
                    <a:pt x="3901" y="2988"/>
                  </a:cubicBezTo>
                  <a:cubicBezTo>
                    <a:pt x="3917" y="2999"/>
                    <a:pt x="3902" y="3026"/>
                    <a:pt x="3886" y="3015"/>
                  </a:cubicBezTo>
                  <a:cubicBezTo>
                    <a:pt x="2756" y="2454"/>
                    <a:pt x="715" y="1563"/>
                    <a:pt x="257" y="1364"/>
                  </a:cubicBezTo>
                  <a:cubicBezTo>
                    <a:pt x="226" y="1353"/>
                    <a:pt x="199" y="1384"/>
                    <a:pt x="215" y="1411"/>
                  </a:cubicBezTo>
                  <a:cubicBezTo>
                    <a:pt x="393" y="1692"/>
                    <a:pt x="1120" y="2600"/>
                    <a:pt x="3466" y="3636"/>
                  </a:cubicBezTo>
                  <a:cubicBezTo>
                    <a:pt x="3481" y="3641"/>
                    <a:pt x="3475" y="3674"/>
                    <a:pt x="3454" y="3668"/>
                  </a:cubicBezTo>
                  <a:cubicBezTo>
                    <a:pt x="1492" y="3301"/>
                    <a:pt x="378" y="3053"/>
                    <a:pt x="78" y="2988"/>
                  </a:cubicBezTo>
                  <a:cubicBezTo>
                    <a:pt x="47" y="2983"/>
                    <a:pt x="26" y="3015"/>
                    <a:pt x="47" y="3042"/>
                  </a:cubicBezTo>
                  <a:cubicBezTo>
                    <a:pt x="215" y="3247"/>
                    <a:pt x="877" y="3841"/>
                    <a:pt x="3191" y="4397"/>
                  </a:cubicBezTo>
                  <a:cubicBezTo>
                    <a:pt x="3212" y="4402"/>
                    <a:pt x="3207" y="4434"/>
                    <a:pt x="3186" y="4429"/>
                  </a:cubicBezTo>
                  <a:cubicBezTo>
                    <a:pt x="1445" y="4294"/>
                    <a:pt x="462" y="4230"/>
                    <a:pt x="131" y="4208"/>
                  </a:cubicBezTo>
                  <a:cubicBezTo>
                    <a:pt x="94" y="4208"/>
                    <a:pt x="83" y="4251"/>
                    <a:pt x="109" y="4272"/>
                  </a:cubicBezTo>
                  <a:cubicBezTo>
                    <a:pt x="393" y="4450"/>
                    <a:pt x="1215" y="4910"/>
                    <a:pt x="2356" y="5148"/>
                  </a:cubicBezTo>
                  <a:cubicBezTo>
                    <a:pt x="2382" y="5153"/>
                    <a:pt x="2382" y="5191"/>
                    <a:pt x="2356" y="5197"/>
                  </a:cubicBezTo>
                  <a:cubicBezTo>
                    <a:pt x="1457" y="5445"/>
                    <a:pt x="1256" y="5811"/>
                    <a:pt x="1219" y="5909"/>
                  </a:cubicBezTo>
                  <a:cubicBezTo>
                    <a:pt x="1214" y="5919"/>
                    <a:pt x="1220" y="5935"/>
                    <a:pt x="1230" y="5946"/>
                  </a:cubicBezTo>
                  <a:cubicBezTo>
                    <a:pt x="1309" y="6005"/>
                    <a:pt x="1672" y="6243"/>
                    <a:pt x="2177" y="6314"/>
                  </a:cubicBezTo>
                  <a:cubicBezTo>
                    <a:pt x="2209" y="6319"/>
                    <a:pt x="2224" y="6357"/>
                    <a:pt x="2203" y="6384"/>
                  </a:cubicBezTo>
                  <a:cubicBezTo>
                    <a:pt x="1883" y="6784"/>
                    <a:pt x="2113" y="7470"/>
                    <a:pt x="2687" y="7626"/>
                  </a:cubicBezTo>
                  <a:cubicBezTo>
                    <a:pt x="2718" y="7631"/>
                    <a:pt x="2729" y="7668"/>
                    <a:pt x="2708" y="7695"/>
                  </a:cubicBezTo>
                  <a:cubicBezTo>
                    <a:pt x="2350" y="8149"/>
                    <a:pt x="2640" y="8900"/>
                    <a:pt x="3413" y="8895"/>
                  </a:cubicBezTo>
                  <a:cubicBezTo>
                    <a:pt x="3434" y="8895"/>
                    <a:pt x="3449" y="8911"/>
                    <a:pt x="3454" y="8927"/>
                  </a:cubicBezTo>
                  <a:cubicBezTo>
                    <a:pt x="3754" y="10120"/>
                    <a:pt x="5690" y="11308"/>
                    <a:pt x="5832" y="13030"/>
                  </a:cubicBezTo>
                  <a:cubicBezTo>
                    <a:pt x="5832" y="13057"/>
                    <a:pt x="5816" y="13083"/>
                    <a:pt x="5790" y="13094"/>
                  </a:cubicBezTo>
                  <a:cubicBezTo>
                    <a:pt x="2871" y="13915"/>
                    <a:pt x="-547" y="13024"/>
                    <a:pt x="121" y="14488"/>
                  </a:cubicBezTo>
                  <a:cubicBezTo>
                    <a:pt x="121" y="14488"/>
                    <a:pt x="199" y="14675"/>
                    <a:pt x="404" y="14854"/>
                  </a:cubicBezTo>
                  <a:cubicBezTo>
                    <a:pt x="435" y="14881"/>
                    <a:pt x="431" y="14930"/>
                    <a:pt x="394" y="14951"/>
                  </a:cubicBezTo>
                  <a:cubicBezTo>
                    <a:pt x="110" y="15086"/>
                    <a:pt x="-6" y="15685"/>
                    <a:pt x="284" y="15933"/>
                  </a:cubicBezTo>
                  <a:cubicBezTo>
                    <a:pt x="315" y="15960"/>
                    <a:pt x="309" y="16005"/>
                    <a:pt x="272" y="16026"/>
                  </a:cubicBezTo>
                  <a:cubicBezTo>
                    <a:pt x="-12" y="16210"/>
                    <a:pt x="-95" y="16593"/>
                    <a:pt x="126" y="17057"/>
                  </a:cubicBezTo>
                  <a:cubicBezTo>
                    <a:pt x="399" y="17629"/>
                    <a:pt x="1014" y="17559"/>
                    <a:pt x="1240" y="17511"/>
                  </a:cubicBezTo>
                  <a:cubicBezTo>
                    <a:pt x="1288" y="17500"/>
                    <a:pt x="1331" y="17522"/>
                    <a:pt x="1357" y="17565"/>
                  </a:cubicBezTo>
                  <a:cubicBezTo>
                    <a:pt x="1420" y="17678"/>
                    <a:pt x="1592" y="17893"/>
                    <a:pt x="2060" y="17985"/>
                  </a:cubicBezTo>
                  <a:cubicBezTo>
                    <a:pt x="2581" y="18087"/>
                    <a:pt x="2845" y="17915"/>
                    <a:pt x="2945" y="17823"/>
                  </a:cubicBezTo>
                  <a:cubicBezTo>
                    <a:pt x="2971" y="17801"/>
                    <a:pt x="3008" y="17807"/>
                    <a:pt x="3023" y="17840"/>
                  </a:cubicBezTo>
                  <a:cubicBezTo>
                    <a:pt x="3092" y="17964"/>
                    <a:pt x="3291" y="18217"/>
                    <a:pt x="3870" y="18228"/>
                  </a:cubicBezTo>
                  <a:cubicBezTo>
                    <a:pt x="4538" y="18239"/>
                    <a:pt x="6311" y="17484"/>
                    <a:pt x="7852" y="15481"/>
                  </a:cubicBezTo>
                  <a:cubicBezTo>
                    <a:pt x="7873" y="15449"/>
                    <a:pt x="7914" y="15437"/>
                    <a:pt x="7951" y="15447"/>
                  </a:cubicBezTo>
                  <a:cubicBezTo>
                    <a:pt x="9650" y="16014"/>
                    <a:pt x="9803" y="17445"/>
                    <a:pt x="12490" y="17656"/>
                  </a:cubicBezTo>
                  <a:cubicBezTo>
                    <a:pt x="12517" y="17656"/>
                    <a:pt x="12533" y="17678"/>
                    <a:pt x="12538" y="17705"/>
                  </a:cubicBezTo>
                  <a:cubicBezTo>
                    <a:pt x="12638" y="18374"/>
                    <a:pt x="13427" y="18957"/>
                    <a:pt x="14226" y="18795"/>
                  </a:cubicBezTo>
                  <a:cubicBezTo>
                    <a:pt x="14263" y="18789"/>
                    <a:pt x="14299" y="18828"/>
                    <a:pt x="14284" y="18866"/>
                  </a:cubicBezTo>
                  <a:cubicBezTo>
                    <a:pt x="14099" y="19449"/>
                    <a:pt x="14321" y="19956"/>
                    <a:pt x="14384" y="20080"/>
                  </a:cubicBezTo>
                  <a:cubicBezTo>
                    <a:pt x="14394" y="20096"/>
                    <a:pt x="14410" y="20108"/>
                    <a:pt x="14431" y="20102"/>
                  </a:cubicBezTo>
                  <a:cubicBezTo>
                    <a:pt x="14573" y="20064"/>
                    <a:pt x="15152" y="19869"/>
                    <a:pt x="15620" y="19281"/>
                  </a:cubicBezTo>
                  <a:cubicBezTo>
                    <a:pt x="15630" y="19264"/>
                    <a:pt x="15651" y="19276"/>
                    <a:pt x="15651" y="19297"/>
                  </a:cubicBezTo>
                  <a:cubicBezTo>
                    <a:pt x="15409" y="20771"/>
                    <a:pt x="15904" y="21290"/>
                    <a:pt x="16062" y="21420"/>
                  </a:cubicBezTo>
                  <a:cubicBezTo>
                    <a:pt x="16083" y="21436"/>
                    <a:pt x="16114" y="21425"/>
                    <a:pt x="16124" y="21398"/>
                  </a:cubicBezTo>
                  <a:cubicBezTo>
                    <a:pt x="16193" y="21182"/>
                    <a:pt x="16477" y="20340"/>
                    <a:pt x="16777" y="19535"/>
                  </a:cubicBezTo>
                  <a:cubicBezTo>
                    <a:pt x="16782" y="19514"/>
                    <a:pt x="16813" y="19524"/>
                    <a:pt x="16808" y="19540"/>
                  </a:cubicBezTo>
                  <a:cubicBezTo>
                    <a:pt x="16692" y="21063"/>
                    <a:pt x="17140" y="21485"/>
                    <a:pt x="17293" y="21582"/>
                  </a:cubicBezTo>
                  <a:cubicBezTo>
                    <a:pt x="17314" y="21598"/>
                    <a:pt x="17345" y="21587"/>
                    <a:pt x="17355" y="21555"/>
                  </a:cubicBezTo>
                  <a:lnTo>
                    <a:pt x="17871" y="19638"/>
                  </a:lnTo>
                  <a:cubicBezTo>
                    <a:pt x="17877" y="19622"/>
                    <a:pt x="17903" y="19622"/>
                    <a:pt x="17903" y="19638"/>
                  </a:cubicBezTo>
                  <a:cubicBezTo>
                    <a:pt x="18076" y="20362"/>
                    <a:pt x="18533" y="20923"/>
                    <a:pt x="18680" y="21096"/>
                  </a:cubicBezTo>
                  <a:cubicBezTo>
                    <a:pt x="18701" y="21118"/>
                    <a:pt x="18739" y="21111"/>
                    <a:pt x="18749" y="21079"/>
                  </a:cubicBezTo>
                  <a:cubicBezTo>
                    <a:pt x="18817" y="20863"/>
                    <a:pt x="19013" y="20140"/>
                    <a:pt x="18923" y="19368"/>
                  </a:cubicBezTo>
                  <a:cubicBezTo>
                    <a:pt x="18923" y="19352"/>
                    <a:pt x="18944" y="19340"/>
                    <a:pt x="18955" y="19357"/>
                  </a:cubicBezTo>
                  <a:cubicBezTo>
                    <a:pt x="19354" y="19875"/>
                    <a:pt x="19901" y="20173"/>
                    <a:pt x="20069" y="20259"/>
                  </a:cubicBezTo>
                  <a:cubicBezTo>
                    <a:pt x="20095" y="20270"/>
                    <a:pt x="20126" y="20252"/>
                    <a:pt x="20126" y="20225"/>
                  </a:cubicBezTo>
                  <a:cubicBezTo>
                    <a:pt x="20142" y="20015"/>
                    <a:pt x="20174" y="19287"/>
                    <a:pt x="19863" y="18726"/>
                  </a:cubicBezTo>
                  <a:cubicBezTo>
                    <a:pt x="19853" y="18709"/>
                    <a:pt x="19869" y="18693"/>
                    <a:pt x="19885" y="18699"/>
                  </a:cubicBezTo>
                  <a:cubicBezTo>
                    <a:pt x="20474" y="18931"/>
                    <a:pt x="20853" y="18952"/>
                    <a:pt x="21001" y="18947"/>
                  </a:cubicBezTo>
                  <a:cubicBezTo>
                    <a:pt x="21032" y="18947"/>
                    <a:pt x="21053" y="18909"/>
                    <a:pt x="21032" y="18882"/>
                  </a:cubicBezTo>
                  <a:cubicBezTo>
                    <a:pt x="20785" y="18548"/>
                    <a:pt x="19565" y="16878"/>
                    <a:pt x="18692" y="15685"/>
                  </a:cubicBezTo>
                  <a:cubicBezTo>
                    <a:pt x="18513" y="15442"/>
                    <a:pt x="18270" y="15259"/>
                    <a:pt x="17996" y="15146"/>
                  </a:cubicBezTo>
                  <a:cubicBezTo>
                    <a:pt x="17244" y="14843"/>
                    <a:pt x="15820" y="13889"/>
                    <a:pt x="14857" y="13214"/>
                  </a:cubicBezTo>
                  <a:cubicBezTo>
                    <a:pt x="14826" y="13192"/>
                    <a:pt x="14826" y="13148"/>
                    <a:pt x="14857" y="13126"/>
                  </a:cubicBezTo>
                  <a:cubicBezTo>
                    <a:pt x="16014" y="12197"/>
                    <a:pt x="16792" y="12047"/>
                    <a:pt x="16992" y="12014"/>
                  </a:cubicBezTo>
                  <a:cubicBezTo>
                    <a:pt x="17024" y="12009"/>
                    <a:pt x="17055" y="12025"/>
                    <a:pt x="17076" y="12046"/>
                  </a:cubicBezTo>
                  <a:lnTo>
                    <a:pt x="17219" y="12242"/>
                  </a:lnTo>
                  <a:cubicBezTo>
                    <a:pt x="17229" y="12258"/>
                    <a:pt x="17255" y="12251"/>
                    <a:pt x="17260" y="12235"/>
                  </a:cubicBezTo>
                  <a:cubicBezTo>
                    <a:pt x="17707" y="11091"/>
                    <a:pt x="16561" y="11216"/>
                    <a:pt x="16361" y="11248"/>
                  </a:cubicBezTo>
                  <a:cubicBezTo>
                    <a:pt x="16350" y="11248"/>
                    <a:pt x="16340" y="11237"/>
                    <a:pt x="16340" y="11226"/>
                  </a:cubicBezTo>
                  <a:cubicBezTo>
                    <a:pt x="16371" y="11118"/>
                    <a:pt x="16372" y="10746"/>
                    <a:pt x="14795" y="11005"/>
                  </a:cubicBezTo>
                  <a:cubicBezTo>
                    <a:pt x="14369" y="11076"/>
                    <a:pt x="13989" y="11086"/>
                    <a:pt x="13647" y="11064"/>
                  </a:cubicBezTo>
                  <a:cubicBezTo>
                    <a:pt x="13626" y="11064"/>
                    <a:pt x="13617" y="11049"/>
                    <a:pt x="13611" y="11027"/>
                  </a:cubicBezTo>
                  <a:cubicBezTo>
                    <a:pt x="13585" y="10828"/>
                    <a:pt x="13469" y="10573"/>
                    <a:pt x="13117" y="10357"/>
                  </a:cubicBezTo>
                  <a:cubicBezTo>
                    <a:pt x="12449" y="9953"/>
                    <a:pt x="10603" y="9655"/>
                    <a:pt x="9514" y="6000"/>
                  </a:cubicBezTo>
                  <a:cubicBezTo>
                    <a:pt x="9435" y="5730"/>
                    <a:pt x="9288" y="5487"/>
                    <a:pt x="9088" y="5293"/>
                  </a:cubicBezTo>
                  <a:cubicBezTo>
                    <a:pt x="6474" y="2755"/>
                    <a:pt x="3682" y="331"/>
                    <a:pt x="3303" y="7"/>
                  </a:cubicBezTo>
                  <a:cubicBezTo>
                    <a:pt x="3292" y="-1"/>
                    <a:pt x="3279" y="-2"/>
                    <a:pt x="3268" y="2"/>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60" name="Monkey">
              <a:extLst>
                <a:ext uri="{FF2B5EF4-FFF2-40B4-BE49-F238E27FC236}">
                  <a16:creationId xmlns:a16="http://schemas.microsoft.com/office/drawing/2014/main" id="{541DAFFA-D8FE-4663-A62A-C23F3523D1F4}"/>
                </a:ext>
              </a:extLst>
            </p:cNvPr>
            <p:cNvSpPr/>
            <p:nvPr/>
          </p:nvSpPr>
          <p:spPr>
            <a:xfrm>
              <a:off x="7824762" y="3351894"/>
              <a:ext cx="551338" cy="478044"/>
            </a:xfrm>
            <a:custGeom>
              <a:avLst/>
              <a:gdLst/>
              <a:ahLst/>
              <a:cxnLst>
                <a:cxn ang="0">
                  <a:pos x="wd2" y="hd2"/>
                </a:cxn>
                <a:cxn ang="5400000">
                  <a:pos x="wd2" y="hd2"/>
                </a:cxn>
                <a:cxn ang="10800000">
                  <a:pos x="wd2" y="hd2"/>
                </a:cxn>
                <a:cxn ang="16200000">
                  <a:pos x="wd2" y="hd2"/>
                </a:cxn>
              </a:cxnLst>
              <a:rect l="0" t="0" r="r" b="b"/>
              <a:pathLst>
                <a:path w="21032" h="21600" extrusionOk="0">
                  <a:moveTo>
                    <a:pt x="4595" y="0"/>
                  </a:moveTo>
                  <a:cubicBezTo>
                    <a:pt x="3121" y="0"/>
                    <a:pt x="162" y="1241"/>
                    <a:pt x="4" y="5709"/>
                  </a:cubicBezTo>
                  <a:cubicBezTo>
                    <a:pt x="-132" y="9630"/>
                    <a:pt x="2796" y="11513"/>
                    <a:pt x="4480" y="12265"/>
                  </a:cubicBezTo>
                  <a:cubicBezTo>
                    <a:pt x="4606" y="13104"/>
                    <a:pt x="4664" y="14006"/>
                    <a:pt x="4375" y="14267"/>
                  </a:cubicBezTo>
                  <a:cubicBezTo>
                    <a:pt x="3803" y="14783"/>
                    <a:pt x="2024" y="14484"/>
                    <a:pt x="1867" y="15143"/>
                  </a:cubicBezTo>
                  <a:cubicBezTo>
                    <a:pt x="1720" y="15777"/>
                    <a:pt x="1977" y="17604"/>
                    <a:pt x="1132" y="17965"/>
                  </a:cubicBezTo>
                  <a:cubicBezTo>
                    <a:pt x="1069" y="17990"/>
                    <a:pt x="1034" y="18057"/>
                    <a:pt x="1034" y="18138"/>
                  </a:cubicBezTo>
                  <a:lnTo>
                    <a:pt x="1034" y="18145"/>
                  </a:lnTo>
                  <a:cubicBezTo>
                    <a:pt x="1034" y="18245"/>
                    <a:pt x="1096" y="18318"/>
                    <a:pt x="1180" y="18324"/>
                  </a:cubicBezTo>
                  <a:cubicBezTo>
                    <a:pt x="1358" y="18330"/>
                    <a:pt x="1653" y="18305"/>
                    <a:pt x="1826" y="18106"/>
                  </a:cubicBezTo>
                  <a:cubicBezTo>
                    <a:pt x="1847" y="18088"/>
                    <a:pt x="1877" y="18106"/>
                    <a:pt x="1867" y="18138"/>
                  </a:cubicBezTo>
                  <a:cubicBezTo>
                    <a:pt x="1793" y="18423"/>
                    <a:pt x="1678" y="18617"/>
                    <a:pt x="1573" y="18747"/>
                  </a:cubicBezTo>
                  <a:cubicBezTo>
                    <a:pt x="1505" y="18828"/>
                    <a:pt x="1520" y="18965"/>
                    <a:pt x="1604" y="19027"/>
                  </a:cubicBezTo>
                  <a:cubicBezTo>
                    <a:pt x="1610" y="19027"/>
                    <a:pt x="1611" y="19033"/>
                    <a:pt x="1616" y="19033"/>
                  </a:cubicBezTo>
                  <a:cubicBezTo>
                    <a:pt x="1668" y="19070"/>
                    <a:pt x="1731" y="19064"/>
                    <a:pt x="1778" y="19027"/>
                  </a:cubicBezTo>
                  <a:cubicBezTo>
                    <a:pt x="1915" y="18909"/>
                    <a:pt x="2214" y="18604"/>
                    <a:pt x="2408" y="18064"/>
                  </a:cubicBezTo>
                  <a:cubicBezTo>
                    <a:pt x="2418" y="18039"/>
                    <a:pt x="2450" y="18039"/>
                    <a:pt x="2460" y="18070"/>
                  </a:cubicBezTo>
                  <a:cubicBezTo>
                    <a:pt x="2507" y="18331"/>
                    <a:pt x="2497" y="18548"/>
                    <a:pt x="2465" y="18716"/>
                  </a:cubicBezTo>
                  <a:cubicBezTo>
                    <a:pt x="2444" y="18822"/>
                    <a:pt x="2513" y="18928"/>
                    <a:pt x="2608" y="18928"/>
                  </a:cubicBezTo>
                  <a:cubicBezTo>
                    <a:pt x="2613" y="18928"/>
                    <a:pt x="2612" y="18928"/>
                    <a:pt x="2618" y="18928"/>
                  </a:cubicBezTo>
                  <a:cubicBezTo>
                    <a:pt x="2675" y="18928"/>
                    <a:pt x="2727" y="18883"/>
                    <a:pt x="2754" y="18821"/>
                  </a:cubicBezTo>
                  <a:cubicBezTo>
                    <a:pt x="2864" y="18510"/>
                    <a:pt x="3158" y="17498"/>
                    <a:pt x="2675" y="16423"/>
                  </a:cubicBezTo>
                  <a:cubicBezTo>
                    <a:pt x="2638" y="16342"/>
                    <a:pt x="2649" y="16248"/>
                    <a:pt x="2701" y="16180"/>
                  </a:cubicBezTo>
                  <a:cubicBezTo>
                    <a:pt x="2964" y="15838"/>
                    <a:pt x="3625" y="16031"/>
                    <a:pt x="4170" y="16149"/>
                  </a:cubicBezTo>
                  <a:cubicBezTo>
                    <a:pt x="5031" y="16335"/>
                    <a:pt x="5729" y="16759"/>
                    <a:pt x="6149" y="15510"/>
                  </a:cubicBezTo>
                  <a:cubicBezTo>
                    <a:pt x="6590" y="16865"/>
                    <a:pt x="5781" y="17884"/>
                    <a:pt x="5561" y="19089"/>
                  </a:cubicBezTo>
                  <a:cubicBezTo>
                    <a:pt x="5372" y="20114"/>
                    <a:pt x="5776" y="20897"/>
                    <a:pt x="6059" y="21301"/>
                  </a:cubicBezTo>
                  <a:cubicBezTo>
                    <a:pt x="6180" y="21475"/>
                    <a:pt x="6389" y="21525"/>
                    <a:pt x="6557" y="21425"/>
                  </a:cubicBezTo>
                  <a:cubicBezTo>
                    <a:pt x="6751" y="21313"/>
                    <a:pt x="7045" y="21196"/>
                    <a:pt x="7397" y="21196"/>
                  </a:cubicBezTo>
                  <a:cubicBezTo>
                    <a:pt x="7864" y="21196"/>
                    <a:pt x="8231" y="21389"/>
                    <a:pt x="8415" y="21507"/>
                  </a:cubicBezTo>
                  <a:cubicBezTo>
                    <a:pt x="8494" y="21556"/>
                    <a:pt x="8593" y="21544"/>
                    <a:pt x="8656" y="21470"/>
                  </a:cubicBezTo>
                  <a:cubicBezTo>
                    <a:pt x="8724" y="21395"/>
                    <a:pt x="8736" y="21270"/>
                    <a:pt x="8694" y="21177"/>
                  </a:cubicBezTo>
                  <a:cubicBezTo>
                    <a:pt x="8594" y="20965"/>
                    <a:pt x="8352" y="20612"/>
                    <a:pt x="7838" y="20413"/>
                  </a:cubicBezTo>
                  <a:cubicBezTo>
                    <a:pt x="7297" y="20208"/>
                    <a:pt x="6815" y="20426"/>
                    <a:pt x="6705" y="19984"/>
                  </a:cubicBezTo>
                  <a:cubicBezTo>
                    <a:pt x="6548" y="19375"/>
                    <a:pt x="7507" y="18350"/>
                    <a:pt x="8267" y="16499"/>
                  </a:cubicBezTo>
                  <a:cubicBezTo>
                    <a:pt x="8530" y="15852"/>
                    <a:pt x="8573" y="15136"/>
                    <a:pt x="8515" y="14471"/>
                  </a:cubicBezTo>
                  <a:cubicBezTo>
                    <a:pt x="9139" y="14900"/>
                    <a:pt x="9889" y="15298"/>
                    <a:pt x="10781" y="15609"/>
                  </a:cubicBezTo>
                  <a:cubicBezTo>
                    <a:pt x="11054" y="15702"/>
                    <a:pt x="11368" y="15772"/>
                    <a:pt x="11704" y="15815"/>
                  </a:cubicBezTo>
                  <a:lnTo>
                    <a:pt x="11301" y="16629"/>
                  </a:lnTo>
                  <a:cubicBezTo>
                    <a:pt x="11180" y="16865"/>
                    <a:pt x="11121" y="17138"/>
                    <a:pt x="11127" y="17411"/>
                  </a:cubicBezTo>
                  <a:cubicBezTo>
                    <a:pt x="11137" y="18107"/>
                    <a:pt x="11258" y="19525"/>
                    <a:pt x="12014" y="21159"/>
                  </a:cubicBezTo>
                  <a:cubicBezTo>
                    <a:pt x="12119" y="21389"/>
                    <a:pt x="12360" y="21481"/>
                    <a:pt x="12560" y="21369"/>
                  </a:cubicBezTo>
                  <a:cubicBezTo>
                    <a:pt x="13299" y="20971"/>
                    <a:pt x="13919" y="21295"/>
                    <a:pt x="14181" y="21487"/>
                  </a:cubicBezTo>
                  <a:cubicBezTo>
                    <a:pt x="14265" y="21550"/>
                    <a:pt x="14370" y="21537"/>
                    <a:pt x="14443" y="21456"/>
                  </a:cubicBezTo>
                  <a:cubicBezTo>
                    <a:pt x="14522" y="21369"/>
                    <a:pt x="14537" y="21234"/>
                    <a:pt x="14480" y="21128"/>
                  </a:cubicBezTo>
                  <a:cubicBezTo>
                    <a:pt x="14348" y="20892"/>
                    <a:pt x="14059" y="20518"/>
                    <a:pt x="13514" y="20431"/>
                  </a:cubicBezTo>
                  <a:cubicBezTo>
                    <a:pt x="13131" y="20369"/>
                    <a:pt x="12754" y="19952"/>
                    <a:pt x="12681" y="19505"/>
                  </a:cubicBezTo>
                  <a:cubicBezTo>
                    <a:pt x="12461" y="18156"/>
                    <a:pt x="13252" y="16772"/>
                    <a:pt x="14484" y="16069"/>
                  </a:cubicBezTo>
                  <a:cubicBezTo>
                    <a:pt x="15812" y="19071"/>
                    <a:pt x="18383" y="21600"/>
                    <a:pt x="19259" y="21600"/>
                  </a:cubicBezTo>
                  <a:cubicBezTo>
                    <a:pt x="19783" y="21600"/>
                    <a:pt x="20046" y="21600"/>
                    <a:pt x="20046" y="21600"/>
                  </a:cubicBezTo>
                  <a:lnTo>
                    <a:pt x="20057" y="21600"/>
                  </a:lnTo>
                  <a:cubicBezTo>
                    <a:pt x="20131" y="21600"/>
                    <a:pt x="20188" y="21532"/>
                    <a:pt x="20188" y="21445"/>
                  </a:cubicBezTo>
                  <a:cubicBezTo>
                    <a:pt x="20188" y="21370"/>
                    <a:pt x="20141" y="21302"/>
                    <a:pt x="20078" y="21289"/>
                  </a:cubicBezTo>
                  <a:cubicBezTo>
                    <a:pt x="19947" y="21264"/>
                    <a:pt x="19747" y="21203"/>
                    <a:pt x="19674" y="21035"/>
                  </a:cubicBezTo>
                  <a:cubicBezTo>
                    <a:pt x="19647" y="20973"/>
                    <a:pt x="19684" y="20897"/>
                    <a:pt x="19747" y="20903"/>
                  </a:cubicBezTo>
                  <a:cubicBezTo>
                    <a:pt x="20319" y="20940"/>
                    <a:pt x="20555" y="21277"/>
                    <a:pt x="20639" y="21470"/>
                  </a:cubicBezTo>
                  <a:cubicBezTo>
                    <a:pt x="20676" y="21551"/>
                    <a:pt x="20744" y="21600"/>
                    <a:pt x="20823" y="21600"/>
                  </a:cubicBezTo>
                  <a:cubicBezTo>
                    <a:pt x="20954" y="21600"/>
                    <a:pt x="21054" y="21456"/>
                    <a:pt x="21028" y="21307"/>
                  </a:cubicBezTo>
                  <a:cubicBezTo>
                    <a:pt x="20912" y="20754"/>
                    <a:pt x="20425" y="20232"/>
                    <a:pt x="19842" y="20151"/>
                  </a:cubicBezTo>
                  <a:cubicBezTo>
                    <a:pt x="19160" y="20058"/>
                    <a:pt x="19164" y="20269"/>
                    <a:pt x="18787" y="20089"/>
                  </a:cubicBezTo>
                  <a:cubicBezTo>
                    <a:pt x="18383" y="19897"/>
                    <a:pt x="16264" y="17784"/>
                    <a:pt x="17019" y="13869"/>
                  </a:cubicBezTo>
                  <a:cubicBezTo>
                    <a:pt x="17754" y="14335"/>
                    <a:pt x="18226" y="14143"/>
                    <a:pt x="18226" y="14143"/>
                  </a:cubicBezTo>
                  <a:cubicBezTo>
                    <a:pt x="18226" y="14143"/>
                    <a:pt x="18069" y="13124"/>
                    <a:pt x="19454" y="12844"/>
                  </a:cubicBezTo>
                  <a:cubicBezTo>
                    <a:pt x="20104" y="12713"/>
                    <a:pt x="20105" y="12074"/>
                    <a:pt x="19921" y="11719"/>
                  </a:cubicBezTo>
                  <a:cubicBezTo>
                    <a:pt x="20021" y="11521"/>
                    <a:pt x="20009" y="11377"/>
                    <a:pt x="19752" y="11209"/>
                  </a:cubicBezTo>
                  <a:cubicBezTo>
                    <a:pt x="18970" y="10600"/>
                    <a:pt x="19721" y="9830"/>
                    <a:pt x="19721" y="9830"/>
                  </a:cubicBezTo>
                  <a:cubicBezTo>
                    <a:pt x="19721" y="9830"/>
                    <a:pt x="19207" y="8519"/>
                    <a:pt x="17759" y="8550"/>
                  </a:cubicBezTo>
                  <a:cubicBezTo>
                    <a:pt x="16804" y="8569"/>
                    <a:pt x="16085" y="8948"/>
                    <a:pt x="15262" y="9912"/>
                  </a:cubicBezTo>
                  <a:cubicBezTo>
                    <a:pt x="11825" y="8190"/>
                    <a:pt x="6825" y="7468"/>
                    <a:pt x="4874" y="9277"/>
                  </a:cubicBezTo>
                  <a:cubicBezTo>
                    <a:pt x="-546" y="8376"/>
                    <a:pt x="1007" y="1105"/>
                    <a:pt x="4664" y="1105"/>
                  </a:cubicBezTo>
                  <a:cubicBezTo>
                    <a:pt x="7974" y="1105"/>
                    <a:pt x="8006" y="6742"/>
                    <a:pt x="5000" y="6711"/>
                  </a:cubicBezTo>
                  <a:cubicBezTo>
                    <a:pt x="2760" y="6686"/>
                    <a:pt x="2933" y="3635"/>
                    <a:pt x="4470" y="3635"/>
                  </a:cubicBezTo>
                  <a:cubicBezTo>
                    <a:pt x="5236" y="3635"/>
                    <a:pt x="5435" y="4381"/>
                    <a:pt x="5341" y="4946"/>
                  </a:cubicBezTo>
                  <a:cubicBezTo>
                    <a:pt x="5252" y="5480"/>
                    <a:pt x="5907" y="5648"/>
                    <a:pt x="6006" y="5107"/>
                  </a:cubicBezTo>
                  <a:cubicBezTo>
                    <a:pt x="6159" y="4250"/>
                    <a:pt x="5876" y="2833"/>
                    <a:pt x="4370" y="2833"/>
                  </a:cubicBezTo>
                  <a:cubicBezTo>
                    <a:pt x="2125" y="2833"/>
                    <a:pt x="1700" y="7599"/>
                    <a:pt x="5257" y="7599"/>
                  </a:cubicBezTo>
                  <a:cubicBezTo>
                    <a:pt x="9014" y="7599"/>
                    <a:pt x="9149" y="0"/>
                    <a:pt x="4595" y="0"/>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61" name="Dachshund">
              <a:extLst>
                <a:ext uri="{FF2B5EF4-FFF2-40B4-BE49-F238E27FC236}">
                  <a16:creationId xmlns:a16="http://schemas.microsoft.com/office/drawing/2014/main" id="{3EB22272-3979-4F77-9B29-379F88B717A6}"/>
                </a:ext>
              </a:extLst>
            </p:cNvPr>
            <p:cNvSpPr/>
            <p:nvPr/>
          </p:nvSpPr>
          <p:spPr>
            <a:xfrm>
              <a:off x="8049218" y="3825211"/>
              <a:ext cx="698301" cy="349255"/>
            </a:xfrm>
            <a:custGeom>
              <a:avLst/>
              <a:gdLst/>
              <a:ahLst/>
              <a:cxnLst>
                <a:cxn ang="0">
                  <a:pos x="wd2" y="hd2"/>
                </a:cxn>
                <a:cxn ang="5400000">
                  <a:pos x="wd2" y="hd2"/>
                </a:cxn>
                <a:cxn ang="10800000">
                  <a:pos x="wd2" y="hd2"/>
                </a:cxn>
                <a:cxn ang="16200000">
                  <a:pos x="wd2" y="hd2"/>
                </a:cxn>
              </a:cxnLst>
              <a:rect l="0" t="0" r="r" b="b"/>
              <a:pathLst>
                <a:path w="21501" h="21585" extrusionOk="0">
                  <a:moveTo>
                    <a:pt x="18106" y="2"/>
                  </a:moveTo>
                  <a:cubicBezTo>
                    <a:pt x="17983" y="-4"/>
                    <a:pt x="17853" y="6"/>
                    <a:pt x="17717" y="32"/>
                  </a:cubicBezTo>
                  <a:cubicBezTo>
                    <a:pt x="16627" y="244"/>
                    <a:pt x="16556" y="2255"/>
                    <a:pt x="16556" y="2255"/>
                  </a:cubicBezTo>
                  <a:cubicBezTo>
                    <a:pt x="15624" y="4513"/>
                    <a:pt x="14870" y="7613"/>
                    <a:pt x="13041" y="7899"/>
                  </a:cubicBezTo>
                  <a:cubicBezTo>
                    <a:pt x="11556" y="7683"/>
                    <a:pt x="6457" y="7216"/>
                    <a:pt x="5448" y="8041"/>
                  </a:cubicBezTo>
                  <a:cubicBezTo>
                    <a:pt x="4380" y="8914"/>
                    <a:pt x="1600" y="14388"/>
                    <a:pt x="470" y="14308"/>
                  </a:cubicBezTo>
                  <a:cubicBezTo>
                    <a:pt x="72" y="14280"/>
                    <a:pt x="0" y="14547"/>
                    <a:pt x="0" y="14547"/>
                  </a:cubicBezTo>
                  <a:cubicBezTo>
                    <a:pt x="0" y="14547"/>
                    <a:pt x="115" y="15068"/>
                    <a:pt x="470" y="15049"/>
                  </a:cubicBezTo>
                  <a:cubicBezTo>
                    <a:pt x="1450" y="14996"/>
                    <a:pt x="2081" y="14462"/>
                    <a:pt x="3510" y="12510"/>
                  </a:cubicBezTo>
                  <a:cubicBezTo>
                    <a:pt x="4198" y="11571"/>
                    <a:pt x="4852" y="11567"/>
                    <a:pt x="4852" y="11567"/>
                  </a:cubicBezTo>
                  <a:cubicBezTo>
                    <a:pt x="4852" y="11567"/>
                    <a:pt x="4626" y="13119"/>
                    <a:pt x="4718" y="14177"/>
                  </a:cubicBezTo>
                  <a:cubicBezTo>
                    <a:pt x="4811" y="15235"/>
                    <a:pt x="3810" y="15023"/>
                    <a:pt x="3678" y="15790"/>
                  </a:cubicBezTo>
                  <a:cubicBezTo>
                    <a:pt x="3546" y="16558"/>
                    <a:pt x="3690" y="16776"/>
                    <a:pt x="3730" y="17380"/>
                  </a:cubicBezTo>
                  <a:cubicBezTo>
                    <a:pt x="3787" y="18253"/>
                    <a:pt x="3798" y="19582"/>
                    <a:pt x="3775" y="19950"/>
                  </a:cubicBezTo>
                  <a:cubicBezTo>
                    <a:pt x="3753" y="20317"/>
                    <a:pt x="3681" y="20411"/>
                    <a:pt x="3686" y="20788"/>
                  </a:cubicBezTo>
                  <a:cubicBezTo>
                    <a:pt x="3693" y="21242"/>
                    <a:pt x="3955" y="21576"/>
                    <a:pt x="4139" y="21576"/>
                  </a:cubicBezTo>
                  <a:cubicBezTo>
                    <a:pt x="4324" y="21576"/>
                    <a:pt x="5228" y="21576"/>
                    <a:pt x="5228" y="21576"/>
                  </a:cubicBezTo>
                  <a:cubicBezTo>
                    <a:pt x="5228" y="21576"/>
                    <a:pt x="5159" y="20132"/>
                    <a:pt x="4733" y="19939"/>
                  </a:cubicBezTo>
                  <a:cubicBezTo>
                    <a:pt x="4610" y="19851"/>
                    <a:pt x="4446" y="17776"/>
                    <a:pt x="4837" y="16982"/>
                  </a:cubicBezTo>
                  <a:cubicBezTo>
                    <a:pt x="5170" y="16940"/>
                    <a:pt x="5670" y="16790"/>
                    <a:pt x="6094" y="16481"/>
                  </a:cubicBezTo>
                  <a:cubicBezTo>
                    <a:pt x="6321" y="17887"/>
                    <a:pt x="6467" y="19769"/>
                    <a:pt x="6472" y="20081"/>
                  </a:cubicBezTo>
                  <a:cubicBezTo>
                    <a:pt x="6477" y="20449"/>
                    <a:pt x="6401" y="20539"/>
                    <a:pt x="6446" y="20919"/>
                  </a:cubicBezTo>
                  <a:cubicBezTo>
                    <a:pt x="6500" y="21366"/>
                    <a:pt x="6715" y="21576"/>
                    <a:pt x="6899" y="21576"/>
                  </a:cubicBezTo>
                  <a:cubicBezTo>
                    <a:pt x="7084" y="21576"/>
                    <a:pt x="7933" y="21576"/>
                    <a:pt x="7933" y="21576"/>
                  </a:cubicBezTo>
                  <a:cubicBezTo>
                    <a:pt x="7933" y="21576"/>
                    <a:pt x="7833" y="20128"/>
                    <a:pt x="7391" y="19990"/>
                  </a:cubicBezTo>
                  <a:cubicBezTo>
                    <a:pt x="7261" y="19902"/>
                    <a:pt x="7211" y="18831"/>
                    <a:pt x="7435" y="17114"/>
                  </a:cubicBezTo>
                  <a:cubicBezTo>
                    <a:pt x="7527" y="16403"/>
                    <a:pt x="7894" y="15638"/>
                    <a:pt x="8301" y="14904"/>
                  </a:cubicBezTo>
                  <a:cubicBezTo>
                    <a:pt x="10492" y="15396"/>
                    <a:pt x="11907" y="16906"/>
                    <a:pt x="13314" y="17424"/>
                  </a:cubicBezTo>
                  <a:cubicBezTo>
                    <a:pt x="13313" y="18443"/>
                    <a:pt x="13355" y="19925"/>
                    <a:pt x="13594" y="20172"/>
                  </a:cubicBezTo>
                  <a:cubicBezTo>
                    <a:pt x="13748" y="20331"/>
                    <a:pt x="13611" y="21576"/>
                    <a:pt x="13886" y="21576"/>
                  </a:cubicBezTo>
                  <a:cubicBezTo>
                    <a:pt x="14098" y="21576"/>
                    <a:pt x="14990" y="21576"/>
                    <a:pt x="14990" y="21576"/>
                  </a:cubicBezTo>
                  <a:cubicBezTo>
                    <a:pt x="14990" y="21576"/>
                    <a:pt x="14866" y="20195"/>
                    <a:pt x="14507" y="20125"/>
                  </a:cubicBezTo>
                  <a:cubicBezTo>
                    <a:pt x="14382" y="20100"/>
                    <a:pt x="14390" y="18808"/>
                    <a:pt x="14536" y="17575"/>
                  </a:cubicBezTo>
                  <a:cubicBezTo>
                    <a:pt x="14746" y="17543"/>
                    <a:pt x="14954" y="17478"/>
                    <a:pt x="15156" y="17383"/>
                  </a:cubicBezTo>
                  <a:cubicBezTo>
                    <a:pt x="15320" y="18564"/>
                    <a:pt x="15579" y="20134"/>
                    <a:pt x="15801" y="20209"/>
                  </a:cubicBezTo>
                  <a:cubicBezTo>
                    <a:pt x="16114" y="20314"/>
                    <a:pt x="16122" y="21559"/>
                    <a:pt x="16400" y="21576"/>
                  </a:cubicBezTo>
                  <a:cubicBezTo>
                    <a:pt x="16721" y="21596"/>
                    <a:pt x="17462" y="21576"/>
                    <a:pt x="17462" y="21576"/>
                  </a:cubicBezTo>
                  <a:cubicBezTo>
                    <a:pt x="17462" y="21576"/>
                    <a:pt x="17244" y="20027"/>
                    <a:pt x="16831" y="19956"/>
                  </a:cubicBezTo>
                  <a:cubicBezTo>
                    <a:pt x="16681" y="19931"/>
                    <a:pt x="16454" y="18042"/>
                    <a:pt x="16522" y="16171"/>
                  </a:cubicBezTo>
                  <a:cubicBezTo>
                    <a:pt x="17404" y="14941"/>
                    <a:pt x="17978" y="13032"/>
                    <a:pt x="17925" y="10897"/>
                  </a:cubicBezTo>
                  <a:cubicBezTo>
                    <a:pt x="17887" y="9363"/>
                    <a:pt x="17948" y="8356"/>
                    <a:pt x="18057" y="7664"/>
                  </a:cubicBezTo>
                  <a:cubicBezTo>
                    <a:pt x="18290" y="8097"/>
                    <a:pt x="18539" y="8308"/>
                    <a:pt x="18678" y="8411"/>
                  </a:cubicBezTo>
                  <a:cubicBezTo>
                    <a:pt x="18929" y="8597"/>
                    <a:pt x="19352" y="8674"/>
                    <a:pt x="19193" y="8118"/>
                  </a:cubicBezTo>
                  <a:cubicBezTo>
                    <a:pt x="19078" y="7711"/>
                    <a:pt x="18974" y="6272"/>
                    <a:pt x="18928" y="5528"/>
                  </a:cubicBezTo>
                  <a:cubicBezTo>
                    <a:pt x="19287" y="5038"/>
                    <a:pt x="19957" y="5314"/>
                    <a:pt x="20370" y="5219"/>
                  </a:cubicBezTo>
                  <a:cubicBezTo>
                    <a:pt x="20827" y="5113"/>
                    <a:pt x="20844" y="4725"/>
                    <a:pt x="20844" y="4478"/>
                  </a:cubicBezTo>
                  <a:cubicBezTo>
                    <a:pt x="21231" y="4195"/>
                    <a:pt x="21600" y="3489"/>
                    <a:pt x="21477" y="2925"/>
                  </a:cubicBezTo>
                  <a:cubicBezTo>
                    <a:pt x="21354" y="2361"/>
                    <a:pt x="20317" y="1938"/>
                    <a:pt x="19948" y="1655"/>
                  </a:cubicBezTo>
                  <a:cubicBezTo>
                    <a:pt x="19579" y="1373"/>
                    <a:pt x="19492" y="773"/>
                    <a:pt x="19492" y="773"/>
                  </a:cubicBezTo>
                  <a:cubicBezTo>
                    <a:pt x="19492" y="773"/>
                    <a:pt x="18967" y="42"/>
                    <a:pt x="18106" y="2"/>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62" name="Bird">
              <a:extLst>
                <a:ext uri="{FF2B5EF4-FFF2-40B4-BE49-F238E27FC236}">
                  <a16:creationId xmlns:a16="http://schemas.microsoft.com/office/drawing/2014/main" id="{820C45A3-7DB8-43E4-8167-704C2509BCDA}"/>
                </a:ext>
              </a:extLst>
            </p:cNvPr>
            <p:cNvSpPr/>
            <p:nvPr/>
          </p:nvSpPr>
          <p:spPr>
            <a:xfrm>
              <a:off x="8170282" y="4359861"/>
              <a:ext cx="273124" cy="170580"/>
            </a:xfrm>
            <a:custGeom>
              <a:avLst/>
              <a:gdLst/>
              <a:ahLst/>
              <a:cxnLst>
                <a:cxn ang="0">
                  <a:pos x="wd2" y="hd2"/>
                </a:cxn>
                <a:cxn ang="5400000">
                  <a:pos x="wd2" y="hd2"/>
                </a:cxn>
                <a:cxn ang="10800000">
                  <a:pos x="wd2" y="hd2"/>
                </a:cxn>
                <a:cxn ang="16200000">
                  <a:pos x="wd2" y="hd2"/>
                </a:cxn>
              </a:cxnLst>
              <a:rect l="0" t="0" r="r" b="b"/>
              <a:pathLst>
                <a:path w="21600" h="20972" extrusionOk="0">
                  <a:moveTo>
                    <a:pt x="17660" y="0"/>
                  </a:moveTo>
                  <a:cubicBezTo>
                    <a:pt x="16161" y="0"/>
                    <a:pt x="15095" y="2389"/>
                    <a:pt x="14653" y="3076"/>
                  </a:cubicBezTo>
                  <a:cubicBezTo>
                    <a:pt x="14211" y="3763"/>
                    <a:pt x="13226" y="3304"/>
                    <a:pt x="11453" y="4942"/>
                  </a:cubicBezTo>
                  <a:cubicBezTo>
                    <a:pt x="8337" y="7822"/>
                    <a:pt x="5855" y="12099"/>
                    <a:pt x="5855" y="12099"/>
                  </a:cubicBezTo>
                  <a:lnTo>
                    <a:pt x="6716" y="12338"/>
                  </a:lnTo>
                  <a:lnTo>
                    <a:pt x="0" y="20619"/>
                  </a:lnTo>
                  <a:cubicBezTo>
                    <a:pt x="0" y="20619"/>
                    <a:pt x="1053" y="21600"/>
                    <a:pt x="2274" y="20291"/>
                  </a:cubicBezTo>
                  <a:cubicBezTo>
                    <a:pt x="3495" y="18982"/>
                    <a:pt x="7095" y="14302"/>
                    <a:pt x="8674" y="13320"/>
                  </a:cubicBezTo>
                  <a:cubicBezTo>
                    <a:pt x="9642" y="12718"/>
                    <a:pt x="9667" y="12962"/>
                    <a:pt x="10444" y="13241"/>
                  </a:cubicBezTo>
                  <a:cubicBezTo>
                    <a:pt x="10258" y="13715"/>
                    <a:pt x="10071" y="14364"/>
                    <a:pt x="10206" y="14795"/>
                  </a:cubicBezTo>
                  <a:cubicBezTo>
                    <a:pt x="10797" y="16683"/>
                    <a:pt x="11484" y="18103"/>
                    <a:pt x="11328" y="18259"/>
                  </a:cubicBezTo>
                  <a:cubicBezTo>
                    <a:pt x="11173" y="18415"/>
                    <a:pt x="10974" y="18511"/>
                    <a:pt x="10550" y="18440"/>
                  </a:cubicBezTo>
                  <a:cubicBezTo>
                    <a:pt x="10223" y="18386"/>
                    <a:pt x="10004" y="18647"/>
                    <a:pt x="9888" y="19267"/>
                  </a:cubicBezTo>
                  <a:cubicBezTo>
                    <a:pt x="10109" y="18885"/>
                    <a:pt x="10229" y="18887"/>
                    <a:pt x="10229" y="18887"/>
                  </a:cubicBezTo>
                  <a:cubicBezTo>
                    <a:pt x="10229" y="18887"/>
                    <a:pt x="10319" y="19265"/>
                    <a:pt x="10564" y="19128"/>
                  </a:cubicBezTo>
                  <a:cubicBezTo>
                    <a:pt x="10932" y="18922"/>
                    <a:pt x="11484" y="18775"/>
                    <a:pt x="11816" y="18829"/>
                  </a:cubicBezTo>
                  <a:cubicBezTo>
                    <a:pt x="12149" y="18883"/>
                    <a:pt x="12488" y="19086"/>
                    <a:pt x="12821" y="19070"/>
                  </a:cubicBezTo>
                  <a:cubicBezTo>
                    <a:pt x="13204" y="19052"/>
                    <a:pt x="13218" y="18868"/>
                    <a:pt x="13218" y="18868"/>
                  </a:cubicBezTo>
                  <a:cubicBezTo>
                    <a:pt x="13218" y="18868"/>
                    <a:pt x="13456" y="18755"/>
                    <a:pt x="13538" y="19186"/>
                  </a:cubicBezTo>
                  <a:cubicBezTo>
                    <a:pt x="13664" y="18805"/>
                    <a:pt x="13463" y="18314"/>
                    <a:pt x="13030" y="18409"/>
                  </a:cubicBezTo>
                  <a:cubicBezTo>
                    <a:pt x="12598" y="18504"/>
                    <a:pt x="11906" y="18401"/>
                    <a:pt x="11749" y="17986"/>
                  </a:cubicBezTo>
                  <a:cubicBezTo>
                    <a:pt x="11591" y="17572"/>
                    <a:pt x="10713" y="15126"/>
                    <a:pt x="10835" y="14401"/>
                  </a:cubicBezTo>
                  <a:cubicBezTo>
                    <a:pt x="10860" y="14253"/>
                    <a:pt x="11154" y="13838"/>
                    <a:pt x="11421" y="13485"/>
                  </a:cubicBezTo>
                  <a:cubicBezTo>
                    <a:pt x="11800" y="13546"/>
                    <a:pt x="12272" y="13593"/>
                    <a:pt x="12870" y="13606"/>
                  </a:cubicBezTo>
                  <a:cubicBezTo>
                    <a:pt x="12851" y="13975"/>
                    <a:pt x="12885" y="14459"/>
                    <a:pt x="13115" y="14850"/>
                  </a:cubicBezTo>
                  <a:cubicBezTo>
                    <a:pt x="14205" y="16710"/>
                    <a:pt x="15304" y="18123"/>
                    <a:pt x="15159" y="18267"/>
                  </a:cubicBezTo>
                  <a:cubicBezTo>
                    <a:pt x="15014" y="18412"/>
                    <a:pt x="14898" y="18511"/>
                    <a:pt x="14394" y="18422"/>
                  </a:cubicBezTo>
                  <a:cubicBezTo>
                    <a:pt x="14006" y="18354"/>
                    <a:pt x="13738" y="18610"/>
                    <a:pt x="13739" y="19207"/>
                  </a:cubicBezTo>
                  <a:cubicBezTo>
                    <a:pt x="13960" y="18753"/>
                    <a:pt x="14123" y="18750"/>
                    <a:pt x="14123" y="18750"/>
                  </a:cubicBezTo>
                  <a:cubicBezTo>
                    <a:pt x="14123" y="18750"/>
                    <a:pt x="14161" y="19173"/>
                    <a:pt x="14577" y="19073"/>
                  </a:cubicBezTo>
                  <a:cubicBezTo>
                    <a:pt x="14992" y="18973"/>
                    <a:pt x="15304" y="18785"/>
                    <a:pt x="15699" y="18853"/>
                  </a:cubicBezTo>
                  <a:cubicBezTo>
                    <a:pt x="16094" y="18920"/>
                    <a:pt x="16304" y="19023"/>
                    <a:pt x="16684" y="19023"/>
                  </a:cubicBezTo>
                  <a:cubicBezTo>
                    <a:pt x="17121" y="19023"/>
                    <a:pt x="17158" y="18850"/>
                    <a:pt x="17158" y="18850"/>
                  </a:cubicBezTo>
                  <a:cubicBezTo>
                    <a:pt x="17158" y="18850"/>
                    <a:pt x="17407" y="18751"/>
                    <a:pt x="17595" y="19173"/>
                  </a:cubicBezTo>
                  <a:cubicBezTo>
                    <a:pt x="17657" y="18808"/>
                    <a:pt x="17324" y="18337"/>
                    <a:pt x="16846" y="18409"/>
                  </a:cubicBezTo>
                  <a:cubicBezTo>
                    <a:pt x="16368" y="18481"/>
                    <a:pt x="15842" y="18433"/>
                    <a:pt x="15571" y="18023"/>
                  </a:cubicBezTo>
                  <a:cubicBezTo>
                    <a:pt x="15300" y="17614"/>
                    <a:pt x="13635" y="14601"/>
                    <a:pt x="13635" y="14336"/>
                  </a:cubicBezTo>
                  <a:cubicBezTo>
                    <a:pt x="13634" y="14206"/>
                    <a:pt x="13673" y="13879"/>
                    <a:pt x="13712" y="13577"/>
                  </a:cubicBezTo>
                  <a:cubicBezTo>
                    <a:pt x="17255" y="13119"/>
                    <a:pt x="18375" y="7547"/>
                    <a:pt x="18294" y="5727"/>
                  </a:cubicBezTo>
                  <a:cubicBezTo>
                    <a:pt x="18210" y="3829"/>
                    <a:pt x="19979" y="3010"/>
                    <a:pt x="19979" y="3010"/>
                  </a:cubicBezTo>
                  <a:cubicBezTo>
                    <a:pt x="19979" y="3010"/>
                    <a:pt x="20989" y="2780"/>
                    <a:pt x="21600" y="2617"/>
                  </a:cubicBezTo>
                  <a:cubicBezTo>
                    <a:pt x="21221" y="1929"/>
                    <a:pt x="19832" y="1504"/>
                    <a:pt x="19832" y="1504"/>
                  </a:cubicBezTo>
                  <a:cubicBezTo>
                    <a:pt x="19832" y="1504"/>
                    <a:pt x="19158" y="0"/>
                    <a:pt x="17660" y="0"/>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C0A3BE74-8796-44DE-8616-3C7502BA0AEE}"/>
                    </a:ext>
                  </a:extLst>
                </p:cNvPr>
                <p:cNvSpPr txBox="1"/>
                <p:nvPr/>
              </p:nvSpPr>
              <p:spPr>
                <a:xfrm>
                  <a:off x="5927560" y="4059708"/>
                  <a:ext cx="31098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36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75" name="TextBox 74">
                  <a:extLst>
                    <a:ext uri="{FF2B5EF4-FFF2-40B4-BE49-F238E27FC236}">
                      <a16:creationId xmlns:a16="http://schemas.microsoft.com/office/drawing/2014/main" id="{C0A3BE74-8796-44DE-8616-3C7502BA0AEE}"/>
                    </a:ext>
                  </a:extLst>
                </p:cNvPr>
                <p:cNvSpPr txBox="1">
                  <a:spLocks noRot="1" noChangeAspect="1" noMove="1" noResize="1" noEditPoints="1" noAdjustHandles="1" noChangeArrowheads="1" noChangeShapeType="1" noTextEdit="1"/>
                </p:cNvSpPr>
                <p:nvPr/>
              </p:nvSpPr>
              <p:spPr>
                <a:xfrm>
                  <a:off x="5927560" y="4059708"/>
                  <a:ext cx="310983" cy="553998"/>
                </a:xfrm>
                <a:prstGeom prst="rect">
                  <a:avLst/>
                </a:prstGeom>
                <a:blipFill>
                  <a:blip r:embed="rId14"/>
                  <a:stretch>
                    <a:fillRect l="-36000" r="-44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E2EBA98C-FBD9-4818-BD20-39D5C7B04967}"/>
                    </a:ext>
                  </a:extLst>
                </p:cNvPr>
                <p:cNvSpPr txBox="1"/>
                <p:nvPr/>
              </p:nvSpPr>
              <p:spPr>
                <a:xfrm>
                  <a:off x="7868280" y="2666678"/>
                  <a:ext cx="31098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36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76" name="TextBox 75">
                  <a:extLst>
                    <a:ext uri="{FF2B5EF4-FFF2-40B4-BE49-F238E27FC236}">
                      <a16:creationId xmlns:a16="http://schemas.microsoft.com/office/drawing/2014/main" id="{E2EBA98C-FBD9-4818-BD20-39D5C7B04967}"/>
                    </a:ext>
                  </a:extLst>
                </p:cNvPr>
                <p:cNvSpPr txBox="1">
                  <a:spLocks noRot="1" noChangeAspect="1" noMove="1" noResize="1" noEditPoints="1" noAdjustHandles="1" noChangeArrowheads="1" noChangeShapeType="1" noTextEdit="1"/>
                </p:cNvSpPr>
                <p:nvPr/>
              </p:nvSpPr>
              <p:spPr>
                <a:xfrm>
                  <a:off x="7868280" y="2666678"/>
                  <a:ext cx="310983" cy="553998"/>
                </a:xfrm>
                <a:prstGeom prst="rect">
                  <a:avLst/>
                </a:prstGeom>
                <a:blipFill>
                  <a:blip r:embed="rId15"/>
                  <a:stretch>
                    <a:fillRect l="-36000" r="-44000" b="-15556"/>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5CDD348D-4E61-7A4E-9DAE-4E9055D12610}"/>
              </a:ext>
            </a:extLst>
          </p:cNvPr>
          <p:cNvGrpSpPr/>
          <p:nvPr/>
        </p:nvGrpSpPr>
        <p:grpSpPr>
          <a:xfrm>
            <a:off x="128119" y="4521995"/>
            <a:ext cx="3958635" cy="1500589"/>
            <a:chOff x="0" y="4336707"/>
            <a:chExt cx="3958635" cy="1500589"/>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0087B605-D5A4-594C-8FEB-8E43368C926D}"/>
                    </a:ext>
                  </a:extLst>
                </p:cNvPr>
                <p:cNvSpPr/>
                <p:nvPr/>
              </p:nvSpPr>
              <p:spPr>
                <a:xfrm>
                  <a:off x="0" y="4336707"/>
                  <a:ext cx="570990"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3200" i="1">
                            <a:solidFill>
                              <a:schemeClr val="bg1"/>
                            </a:solidFill>
                            <a:effectLst>
                              <a:outerShdw blurRad="50800" dist="38100" dir="2700000" algn="tl" rotWithShape="0">
                                <a:prstClr val="black">
                                  <a:alpha val="40000"/>
                                </a:prstClr>
                              </a:outerShdw>
                            </a:effectLst>
                            <a:latin typeface="Cambria Math" panose="02040503050406030204" pitchFamily="18" charset="0"/>
                          </a:rPr>
                          <m:t>𝐸</m:t>
                        </m:r>
                      </m:oMath>
                    </m:oMathPara>
                  </a14:m>
                  <a:endParaRPr lang="en-US" sz="3200" dirty="0"/>
                </a:p>
              </p:txBody>
            </p:sp>
          </mc:Choice>
          <mc:Fallback xmlns="">
            <p:sp>
              <p:nvSpPr>
                <p:cNvPr id="6" name="Rectangle 5">
                  <a:extLst>
                    <a:ext uri="{FF2B5EF4-FFF2-40B4-BE49-F238E27FC236}">
                      <a16:creationId xmlns:a16="http://schemas.microsoft.com/office/drawing/2014/main" id="{0087B605-D5A4-594C-8FEB-8E43368C926D}"/>
                    </a:ext>
                  </a:extLst>
                </p:cNvPr>
                <p:cNvSpPr>
                  <a:spLocks noRot="1" noChangeAspect="1" noMove="1" noResize="1" noEditPoints="1" noAdjustHandles="1" noChangeArrowheads="1" noChangeShapeType="1" noTextEdit="1"/>
                </p:cNvSpPr>
                <p:nvPr/>
              </p:nvSpPr>
              <p:spPr>
                <a:xfrm>
                  <a:off x="0" y="4336707"/>
                  <a:ext cx="570990" cy="584775"/>
                </a:xfrm>
                <a:prstGeom prst="rect">
                  <a:avLst/>
                </a:prstGeom>
                <a:blipFill>
                  <a:blip r:embed="rId16"/>
                  <a:stretch>
                    <a:fillRect r="-2222" b="-4167"/>
                  </a:stretch>
                </a:blipFill>
              </p:spPr>
              <p:txBody>
                <a:bodyPr/>
                <a:lstStyle/>
                <a:p>
                  <a:r>
                    <a:rPr lang="en-US">
                      <a:noFill/>
                    </a:rPr>
                    <a:t> </a:t>
                  </a:r>
                </a:p>
              </p:txBody>
            </p:sp>
          </mc:Fallback>
        </mc:AlternateContent>
        <p:sp>
          <p:nvSpPr>
            <p:cNvPr id="73" name="Supervised…">
              <a:extLst>
                <a:ext uri="{FF2B5EF4-FFF2-40B4-BE49-F238E27FC236}">
                  <a16:creationId xmlns:a16="http://schemas.microsoft.com/office/drawing/2014/main" id="{9B223E22-07B4-974A-81EB-CF5367B0C1B2}"/>
                </a:ext>
              </a:extLst>
            </p:cNvPr>
            <p:cNvSpPr txBox="1"/>
            <p:nvPr/>
          </p:nvSpPr>
          <p:spPr>
            <a:xfrm>
              <a:off x="425695" y="4513861"/>
              <a:ext cx="3532940" cy="1323435"/>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algn="ctr">
                <a:defRPr sz="2000" b="1">
                  <a:solidFill>
                    <a:srgbClr val="FFFFFF"/>
                  </a:solidFill>
                </a:defRPr>
              </a:pPr>
              <a:r>
                <a:rPr lang="en-GB" sz="2000" dirty="0">
                  <a:solidFill>
                    <a:srgbClr val="FFFF00"/>
                  </a:solidFill>
                  <a:latin typeface="Calibri" panose="020F0502020204030204" pitchFamily="34" charset="0"/>
                  <a:cs typeface="Calibri" panose="020F0502020204030204" pitchFamily="34" charset="0"/>
                </a:rPr>
                <a:t>Contains labels for mammals &amp; birds, goal is to correctly group unseen animals into mammal &amp; bird classes.</a:t>
              </a:r>
              <a:endParaRPr sz="2000" dirty="0">
                <a:solidFill>
                  <a:srgbClr val="FFFF00"/>
                </a:solidFill>
                <a:latin typeface="Calibri" panose="020F0502020204030204" pitchFamily="34" charset="0"/>
                <a:cs typeface="Calibri" panose="020F0502020204030204" pitchFamily="34" charset="0"/>
              </a:endParaRPr>
            </a:p>
          </p:txBody>
        </p:sp>
      </p:grpSp>
      <p:grpSp>
        <p:nvGrpSpPr>
          <p:cNvPr id="8" name="Group 7">
            <a:extLst>
              <a:ext uri="{FF2B5EF4-FFF2-40B4-BE49-F238E27FC236}">
                <a16:creationId xmlns:a16="http://schemas.microsoft.com/office/drawing/2014/main" id="{065E40BD-5BCC-0149-8A07-300C3F61968F}"/>
              </a:ext>
            </a:extLst>
          </p:cNvPr>
          <p:cNvGrpSpPr/>
          <p:nvPr/>
        </p:nvGrpSpPr>
        <p:grpSpPr>
          <a:xfrm>
            <a:off x="4438422" y="4568650"/>
            <a:ext cx="3958635" cy="1500589"/>
            <a:chOff x="4310303" y="4383362"/>
            <a:chExt cx="3958635" cy="1500589"/>
          </a:xfrm>
        </p:grpSpPr>
        <mc:AlternateContent xmlns:mc="http://schemas.openxmlformats.org/markup-compatibility/2006" xmlns:a14="http://schemas.microsoft.com/office/drawing/2010/main">
          <mc:Choice Requires="a14">
            <p:sp>
              <p:nvSpPr>
                <p:cNvPr id="77" name="Rectangle 76">
                  <a:extLst>
                    <a:ext uri="{FF2B5EF4-FFF2-40B4-BE49-F238E27FC236}">
                      <a16:creationId xmlns:a16="http://schemas.microsoft.com/office/drawing/2014/main" id="{08477604-5DEA-E448-8FA8-E9CB949E9CC5}"/>
                    </a:ext>
                  </a:extLst>
                </p:cNvPr>
                <p:cNvSpPr/>
                <p:nvPr/>
              </p:nvSpPr>
              <p:spPr>
                <a:xfrm>
                  <a:off x="4310303" y="4383362"/>
                  <a:ext cx="570990"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3200" i="1">
                            <a:solidFill>
                              <a:schemeClr val="bg1"/>
                            </a:solidFill>
                            <a:effectLst>
                              <a:outerShdw blurRad="50800" dist="38100" dir="2700000" algn="tl" rotWithShape="0">
                                <a:prstClr val="black">
                                  <a:alpha val="40000"/>
                                </a:prstClr>
                              </a:outerShdw>
                            </a:effectLst>
                            <a:latin typeface="Cambria Math" panose="02040503050406030204" pitchFamily="18" charset="0"/>
                          </a:rPr>
                          <m:t>𝐸</m:t>
                        </m:r>
                      </m:oMath>
                    </m:oMathPara>
                  </a14:m>
                  <a:endParaRPr lang="en-US" sz="3200" dirty="0"/>
                </a:p>
              </p:txBody>
            </p:sp>
          </mc:Choice>
          <mc:Fallback xmlns="">
            <p:sp>
              <p:nvSpPr>
                <p:cNvPr id="77" name="Rectangle 76">
                  <a:extLst>
                    <a:ext uri="{FF2B5EF4-FFF2-40B4-BE49-F238E27FC236}">
                      <a16:creationId xmlns:a16="http://schemas.microsoft.com/office/drawing/2014/main" id="{08477604-5DEA-E448-8FA8-E9CB949E9CC5}"/>
                    </a:ext>
                  </a:extLst>
                </p:cNvPr>
                <p:cNvSpPr>
                  <a:spLocks noRot="1" noChangeAspect="1" noMove="1" noResize="1" noEditPoints="1" noAdjustHandles="1" noChangeArrowheads="1" noChangeShapeType="1" noTextEdit="1"/>
                </p:cNvSpPr>
                <p:nvPr/>
              </p:nvSpPr>
              <p:spPr>
                <a:xfrm>
                  <a:off x="4310303" y="4383362"/>
                  <a:ext cx="570990" cy="584775"/>
                </a:xfrm>
                <a:prstGeom prst="rect">
                  <a:avLst/>
                </a:prstGeom>
                <a:blipFill>
                  <a:blip r:embed="rId17"/>
                  <a:stretch>
                    <a:fillRect r="-2174" b="-6383"/>
                  </a:stretch>
                </a:blipFill>
              </p:spPr>
              <p:txBody>
                <a:bodyPr/>
                <a:lstStyle/>
                <a:p>
                  <a:r>
                    <a:rPr lang="en-US">
                      <a:noFill/>
                    </a:rPr>
                    <a:t> </a:t>
                  </a:r>
                </a:p>
              </p:txBody>
            </p:sp>
          </mc:Fallback>
        </mc:AlternateContent>
        <p:sp>
          <p:nvSpPr>
            <p:cNvPr id="78" name="Supervised…">
              <a:extLst>
                <a:ext uri="{FF2B5EF4-FFF2-40B4-BE49-F238E27FC236}">
                  <a16:creationId xmlns:a16="http://schemas.microsoft.com/office/drawing/2014/main" id="{AAE28617-CDC8-0C4F-991A-31D1DEBA139D}"/>
                </a:ext>
              </a:extLst>
            </p:cNvPr>
            <p:cNvSpPr txBox="1"/>
            <p:nvPr/>
          </p:nvSpPr>
          <p:spPr>
            <a:xfrm>
              <a:off x="4735998" y="4560516"/>
              <a:ext cx="3532940" cy="1323435"/>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algn="ctr">
                <a:defRPr sz="2000" b="1">
                  <a:solidFill>
                    <a:srgbClr val="FFFFFF"/>
                  </a:solidFill>
                </a:defRPr>
              </a:pPr>
              <a:r>
                <a:rPr lang="en-GB" sz="2000" dirty="0">
                  <a:solidFill>
                    <a:srgbClr val="FFFF00"/>
                  </a:solidFill>
                  <a:latin typeface="Calibri" panose="020F0502020204030204" pitchFamily="34" charset="0"/>
                  <a:cs typeface="Calibri" panose="020F0502020204030204" pitchFamily="34" charset="0"/>
                </a:rPr>
                <a:t>Contains examples labels for mammals only, goal is to correctly group unseen animals into mammal &amp; bird classes.</a:t>
              </a:r>
              <a:endParaRPr sz="2000" dirty="0">
                <a:solidFill>
                  <a:srgbClr val="FFFF00"/>
                </a:solidFill>
                <a:latin typeface="Calibri" panose="020F0502020204030204" pitchFamily="34" charset="0"/>
                <a:cs typeface="Calibri" panose="020F0502020204030204" pitchFamily="34" charset="0"/>
              </a:endParaRPr>
            </a:p>
          </p:txBody>
        </p:sp>
      </p:grpSp>
      <p:grpSp>
        <p:nvGrpSpPr>
          <p:cNvPr id="9" name="Group 8">
            <a:extLst>
              <a:ext uri="{FF2B5EF4-FFF2-40B4-BE49-F238E27FC236}">
                <a16:creationId xmlns:a16="http://schemas.microsoft.com/office/drawing/2014/main" id="{AE45CE80-8307-2242-8912-01FC44653FED}"/>
              </a:ext>
            </a:extLst>
          </p:cNvPr>
          <p:cNvGrpSpPr/>
          <p:nvPr/>
        </p:nvGrpSpPr>
        <p:grpSpPr>
          <a:xfrm>
            <a:off x="8820750" y="4568650"/>
            <a:ext cx="3073674" cy="1500589"/>
            <a:chOff x="8692631" y="4383362"/>
            <a:chExt cx="3073674" cy="1500589"/>
          </a:xfrm>
        </p:grpSpPr>
        <mc:AlternateContent xmlns:mc="http://schemas.openxmlformats.org/markup-compatibility/2006" xmlns:a14="http://schemas.microsoft.com/office/drawing/2010/main">
          <mc:Choice Requires="a14">
            <p:sp>
              <p:nvSpPr>
                <p:cNvPr id="79" name="Rectangle 78">
                  <a:extLst>
                    <a:ext uri="{FF2B5EF4-FFF2-40B4-BE49-F238E27FC236}">
                      <a16:creationId xmlns:a16="http://schemas.microsoft.com/office/drawing/2014/main" id="{648773C9-AFC6-1C49-95D1-DBC5DA3820E3}"/>
                    </a:ext>
                  </a:extLst>
                </p:cNvPr>
                <p:cNvSpPr/>
                <p:nvPr/>
              </p:nvSpPr>
              <p:spPr>
                <a:xfrm>
                  <a:off x="8692631" y="4383362"/>
                  <a:ext cx="570990"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3200" i="1">
                            <a:solidFill>
                              <a:schemeClr val="bg1"/>
                            </a:solidFill>
                            <a:effectLst>
                              <a:outerShdw blurRad="50800" dist="38100" dir="2700000" algn="tl" rotWithShape="0">
                                <a:prstClr val="black">
                                  <a:alpha val="40000"/>
                                </a:prstClr>
                              </a:outerShdw>
                            </a:effectLst>
                            <a:latin typeface="Cambria Math" panose="02040503050406030204" pitchFamily="18" charset="0"/>
                          </a:rPr>
                          <m:t>𝐸</m:t>
                        </m:r>
                      </m:oMath>
                    </m:oMathPara>
                  </a14:m>
                  <a:endParaRPr lang="en-US" sz="3200" dirty="0"/>
                </a:p>
              </p:txBody>
            </p:sp>
          </mc:Choice>
          <mc:Fallback xmlns="">
            <p:sp>
              <p:nvSpPr>
                <p:cNvPr id="79" name="Rectangle 78">
                  <a:extLst>
                    <a:ext uri="{FF2B5EF4-FFF2-40B4-BE49-F238E27FC236}">
                      <a16:creationId xmlns:a16="http://schemas.microsoft.com/office/drawing/2014/main" id="{648773C9-AFC6-1C49-95D1-DBC5DA3820E3}"/>
                    </a:ext>
                  </a:extLst>
                </p:cNvPr>
                <p:cNvSpPr>
                  <a:spLocks noRot="1" noChangeAspect="1" noMove="1" noResize="1" noEditPoints="1" noAdjustHandles="1" noChangeArrowheads="1" noChangeShapeType="1" noTextEdit="1"/>
                </p:cNvSpPr>
                <p:nvPr/>
              </p:nvSpPr>
              <p:spPr>
                <a:xfrm>
                  <a:off x="8692631" y="4383362"/>
                  <a:ext cx="570990" cy="584775"/>
                </a:xfrm>
                <a:prstGeom prst="rect">
                  <a:avLst/>
                </a:prstGeom>
                <a:blipFill>
                  <a:blip r:embed="rId18"/>
                  <a:stretch>
                    <a:fillRect r="-2222" b="-6383"/>
                  </a:stretch>
                </a:blipFill>
              </p:spPr>
              <p:txBody>
                <a:bodyPr/>
                <a:lstStyle/>
                <a:p>
                  <a:r>
                    <a:rPr lang="en-US">
                      <a:noFill/>
                    </a:rPr>
                    <a:t> </a:t>
                  </a:r>
                </a:p>
              </p:txBody>
            </p:sp>
          </mc:Fallback>
        </mc:AlternateContent>
        <p:sp>
          <p:nvSpPr>
            <p:cNvPr id="80" name="Supervised…">
              <a:extLst>
                <a:ext uri="{FF2B5EF4-FFF2-40B4-BE49-F238E27FC236}">
                  <a16:creationId xmlns:a16="http://schemas.microsoft.com/office/drawing/2014/main" id="{82FA7EF3-2DD8-2F44-953D-58C799C7F32E}"/>
                </a:ext>
              </a:extLst>
            </p:cNvPr>
            <p:cNvSpPr txBox="1"/>
            <p:nvPr/>
          </p:nvSpPr>
          <p:spPr>
            <a:xfrm>
              <a:off x="9118326" y="4560516"/>
              <a:ext cx="2647979" cy="1323435"/>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algn="ctr">
                <a:defRPr sz="2000" b="1">
                  <a:solidFill>
                    <a:srgbClr val="FFFFFF"/>
                  </a:solidFill>
                </a:defRPr>
              </a:pPr>
              <a:r>
                <a:rPr lang="en-GB" sz="2000" dirty="0">
                  <a:solidFill>
                    <a:srgbClr val="FFFF00"/>
                  </a:solidFill>
                  <a:latin typeface="Calibri" panose="020F0502020204030204" pitchFamily="34" charset="0"/>
                  <a:cs typeface="Calibri" panose="020F0502020204030204" pitchFamily="34" charset="0"/>
                </a:rPr>
                <a:t>Contains no labels. Instead we use the data to self describe class separation.</a:t>
              </a:r>
              <a:endParaRPr sz="2000" dirty="0">
                <a:solidFill>
                  <a:srgbClr val="FFFF00"/>
                </a:solidFill>
                <a:latin typeface="Calibri" panose="020F0502020204030204" pitchFamily="34" charset="0"/>
                <a:cs typeface="Calibri" panose="020F0502020204030204" pitchFamily="34" charset="0"/>
              </a:endParaRPr>
            </a:p>
          </p:txBody>
        </p:sp>
      </p:grpSp>
      <p:sp>
        <p:nvSpPr>
          <p:cNvPr id="10" name="TextBox 9">
            <a:extLst>
              <a:ext uri="{FF2B5EF4-FFF2-40B4-BE49-F238E27FC236}">
                <a16:creationId xmlns:a16="http://schemas.microsoft.com/office/drawing/2014/main" id="{3A4CD9C2-F49B-764C-8336-AD5559E4E60D}"/>
              </a:ext>
            </a:extLst>
          </p:cNvPr>
          <p:cNvSpPr txBox="1"/>
          <p:nvPr/>
        </p:nvSpPr>
        <p:spPr>
          <a:xfrm>
            <a:off x="1573298" y="6082453"/>
            <a:ext cx="1409810" cy="369332"/>
          </a:xfrm>
          <a:prstGeom prst="rect">
            <a:avLst/>
          </a:prstGeom>
          <a:noFill/>
        </p:spPr>
        <p:txBody>
          <a:bodyPr wrap="none" rtlCol="0">
            <a:spAutoFit/>
          </a:bodyPr>
          <a:lstStyle/>
          <a:p>
            <a:r>
              <a:rPr lang="en-US" b="1" dirty="0">
                <a:solidFill>
                  <a:schemeClr val="bg1"/>
                </a:solidFill>
                <a:latin typeface="Calibri" panose="020F0502020204030204" pitchFamily="34" charset="0"/>
                <a:cs typeface="Calibri" panose="020F0502020204030204" pitchFamily="34" charset="0"/>
              </a:rPr>
              <a:t>Labeled data</a:t>
            </a:r>
          </a:p>
        </p:txBody>
      </p:sp>
      <p:sp>
        <p:nvSpPr>
          <p:cNvPr id="81" name="TextBox 80">
            <a:extLst>
              <a:ext uri="{FF2B5EF4-FFF2-40B4-BE49-F238E27FC236}">
                <a16:creationId xmlns:a16="http://schemas.microsoft.com/office/drawing/2014/main" id="{688B9ADC-FABD-F549-9657-C10966DDD28E}"/>
              </a:ext>
            </a:extLst>
          </p:cNvPr>
          <p:cNvSpPr txBox="1"/>
          <p:nvPr/>
        </p:nvSpPr>
        <p:spPr>
          <a:xfrm>
            <a:off x="5335805" y="6061727"/>
            <a:ext cx="2262158" cy="369332"/>
          </a:xfrm>
          <a:prstGeom prst="rect">
            <a:avLst/>
          </a:prstGeom>
          <a:noFill/>
        </p:spPr>
        <p:txBody>
          <a:bodyPr wrap="none" rtlCol="0">
            <a:spAutoFit/>
          </a:bodyPr>
          <a:lstStyle/>
          <a:p>
            <a:r>
              <a:rPr lang="en-US" b="1" dirty="0">
                <a:solidFill>
                  <a:schemeClr val="bg1"/>
                </a:solidFill>
                <a:latin typeface="Calibri" panose="020F0502020204030204" pitchFamily="34" charset="0"/>
                <a:cs typeface="Calibri" panose="020F0502020204030204" pitchFamily="34" charset="0"/>
              </a:rPr>
              <a:t>Partially-Labeled data</a:t>
            </a:r>
          </a:p>
        </p:txBody>
      </p:sp>
      <p:sp>
        <p:nvSpPr>
          <p:cNvPr id="82" name="TextBox 81">
            <a:extLst>
              <a:ext uri="{FF2B5EF4-FFF2-40B4-BE49-F238E27FC236}">
                <a16:creationId xmlns:a16="http://schemas.microsoft.com/office/drawing/2014/main" id="{B80573AB-3683-A441-AFAB-F39C113A2957}"/>
              </a:ext>
            </a:extLst>
          </p:cNvPr>
          <p:cNvSpPr txBox="1"/>
          <p:nvPr/>
        </p:nvSpPr>
        <p:spPr>
          <a:xfrm>
            <a:off x="9706138" y="6082453"/>
            <a:ext cx="1642244" cy="369332"/>
          </a:xfrm>
          <a:prstGeom prst="rect">
            <a:avLst/>
          </a:prstGeom>
          <a:noFill/>
        </p:spPr>
        <p:txBody>
          <a:bodyPr wrap="none" rtlCol="0">
            <a:spAutoFit/>
          </a:bodyPr>
          <a:lstStyle/>
          <a:p>
            <a:r>
              <a:rPr lang="en-US" b="1" dirty="0">
                <a:solidFill>
                  <a:schemeClr val="bg1"/>
                </a:solidFill>
                <a:latin typeface="Calibri" panose="020F0502020204030204" pitchFamily="34" charset="0"/>
                <a:cs typeface="Calibri" panose="020F0502020204030204" pitchFamily="34" charset="0"/>
              </a:rPr>
              <a:t>Unlabeled data</a:t>
            </a:r>
          </a:p>
        </p:txBody>
      </p:sp>
      <p:pic>
        <p:nvPicPr>
          <p:cNvPr id="84" name="Picture 83">
            <a:extLst>
              <a:ext uri="{FF2B5EF4-FFF2-40B4-BE49-F238E27FC236}">
                <a16:creationId xmlns:a16="http://schemas.microsoft.com/office/drawing/2014/main" id="{CB409A0A-121C-404B-A95B-BDAC54F99FB1}"/>
              </a:ext>
            </a:extLst>
          </p:cNvPr>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Tree>
    <p:custDataLst>
      <p:tags r:id="rId1"/>
    </p:custDataLst>
    <p:extLst>
      <p:ext uri="{BB962C8B-B14F-4D97-AF65-F5344CB8AC3E}">
        <p14:creationId xmlns:p14="http://schemas.microsoft.com/office/powerpoint/2010/main" val="1101245067"/>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1" grpId="0"/>
      <p:bldP spid="8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78BA6B62-94A9-4B13-AD13-271539A398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0" name="CustomShape 2"/>
          <p:cNvSpPr/>
          <p:nvPr/>
        </p:nvSpPr>
        <p:spPr>
          <a:xfrm>
            <a:off x="3047760" y="182880"/>
            <a:ext cx="57528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r>
              <a:rPr lang="en-GB" sz="3600" spc="-1" dirty="0">
                <a:solidFill>
                  <a:schemeClr val="bg1"/>
                </a:solidFill>
                <a:effectLst>
                  <a:outerShdw blurRad="50800" dist="38100" dir="2700000" algn="tl" rotWithShape="0">
                    <a:prstClr val="black">
                      <a:alpha val="40000"/>
                    </a:prstClr>
                  </a:outerShdw>
                </a:effectLst>
                <a:latin typeface="Calibri"/>
              </a:rPr>
              <a:t>Classification</a:t>
            </a:r>
            <a:endParaRPr lang="en-GB" sz="3600" spc="-1" dirty="0">
              <a:solidFill>
                <a:schemeClr val="bg1"/>
              </a:solidFill>
              <a:effectLst>
                <a:outerShdw blurRad="50800" dist="38100" dir="2700000" algn="tl" rotWithShape="0">
                  <a:prstClr val="black">
                    <a:alpha val="40000"/>
                  </a:prstClr>
                </a:outerShdw>
              </a:effectLst>
            </a:endParaRPr>
          </a:p>
          <a:p>
            <a:pPr algn="ctr">
              <a:lnSpc>
                <a:spcPct val="100000"/>
              </a:lnSpc>
            </a:pPr>
            <a:endParaRPr lang="en-GB" sz="3600" b="0" strike="noStrike" spc="-1" dirty="0">
              <a:solidFill>
                <a:schemeClr val="bg1"/>
              </a:solidFill>
              <a:effectLst>
                <a:outerShdw blurRad="50800" dist="38100" dir="2700000" algn="tl" rotWithShape="0">
                  <a:prstClr val="black">
                    <a:alpha val="40000"/>
                  </a:prstClr>
                </a:outerShdw>
              </a:effectLst>
              <a:latin typeface="Arial"/>
            </a:endParaRPr>
          </a:p>
        </p:txBody>
      </p:sp>
      <p:pic>
        <p:nvPicPr>
          <p:cNvPr id="32" name="Picture 31">
            <a:extLst>
              <a:ext uri="{FF2B5EF4-FFF2-40B4-BE49-F238E27FC236}">
                <a16:creationId xmlns:a16="http://schemas.microsoft.com/office/drawing/2014/main" id="{4AAE2275-6C5C-4427-AB7F-730BE913C875}"/>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047760" y="3870050"/>
            <a:ext cx="1315872" cy="962169"/>
          </a:xfrm>
          <a:prstGeom prst="rect">
            <a:avLst/>
          </a:prstGeom>
        </p:spPr>
      </p:pic>
      <p:sp>
        <p:nvSpPr>
          <p:cNvPr id="53" name="Rabbit">
            <a:extLst>
              <a:ext uri="{FF2B5EF4-FFF2-40B4-BE49-F238E27FC236}">
                <a16:creationId xmlns:a16="http://schemas.microsoft.com/office/drawing/2014/main" id="{2C4A01F5-05AB-4EEA-90FB-AAAE0CFFFC76}"/>
              </a:ext>
            </a:extLst>
          </p:cNvPr>
          <p:cNvSpPr/>
          <p:nvPr/>
        </p:nvSpPr>
        <p:spPr>
          <a:xfrm>
            <a:off x="1689433" y="3962691"/>
            <a:ext cx="100385" cy="105611"/>
          </a:xfrm>
          <a:custGeom>
            <a:avLst/>
            <a:gdLst/>
            <a:ahLst/>
            <a:cxnLst>
              <a:cxn ang="0">
                <a:pos x="wd2" y="hd2"/>
              </a:cxn>
              <a:cxn ang="5400000">
                <a:pos x="wd2" y="hd2"/>
              </a:cxn>
              <a:cxn ang="10800000">
                <a:pos x="wd2" y="hd2"/>
              </a:cxn>
              <a:cxn ang="16200000">
                <a:pos x="wd2" y="hd2"/>
              </a:cxn>
            </a:cxnLst>
            <a:rect l="0" t="0" r="r" b="b"/>
            <a:pathLst>
              <a:path w="20915" h="21208" extrusionOk="0">
                <a:moveTo>
                  <a:pt x="10210" y="0"/>
                </a:moveTo>
                <a:cubicBezTo>
                  <a:pt x="9556" y="-13"/>
                  <a:pt x="9380" y="416"/>
                  <a:pt x="9455" y="1046"/>
                </a:cubicBezTo>
                <a:cubicBezTo>
                  <a:pt x="9571" y="2017"/>
                  <a:pt x="10078" y="4648"/>
                  <a:pt x="12499" y="6197"/>
                </a:cubicBezTo>
                <a:cubicBezTo>
                  <a:pt x="12642" y="6287"/>
                  <a:pt x="12670" y="6482"/>
                  <a:pt x="12560" y="6604"/>
                </a:cubicBezTo>
                <a:cubicBezTo>
                  <a:pt x="12147" y="7071"/>
                  <a:pt x="12142" y="7803"/>
                  <a:pt x="12197" y="8355"/>
                </a:cubicBezTo>
                <a:cubicBezTo>
                  <a:pt x="12213" y="8535"/>
                  <a:pt x="12054" y="8685"/>
                  <a:pt x="11866" y="8658"/>
                </a:cubicBezTo>
                <a:cubicBezTo>
                  <a:pt x="6209" y="8000"/>
                  <a:pt x="656" y="10419"/>
                  <a:pt x="1492" y="18312"/>
                </a:cubicBezTo>
                <a:cubicBezTo>
                  <a:pt x="1509" y="18450"/>
                  <a:pt x="1421" y="18619"/>
                  <a:pt x="1277" y="18614"/>
                </a:cubicBezTo>
                <a:cubicBezTo>
                  <a:pt x="969" y="18598"/>
                  <a:pt x="464" y="18175"/>
                  <a:pt x="134" y="18657"/>
                </a:cubicBezTo>
                <a:cubicBezTo>
                  <a:pt x="-356" y="19368"/>
                  <a:pt x="568" y="21219"/>
                  <a:pt x="1845" y="21208"/>
                </a:cubicBezTo>
                <a:cubicBezTo>
                  <a:pt x="3298" y="21203"/>
                  <a:pt x="11437" y="21208"/>
                  <a:pt x="12400" y="21208"/>
                </a:cubicBezTo>
                <a:cubicBezTo>
                  <a:pt x="13363" y="21208"/>
                  <a:pt x="13033" y="20451"/>
                  <a:pt x="12510" y="20058"/>
                </a:cubicBezTo>
                <a:cubicBezTo>
                  <a:pt x="12146" y="19787"/>
                  <a:pt x="11641" y="19528"/>
                  <a:pt x="11013" y="19315"/>
                </a:cubicBezTo>
                <a:cubicBezTo>
                  <a:pt x="10755" y="19230"/>
                  <a:pt x="10755" y="18875"/>
                  <a:pt x="11013" y="18785"/>
                </a:cubicBezTo>
                <a:cubicBezTo>
                  <a:pt x="11707" y="18541"/>
                  <a:pt x="12318" y="18280"/>
                  <a:pt x="12687" y="18110"/>
                </a:cubicBezTo>
                <a:cubicBezTo>
                  <a:pt x="12868" y="18025"/>
                  <a:pt x="13083" y="18143"/>
                  <a:pt x="13100" y="18339"/>
                </a:cubicBezTo>
                <a:cubicBezTo>
                  <a:pt x="13193" y="19214"/>
                  <a:pt x="13518" y="21203"/>
                  <a:pt x="14553" y="21203"/>
                </a:cubicBezTo>
                <a:cubicBezTo>
                  <a:pt x="15356" y="21203"/>
                  <a:pt x="15581" y="21203"/>
                  <a:pt x="16225" y="21203"/>
                </a:cubicBezTo>
                <a:cubicBezTo>
                  <a:pt x="16868" y="21203"/>
                  <a:pt x="16468" y="20386"/>
                  <a:pt x="15543" y="19998"/>
                </a:cubicBezTo>
                <a:cubicBezTo>
                  <a:pt x="14712" y="19648"/>
                  <a:pt x="15504" y="17193"/>
                  <a:pt x="15674" y="16705"/>
                </a:cubicBezTo>
                <a:cubicBezTo>
                  <a:pt x="15691" y="16651"/>
                  <a:pt x="15730" y="16604"/>
                  <a:pt x="15774" y="16572"/>
                </a:cubicBezTo>
                <a:cubicBezTo>
                  <a:pt x="16082" y="16344"/>
                  <a:pt x="17349" y="15363"/>
                  <a:pt x="17910" y="14042"/>
                </a:cubicBezTo>
                <a:cubicBezTo>
                  <a:pt x="18411" y="12870"/>
                  <a:pt x="18350" y="11782"/>
                  <a:pt x="18300" y="11352"/>
                </a:cubicBezTo>
                <a:cubicBezTo>
                  <a:pt x="18284" y="11235"/>
                  <a:pt x="18350" y="11125"/>
                  <a:pt x="18460" y="11072"/>
                </a:cubicBezTo>
                <a:cubicBezTo>
                  <a:pt x="18873" y="10876"/>
                  <a:pt x="19532" y="10832"/>
                  <a:pt x="19852" y="10339"/>
                </a:cubicBezTo>
                <a:cubicBezTo>
                  <a:pt x="20374" y="9554"/>
                  <a:pt x="21244" y="8774"/>
                  <a:pt x="20787" y="8085"/>
                </a:cubicBezTo>
                <a:cubicBezTo>
                  <a:pt x="20545" y="7719"/>
                  <a:pt x="20386" y="7645"/>
                  <a:pt x="19379" y="6802"/>
                </a:cubicBezTo>
                <a:cubicBezTo>
                  <a:pt x="18592" y="6139"/>
                  <a:pt x="18663" y="5268"/>
                  <a:pt x="15586" y="4748"/>
                </a:cubicBezTo>
                <a:cubicBezTo>
                  <a:pt x="15460" y="4727"/>
                  <a:pt x="15345" y="4669"/>
                  <a:pt x="15306" y="4552"/>
                </a:cubicBezTo>
                <a:cubicBezTo>
                  <a:pt x="15301" y="4531"/>
                  <a:pt x="15301" y="4509"/>
                  <a:pt x="15301" y="4483"/>
                </a:cubicBezTo>
                <a:cubicBezTo>
                  <a:pt x="15345" y="3263"/>
                  <a:pt x="14844" y="1592"/>
                  <a:pt x="13925" y="680"/>
                </a:cubicBezTo>
                <a:cubicBezTo>
                  <a:pt x="12857" y="-381"/>
                  <a:pt x="12449" y="-68"/>
                  <a:pt x="12339" y="759"/>
                </a:cubicBezTo>
                <a:cubicBezTo>
                  <a:pt x="12213" y="685"/>
                  <a:pt x="12086" y="616"/>
                  <a:pt x="11954" y="552"/>
                </a:cubicBezTo>
                <a:cubicBezTo>
                  <a:pt x="11168" y="174"/>
                  <a:pt x="10603" y="8"/>
                  <a:pt x="10210" y="0"/>
                </a:cubicBezTo>
                <a:close/>
              </a:path>
            </a:pathLst>
          </a:custGeom>
          <a:noFill/>
          <a:ln w="2540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p>
        </p:txBody>
      </p:sp>
      <p:sp>
        <p:nvSpPr>
          <p:cNvPr id="54" name="Goose">
            <a:extLst>
              <a:ext uri="{FF2B5EF4-FFF2-40B4-BE49-F238E27FC236}">
                <a16:creationId xmlns:a16="http://schemas.microsoft.com/office/drawing/2014/main" id="{4B27E4BE-4358-4DC9-AA52-099C5007E050}"/>
              </a:ext>
            </a:extLst>
          </p:cNvPr>
          <p:cNvSpPr/>
          <p:nvPr/>
        </p:nvSpPr>
        <p:spPr>
          <a:xfrm>
            <a:off x="1796203" y="4561554"/>
            <a:ext cx="226602" cy="207575"/>
          </a:xfrm>
          <a:custGeom>
            <a:avLst/>
            <a:gdLst/>
            <a:ahLst/>
            <a:cxnLst>
              <a:cxn ang="0">
                <a:pos x="wd2" y="hd2"/>
              </a:cxn>
              <a:cxn ang="5400000">
                <a:pos x="wd2" y="hd2"/>
              </a:cxn>
              <a:cxn ang="10800000">
                <a:pos x="wd2" y="hd2"/>
              </a:cxn>
              <a:cxn ang="16200000">
                <a:pos x="wd2" y="hd2"/>
              </a:cxn>
            </a:cxnLst>
            <a:rect l="0" t="0" r="r" b="b"/>
            <a:pathLst>
              <a:path w="21412" h="21598" extrusionOk="0">
                <a:moveTo>
                  <a:pt x="17550" y="0"/>
                </a:moveTo>
                <a:cubicBezTo>
                  <a:pt x="15950" y="8"/>
                  <a:pt x="15606" y="2373"/>
                  <a:pt x="15606" y="4888"/>
                </a:cubicBezTo>
                <a:cubicBezTo>
                  <a:pt x="15606" y="6274"/>
                  <a:pt x="15794" y="7441"/>
                  <a:pt x="15971" y="8249"/>
                </a:cubicBezTo>
                <a:cubicBezTo>
                  <a:pt x="15992" y="8337"/>
                  <a:pt x="15907" y="8416"/>
                  <a:pt x="15832" y="8374"/>
                </a:cubicBezTo>
                <a:cubicBezTo>
                  <a:pt x="10820" y="5579"/>
                  <a:pt x="7268" y="9582"/>
                  <a:pt x="5919" y="9929"/>
                </a:cubicBezTo>
                <a:cubicBezTo>
                  <a:pt x="2262" y="10537"/>
                  <a:pt x="1512" y="12253"/>
                  <a:pt x="1362" y="12867"/>
                </a:cubicBezTo>
                <a:cubicBezTo>
                  <a:pt x="1325" y="13020"/>
                  <a:pt x="1228" y="13144"/>
                  <a:pt x="1100" y="13209"/>
                </a:cubicBezTo>
                <a:cubicBezTo>
                  <a:pt x="923" y="13304"/>
                  <a:pt x="602" y="13469"/>
                  <a:pt x="51" y="13740"/>
                </a:cubicBezTo>
                <a:cubicBezTo>
                  <a:pt x="-8" y="13769"/>
                  <a:pt x="-18" y="13863"/>
                  <a:pt x="36" y="13898"/>
                </a:cubicBezTo>
                <a:cubicBezTo>
                  <a:pt x="475" y="14217"/>
                  <a:pt x="1331" y="14341"/>
                  <a:pt x="2397" y="14182"/>
                </a:cubicBezTo>
                <a:cubicBezTo>
                  <a:pt x="2445" y="14176"/>
                  <a:pt x="2461" y="14253"/>
                  <a:pt x="2418" y="14271"/>
                </a:cubicBezTo>
                <a:cubicBezTo>
                  <a:pt x="1230" y="14766"/>
                  <a:pt x="780" y="15361"/>
                  <a:pt x="571" y="15992"/>
                </a:cubicBezTo>
                <a:cubicBezTo>
                  <a:pt x="528" y="16127"/>
                  <a:pt x="645" y="16262"/>
                  <a:pt x="768" y="16209"/>
                </a:cubicBezTo>
                <a:cubicBezTo>
                  <a:pt x="1631" y="15849"/>
                  <a:pt x="3853" y="15272"/>
                  <a:pt x="5015" y="15024"/>
                </a:cubicBezTo>
                <a:cubicBezTo>
                  <a:pt x="5128" y="15001"/>
                  <a:pt x="5240" y="15042"/>
                  <a:pt x="5315" y="15137"/>
                </a:cubicBezTo>
                <a:cubicBezTo>
                  <a:pt x="5936" y="15921"/>
                  <a:pt x="8174" y="17425"/>
                  <a:pt x="11505" y="17490"/>
                </a:cubicBezTo>
                <a:cubicBezTo>
                  <a:pt x="11590" y="17490"/>
                  <a:pt x="11659" y="17559"/>
                  <a:pt x="11670" y="17654"/>
                </a:cubicBezTo>
                <a:cubicBezTo>
                  <a:pt x="11729" y="18178"/>
                  <a:pt x="11729" y="18999"/>
                  <a:pt x="11595" y="20320"/>
                </a:cubicBezTo>
                <a:cubicBezTo>
                  <a:pt x="11338" y="20479"/>
                  <a:pt x="11141" y="20702"/>
                  <a:pt x="11173" y="21015"/>
                </a:cubicBezTo>
                <a:cubicBezTo>
                  <a:pt x="11329" y="20749"/>
                  <a:pt x="11553" y="20709"/>
                  <a:pt x="11553" y="20709"/>
                </a:cubicBezTo>
                <a:cubicBezTo>
                  <a:pt x="11441" y="21074"/>
                  <a:pt x="11055" y="21587"/>
                  <a:pt x="11628" y="21593"/>
                </a:cubicBezTo>
                <a:cubicBezTo>
                  <a:pt x="12014" y="21599"/>
                  <a:pt x="12308" y="21599"/>
                  <a:pt x="12458" y="21593"/>
                </a:cubicBezTo>
                <a:cubicBezTo>
                  <a:pt x="12924" y="21593"/>
                  <a:pt x="13438" y="21593"/>
                  <a:pt x="13593" y="21593"/>
                </a:cubicBezTo>
                <a:cubicBezTo>
                  <a:pt x="13893" y="21593"/>
                  <a:pt x="14188" y="21593"/>
                  <a:pt x="14306" y="21593"/>
                </a:cubicBezTo>
                <a:cubicBezTo>
                  <a:pt x="14429" y="21593"/>
                  <a:pt x="14535" y="21533"/>
                  <a:pt x="14535" y="21457"/>
                </a:cubicBezTo>
                <a:cubicBezTo>
                  <a:pt x="14631" y="21451"/>
                  <a:pt x="14681" y="21588"/>
                  <a:pt x="14681" y="21588"/>
                </a:cubicBezTo>
                <a:cubicBezTo>
                  <a:pt x="14681" y="21588"/>
                  <a:pt x="14921" y="21174"/>
                  <a:pt x="13807" y="21062"/>
                </a:cubicBezTo>
                <a:cubicBezTo>
                  <a:pt x="13207" y="21003"/>
                  <a:pt x="12646" y="21039"/>
                  <a:pt x="12539" y="20414"/>
                </a:cubicBezTo>
                <a:cubicBezTo>
                  <a:pt x="12346" y="19270"/>
                  <a:pt x="12516" y="18327"/>
                  <a:pt x="12714" y="17672"/>
                </a:cubicBezTo>
                <a:cubicBezTo>
                  <a:pt x="12757" y="17531"/>
                  <a:pt x="12875" y="17430"/>
                  <a:pt x="13009" y="17412"/>
                </a:cubicBezTo>
                <a:cubicBezTo>
                  <a:pt x="13078" y="17406"/>
                  <a:pt x="13153" y="17394"/>
                  <a:pt x="13223" y="17388"/>
                </a:cubicBezTo>
                <a:cubicBezTo>
                  <a:pt x="17764" y="16816"/>
                  <a:pt x="19643" y="14423"/>
                  <a:pt x="19734" y="11310"/>
                </a:cubicBezTo>
                <a:cubicBezTo>
                  <a:pt x="19788" y="9529"/>
                  <a:pt x="19205" y="8473"/>
                  <a:pt x="18385" y="7300"/>
                </a:cubicBezTo>
                <a:cubicBezTo>
                  <a:pt x="17566" y="6127"/>
                  <a:pt x="17796" y="3797"/>
                  <a:pt x="17989" y="3178"/>
                </a:cubicBezTo>
                <a:cubicBezTo>
                  <a:pt x="18074" y="2901"/>
                  <a:pt x="18760" y="3096"/>
                  <a:pt x="19488" y="2754"/>
                </a:cubicBezTo>
                <a:cubicBezTo>
                  <a:pt x="20157" y="3049"/>
                  <a:pt x="21384" y="3009"/>
                  <a:pt x="21384" y="3009"/>
                </a:cubicBezTo>
                <a:cubicBezTo>
                  <a:pt x="21384" y="3009"/>
                  <a:pt x="21582" y="2572"/>
                  <a:pt x="20929" y="2389"/>
                </a:cubicBezTo>
                <a:cubicBezTo>
                  <a:pt x="20275" y="2207"/>
                  <a:pt x="20201" y="1670"/>
                  <a:pt x="19532" y="1387"/>
                </a:cubicBezTo>
                <a:cubicBezTo>
                  <a:pt x="19328" y="768"/>
                  <a:pt x="19113" y="249"/>
                  <a:pt x="17887" y="31"/>
                </a:cubicBezTo>
                <a:cubicBezTo>
                  <a:pt x="17768" y="10"/>
                  <a:pt x="17657" y="-1"/>
                  <a:pt x="17550" y="0"/>
                </a:cubicBezTo>
                <a:close/>
              </a:path>
            </a:pathLst>
          </a:custGeom>
          <a:noFill/>
          <a:ln w="2540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p>
        </p:txBody>
      </p:sp>
      <p:sp>
        <p:nvSpPr>
          <p:cNvPr id="55" name="Cow">
            <a:extLst>
              <a:ext uri="{FF2B5EF4-FFF2-40B4-BE49-F238E27FC236}">
                <a16:creationId xmlns:a16="http://schemas.microsoft.com/office/drawing/2014/main" id="{9539DDD4-6C8E-483B-A44B-06227A4D9F3A}"/>
              </a:ext>
            </a:extLst>
          </p:cNvPr>
          <p:cNvSpPr/>
          <p:nvPr/>
        </p:nvSpPr>
        <p:spPr>
          <a:xfrm>
            <a:off x="1355843" y="3410362"/>
            <a:ext cx="613825" cy="372416"/>
          </a:xfrm>
          <a:custGeom>
            <a:avLst/>
            <a:gdLst/>
            <a:ahLst/>
            <a:cxnLst>
              <a:cxn ang="0">
                <a:pos x="wd2" y="hd2"/>
              </a:cxn>
              <a:cxn ang="5400000">
                <a:pos x="wd2" y="hd2"/>
              </a:cxn>
              <a:cxn ang="10800000">
                <a:pos x="wd2" y="hd2"/>
              </a:cxn>
              <a:cxn ang="16200000">
                <a:pos x="wd2" y="hd2"/>
              </a:cxn>
            </a:cxnLst>
            <a:rect l="0" t="0" r="r" b="b"/>
            <a:pathLst>
              <a:path w="21427" h="21545" extrusionOk="0">
                <a:moveTo>
                  <a:pt x="18406" y="6"/>
                </a:moveTo>
                <a:cubicBezTo>
                  <a:pt x="18276" y="42"/>
                  <a:pt x="18137" y="245"/>
                  <a:pt x="18002" y="719"/>
                </a:cubicBezTo>
                <a:cubicBezTo>
                  <a:pt x="17367" y="1211"/>
                  <a:pt x="17198" y="455"/>
                  <a:pt x="16922" y="358"/>
                </a:cubicBezTo>
                <a:cubicBezTo>
                  <a:pt x="16647" y="261"/>
                  <a:pt x="16370" y="825"/>
                  <a:pt x="16646" y="1563"/>
                </a:cubicBezTo>
                <a:cubicBezTo>
                  <a:pt x="15824" y="1790"/>
                  <a:pt x="14731" y="1776"/>
                  <a:pt x="13583" y="808"/>
                </a:cubicBezTo>
                <a:cubicBezTo>
                  <a:pt x="13370" y="628"/>
                  <a:pt x="13134" y="530"/>
                  <a:pt x="12895" y="555"/>
                </a:cubicBezTo>
                <a:cubicBezTo>
                  <a:pt x="11366" y="716"/>
                  <a:pt x="8937" y="1036"/>
                  <a:pt x="7079" y="1404"/>
                </a:cubicBezTo>
                <a:cubicBezTo>
                  <a:pt x="4845" y="1848"/>
                  <a:pt x="3290" y="1731"/>
                  <a:pt x="2479" y="3519"/>
                </a:cubicBezTo>
                <a:lnTo>
                  <a:pt x="2481" y="3483"/>
                </a:lnTo>
                <a:cubicBezTo>
                  <a:pt x="2481" y="3483"/>
                  <a:pt x="1251" y="5269"/>
                  <a:pt x="583" y="11343"/>
                </a:cubicBezTo>
                <a:cubicBezTo>
                  <a:pt x="304" y="11737"/>
                  <a:pt x="179" y="12329"/>
                  <a:pt x="47" y="13313"/>
                </a:cubicBezTo>
                <a:cubicBezTo>
                  <a:pt x="-59" y="14113"/>
                  <a:pt x="47" y="15020"/>
                  <a:pt x="47" y="15020"/>
                </a:cubicBezTo>
                <a:cubicBezTo>
                  <a:pt x="533" y="14678"/>
                  <a:pt x="1030" y="12935"/>
                  <a:pt x="942" y="11462"/>
                </a:cubicBezTo>
                <a:cubicBezTo>
                  <a:pt x="1063" y="10205"/>
                  <a:pt x="1652" y="6464"/>
                  <a:pt x="2281" y="6156"/>
                </a:cubicBezTo>
                <a:cubicBezTo>
                  <a:pt x="2511" y="8306"/>
                  <a:pt x="3102" y="11155"/>
                  <a:pt x="1921" y="14029"/>
                </a:cubicBezTo>
                <a:cubicBezTo>
                  <a:pt x="1729" y="15969"/>
                  <a:pt x="1837" y="19104"/>
                  <a:pt x="1417" y="20501"/>
                </a:cubicBezTo>
                <a:lnTo>
                  <a:pt x="1670" y="20596"/>
                </a:lnTo>
                <a:cubicBezTo>
                  <a:pt x="1670" y="20596"/>
                  <a:pt x="1703" y="20912"/>
                  <a:pt x="1625" y="21545"/>
                </a:cubicBezTo>
                <a:lnTo>
                  <a:pt x="2879" y="21545"/>
                </a:lnTo>
                <a:cubicBezTo>
                  <a:pt x="2879" y="21545"/>
                  <a:pt x="2667" y="21089"/>
                  <a:pt x="2519" y="20457"/>
                </a:cubicBezTo>
                <a:cubicBezTo>
                  <a:pt x="2371" y="19825"/>
                  <a:pt x="2498" y="16804"/>
                  <a:pt x="3006" y="15470"/>
                </a:cubicBezTo>
                <a:cubicBezTo>
                  <a:pt x="3428" y="14696"/>
                  <a:pt x="3775" y="13780"/>
                  <a:pt x="4001" y="13000"/>
                </a:cubicBezTo>
                <a:cubicBezTo>
                  <a:pt x="4239" y="12858"/>
                  <a:pt x="4531" y="12716"/>
                  <a:pt x="4864" y="12611"/>
                </a:cubicBezTo>
                <a:lnTo>
                  <a:pt x="4639" y="15203"/>
                </a:lnTo>
                <a:cubicBezTo>
                  <a:pt x="4639" y="15203"/>
                  <a:pt x="5252" y="17632"/>
                  <a:pt x="5433" y="18667"/>
                </a:cubicBezTo>
                <a:cubicBezTo>
                  <a:pt x="5588" y="19553"/>
                  <a:pt x="5609" y="20585"/>
                  <a:pt x="5609" y="20585"/>
                </a:cubicBezTo>
                <a:lnTo>
                  <a:pt x="5873" y="20712"/>
                </a:lnTo>
                <a:cubicBezTo>
                  <a:pt x="5929" y="21326"/>
                  <a:pt x="6046" y="21545"/>
                  <a:pt x="6046" y="21545"/>
                </a:cubicBezTo>
                <a:lnTo>
                  <a:pt x="7273" y="21545"/>
                </a:lnTo>
                <a:cubicBezTo>
                  <a:pt x="5363" y="17861"/>
                  <a:pt x="6017" y="13841"/>
                  <a:pt x="6319" y="12497"/>
                </a:cubicBezTo>
                <a:cubicBezTo>
                  <a:pt x="6513" y="12530"/>
                  <a:pt x="6711" y="12583"/>
                  <a:pt x="6913" y="12661"/>
                </a:cubicBezTo>
                <a:cubicBezTo>
                  <a:pt x="8430" y="13251"/>
                  <a:pt x="9964" y="13797"/>
                  <a:pt x="11341" y="13627"/>
                </a:cubicBezTo>
                <a:cubicBezTo>
                  <a:pt x="11321" y="14595"/>
                  <a:pt x="11350" y="15634"/>
                  <a:pt x="11373" y="16347"/>
                </a:cubicBezTo>
                <a:cubicBezTo>
                  <a:pt x="11419" y="17769"/>
                  <a:pt x="10988" y="20474"/>
                  <a:pt x="10988" y="20474"/>
                </a:cubicBezTo>
                <a:lnTo>
                  <a:pt x="11240" y="20615"/>
                </a:lnTo>
                <a:cubicBezTo>
                  <a:pt x="11240" y="20615"/>
                  <a:pt x="11195" y="21245"/>
                  <a:pt x="11408" y="21545"/>
                </a:cubicBezTo>
                <a:lnTo>
                  <a:pt x="12403" y="21545"/>
                </a:lnTo>
                <a:cubicBezTo>
                  <a:pt x="11731" y="20234"/>
                  <a:pt x="12064" y="17577"/>
                  <a:pt x="12393" y="16874"/>
                </a:cubicBezTo>
                <a:cubicBezTo>
                  <a:pt x="12529" y="16581"/>
                  <a:pt x="12650" y="15573"/>
                  <a:pt x="12746" y="14496"/>
                </a:cubicBezTo>
                <a:cubicBezTo>
                  <a:pt x="12830" y="15210"/>
                  <a:pt x="12951" y="15729"/>
                  <a:pt x="13108" y="16114"/>
                </a:cubicBezTo>
                <a:cubicBezTo>
                  <a:pt x="13681" y="17523"/>
                  <a:pt x="13742" y="20554"/>
                  <a:pt x="13742" y="20554"/>
                </a:cubicBezTo>
                <a:lnTo>
                  <a:pt x="13983" y="20715"/>
                </a:lnTo>
                <a:cubicBezTo>
                  <a:pt x="13983" y="20715"/>
                  <a:pt x="14035" y="21312"/>
                  <a:pt x="14240" y="21545"/>
                </a:cubicBezTo>
                <a:lnTo>
                  <a:pt x="15320" y="21545"/>
                </a:lnTo>
                <a:cubicBezTo>
                  <a:pt x="15320" y="21545"/>
                  <a:pt x="14239" y="19951"/>
                  <a:pt x="14303" y="15822"/>
                </a:cubicBezTo>
                <a:cubicBezTo>
                  <a:pt x="14309" y="15469"/>
                  <a:pt x="14259" y="13973"/>
                  <a:pt x="14225" y="12969"/>
                </a:cubicBezTo>
                <a:cubicBezTo>
                  <a:pt x="14499" y="12708"/>
                  <a:pt x="14738" y="12286"/>
                  <a:pt x="14898" y="11607"/>
                </a:cubicBezTo>
                <a:cubicBezTo>
                  <a:pt x="15809" y="7427"/>
                  <a:pt x="17536" y="6689"/>
                  <a:pt x="18321" y="6900"/>
                </a:cubicBezTo>
                <a:cubicBezTo>
                  <a:pt x="19105" y="7110"/>
                  <a:pt x="19444" y="6865"/>
                  <a:pt x="19995" y="6514"/>
                </a:cubicBezTo>
                <a:cubicBezTo>
                  <a:pt x="20610" y="7392"/>
                  <a:pt x="20758" y="7111"/>
                  <a:pt x="20928" y="7111"/>
                </a:cubicBezTo>
                <a:cubicBezTo>
                  <a:pt x="21097" y="7111"/>
                  <a:pt x="21202" y="6584"/>
                  <a:pt x="21372" y="6197"/>
                </a:cubicBezTo>
                <a:cubicBezTo>
                  <a:pt x="21541" y="5811"/>
                  <a:pt x="21288" y="5285"/>
                  <a:pt x="21097" y="5110"/>
                </a:cubicBezTo>
                <a:cubicBezTo>
                  <a:pt x="20906" y="4934"/>
                  <a:pt x="20142" y="3246"/>
                  <a:pt x="19888" y="2193"/>
                </a:cubicBezTo>
                <a:cubicBezTo>
                  <a:pt x="19634" y="1139"/>
                  <a:pt x="19126" y="1316"/>
                  <a:pt x="18935" y="719"/>
                </a:cubicBezTo>
                <a:cubicBezTo>
                  <a:pt x="18816" y="346"/>
                  <a:pt x="18622" y="-55"/>
                  <a:pt x="18406" y="6"/>
                </a:cubicBezTo>
                <a:close/>
              </a:path>
            </a:pathLst>
          </a:custGeom>
          <a:noFill/>
          <a:ln w="2540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p>
        </p:txBody>
      </p:sp>
      <p:sp>
        <p:nvSpPr>
          <p:cNvPr id="56" name="Owl">
            <a:extLst>
              <a:ext uri="{FF2B5EF4-FFF2-40B4-BE49-F238E27FC236}">
                <a16:creationId xmlns:a16="http://schemas.microsoft.com/office/drawing/2014/main" id="{E9BC87FE-E85E-4F50-9D09-D4776A8170EA}"/>
              </a:ext>
            </a:extLst>
          </p:cNvPr>
          <p:cNvSpPr/>
          <p:nvPr/>
        </p:nvSpPr>
        <p:spPr>
          <a:xfrm>
            <a:off x="2081155" y="4457595"/>
            <a:ext cx="204292" cy="240446"/>
          </a:xfrm>
          <a:custGeom>
            <a:avLst/>
            <a:gdLst/>
            <a:ahLst/>
            <a:cxnLst>
              <a:cxn ang="0">
                <a:pos x="wd2" y="hd2"/>
              </a:cxn>
              <a:cxn ang="5400000">
                <a:pos x="wd2" y="hd2"/>
              </a:cxn>
              <a:cxn ang="10800000">
                <a:pos x="wd2" y="hd2"/>
              </a:cxn>
              <a:cxn ang="16200000">
                <a:pos x="wd2" y="hd2"/>
              </a:cxn>
            </a:cxnLst>
            <a:rect l="0" t="0" r="r" b="b"/>
            <a:pathLst>
              <a:path w="21205" h="21591" extrusionOk="0">
                <a:moveTo>
                  <a:pt x="12155" y="0"/>
                </a:moveTo>
                <a:cubicBezTo>
                  <a:pt x="12155" y="0"/>
                  <a:pt x="11634" y="546"/>
                  <a:pt x="11988" y="1070"/>
                </a:cubicBezTo>
                <a:cubicBezTo>
                  <a:pt x="11988" y="1070"/>
                  <a:pt x="12026" y="1808"/>
                  <a:pt x="12529" y="2119"/>
                </a:cubicBezTo>
                <a:cubicBezTo>
                  <a:pt x="12119" y="2596"/>
                  <a:pt x="11896" y="3118"/>
                  <a:pt x="11742" y="3566"/>
                </a:cubicBezTo>
                <a:cubicBezTo>
                  <a:pt x="11598" y="3988"/>
                  <a:pt x="11483" y="4582"/>
                  <a:pt x="11381" y="4963"/>
                </a:cubicBezTo>
                <a:cubicBezTo>
                  <a:pt x="11252" y="5449"/>
                  <a:pt x="11380" y="5834"/>
                  <a:pt x="10806" y="5983"/>
                </a:cubicBezTo>
                <a:cubicBezTo>
                  <a:pt x="6995" y="6974"/>
                  <a:pt x="4684" y="10520"/>
                  <a:pt x="4084" y="13437"/>
                </a:cubicBezTo>
                <a:cubicBezTo>
                  <a:pt x="4084" y="13437"/>
                  <a:pt x="1380" y="15573"/>
                  <a:pt x="11" y="20975"/>
                </a:cubicBezTo>
                <a:cubicBezTo>
                  <a:pt x="-147" y="21600"/>
                  <a:pt x="1388" y="20964"/>
                  <a:pt x="1388" y="20964"/>
                </a:cubicBezTo>
                <a:cubicBezTo>
                  <a:pt x="1388" y="20964"/>
                  <a:pt x="1381" y="21330"/>
                  <a:pt x="2515" y="21318"/>
                </a:cubicBezTo>
                <a:cubicBezTo>
                  <a:pt x="3117" y="21318"/>
                  <a:pt x="5098" y="21049"/>
                  <a:pt x="6621" y="20454"/>
                </a:cubicBezTo>
                <a:cubicBezTo>
                  <a:pt x="8164" y="19850"/>
                  <a:pt x="8734" y="19355"/>
                  <a:pt x="8917" y="19012"/>
                </a:cubicBezTo>
                <a:cubicBezTo>
                  <a:pt x="9492" y="19367"/>
                  <a:pt x="10184" y="19586"/>
                  <a:pt x="10401" y="19750"/>
                </a:cubicBezTo>
                <a:cubicBezTo>
                  <a:pt x="10661" y="19946"/>
                  <a:pt x="10776" y="20299"/>
                  <a:pt x="10236" y="20426"/>
                </a:cubicBezTo>
                <a:cubicBezTo>
                  <a:pt x="9696" y="20554"/>
                  <a:pt x="9601" y="20445"/>
                  <a:pt x="9314" y="20576"/>
                </a:cubicBezTo>
                <a:cubicBezTo>
                  <a:pt x="9241" y="20610"/>
                  <a:pt x="9181" y="20645"/>
                  <a:pt x="9132" y="20681"/>
                </a:cubicBezTo>
                <a:cubicBezTo>
                  <a:pt x="8839" y="20611"/>
                  <a:pt x="8370" y="20618"/>
                  <a:pt x="8039" y="21193"/>
                </a:cubicBezTo>
                <a:cubicBezTo>
                  <a:pt x="8012" y="21242"/>
                  <a:pt x="8079" y="21288"/>
                  <a:pt x="8127" y="21253"/>
                </a:cubicBezTo>
                <a:cubicBezTo>
                  <a:pt x="8352" y="21088"/>
                  <a:pt x="8727" y="20902"/>
                  <a:pt x="9057" y="21177"/>
                </a:cubicBezTo>
                <a:cubicBezTo>
                  <a:pt x="9060" y="21180"/>
                  <a:pt x="9063" y="21182"/>
                  <a:pt x="9066" y="21184"/>
                </a:cubicBezTo>
                <a:cubicBezTo>
                  <a:pt x="9177" y="21293"/>
                  <a:pt x="9361" y="21367"/>
                  <a:pt x="9558" y="21367"/>
                </a:cubicBezTo>
                <a:cubicBezTo>
                  <a:pt x="10402" y="21367"/>
                  <a:pt x="10993" y="21022"/>
                  <a:pt x="11484" y="21087"/>
                </a:cubicBezTo>
                <a:cubicBezTo>
                  <a:pt x="11975" y="21152"/>
                  <a:pt x="12378" y="21591"/>
                  <a:pt x="13299" y="21591"/>
                </a:cubicBezTo>
                <a:cubicBezTo>
                  <a:pt x="13972" y="21591"/>
                  <a:pt x="14295" y="21117"/>
                  <a:pt x="14786" y="21367"/>
                </a:cubicBezTo>
                <a:cubicBezTo>
                  <a:pt x="15156" y="21555"/>
                  <a:pt x="15820" y="21465"/>
                  <a:pt x="16107" y="21286"/>
                </a:cubicBezTo>
                <a:cubicBezTo>
                  <a:pt x="16274" y="21191"/>
                  <a:pt x="16396" y="21051"/>
                  <a:pt x="16787" y="21087"/>
                </a:cubicBezTo>
                <a:cubicBezTo>
                  <a:pt x="17474" y="21150"/>
                  <a:pt x="17609" y="21380"/>
                  <a:pt x="18345" y="21338"/>
                </a:cubicBezTo>
                <a:cubicBezTo>
                  <a:pt x="18669" y="21319"/>
                  <a:pt x="18914" y="21228"/>
                  <a:pt x="19065" y="21109"/>
                </a:cubicBezTo>
                <a:cubicBezTo>
                  <a:pt x="19250" y="21149"/>
                  <a:pt x="19385" y="21231"/>
                  <a:pt x="19472" y="21302"/>
                </a:cubicBezTo>
                <a:cubicBezTo>
                  <a:pt x="19519" y="21340"/>
                  <a:pt x="19598" y="21305"/>
                  <a:pt x="19589" y="21249"/>
                </a:cubicBezTo>
                <a:cubicBezTo>
                  <a:pt x="19558" y="21071"/>
                  <a:pt x="19460" y="20958"/>
                  <a:pt x="19334" y="20888"/>
                </a:cubicBezTo>
                <a:cubicBezTo>
                  <a:pt x="19666" y="20802"/>
                  <a:pt x="20061" y="20835"/>
                  <a:pt x="20331" y="21302"/>
                </a:cubicBezTo>
                <a:cubicBezTo>
                  <a:pt x="20349" y="21332"/>
                  <a:pt x="20401" y="21318"/>
                  <a:pt x="20396" y="21284"/>
                </a:cubicBezTo>
                <a:cubicBezTo>
                  <a:pt x="20331" y="20887"/>
                  <a:pt x="20062" y="20051"/>
                  <a:pt x="18961" y="20452"/>
                </a:cubicBezTo>
                <a:cubicBezTo>
                  <a:pt x="18626" y="20272"/>
                  <a:pt x="18294" y="20475"/>
                  <a:pt x="18086" y="20475"/>
                </a:cubicBezTo>
                <a:cubicBezTo>
                  <a:pt x="17465" y="20475"/>
                  <a:pt x="16944" y="19992"/>
                  <a:pt x="16344" y="19665"/>
                </a:cubicBezTo>
                <a:cubicBezTo>
                  <a:pt x="15687" y="19306"/>
                  <a:pt x="15450" y="18064"/>
                  <a:pt x="15366" y="17320"/>
                </a:cubicBezTo>
                <a:cubicBezTo>
                  <a:pt x="15897" y="16942"/>
                  <a:pt x="16449" y="16396"/>
                  <a:pt x="16806" y="15687"/>
                </a:cubicBezTo>
                <a:cubicBezTo>
                  <a:pt x="17916" y="13477"/>
                  <a:pt x="19270" y="12913"/>
                  <a:pt x="20417" y="11316"/>
                </a:cubicBezTo>
                <a:cubicBezTo>
                  <a:pt x="21453" y="9872"/>
                  <a:pt x="21337" y="8280"/>
                  <a:pt x="20813" y="7091"/>
                </a:cubicBezTo>
                <a:cubicBezTo>
                  <a:pt x="20720" y="6879"/>
                  <a:pt x="20568" y="6592"/>
                  <a:pt x="20653" y="6281"/>
                </a:cubicBezTo>
                <a:cubicBezTo>
                  <a:pt x="21034" y="4883"/>
                  <a:pt x="20741" y="2957"/>
                  <a:pt x="20319" y="2189"/>
                </a:cubicBezTo>
                <a:cubicBezTo>
                  <a:pt x="20830" y="1862"/>
                  <a:pt x="20867" y="1110"/>
                  <a:pt x="20867" y="1110"/>
                </a:cubicBezTo>
                <a:cubicBezTo>
                  <a:pt x="21235" y="566"/>
                  <a:pt x="20694" y="0"/>
                  <a:pt x="20694" y="0"/>
                </a:cubicBezTo>
                <a:cubicBezTo>
                  <a:pt x="20694" y="0"/>
                  <a:pt x="20517" y="392"/>
                  <a:pt x="19883" y="643"/>
                </a:cubicBezTo>
                <a:cubicBezTo>
                  <a:pt x="19382" y="840"/>
                  <a:pt x="18873" y="943"/>
                  <a:pt x="18562" y="993"/>
                </a:cubicBezTo>
                <a:cubicBezTo>
                  <a:pt x="18084" y="814"/>
                  <a:pt x="17283" y="695"/>
                  <a:pt x="16374" y="695"/>
                </a:cubicBezTo>
                <a:cubicBezTo>
                  <a:pt x="15511" y="695"/>
                  <a:pt x="14747" y="802"/>
                  <a:pt x="14262" y="966"/>
                </a:cubicBezTo>
                <a:cubicBezTo>
                  <a:pt x="13970" y="922"/>
                  <a:pt x="13449" y="821"/>
                  <a:pt x="12938" y="619"/>
                </a:cubicBezTo>
                <a:cubicBezTo>
                  <a:pt x="12326" y="378"/>
                  <a:pt x="12155" y="0"/>
                  <a:pt x="12155" y="0"/>
                </a:cubicBezTo>
                <a:close/>
                <a:moveTo>
                  <a:pt x="14333" y="2907"/>
                </a:moveTo>
                <a:cubicBezTo>
                  <a:pt x="14783" y="2983"/>
                  <a:pt x="15167" y="3221"/>
                  <a:pt x="15397" y="3548"/>
                </a:cubicBezTo>
                <a:cubicBezTo>
                  <a:pt x="15356" y="3867"/>
                  <a:pt x="15044" y="4115"/>
                  <a:pt x="14665" y="4115"/>
                </a:cubicBezTo>
                <a:cubicBezTo>
                  <a:pt x="14258" y="4115"/>
                  <a:pt x="13929" y="3830"/>
                  <a:pt x="13929" y="3478"/>
                </a:cubicBezTo>
                <a:cubicBezTo>
                  <a:pt x="13929" y="3229"/>
                  <a:pt x="14093" y="3012"/>
                  <a:pt x="14333" y="2907"/>
                </a:cubicBezTo>
                <a:close/>
                <a:moveTo>
                  <a:pt x="18523" y="2907"/>
                </a:moveTo>
                <a:cubicBezTo>
                  <a:pt x="18763" y="3012"/>
                  <a:pt x="18927" y="3229"/>
                  <a:pt x="18927" y="3478"/>
                </a:cubicBezTo>
                <a:cubicBezTo>
                  <a:pt x="18927" y="3830"/>
                  <a:pt x="18598" y="4115"/>
                  <a:pt x="18191" y="4115"/>
                </a:cubicBezTo>
                <a:cubicBezTo>
                  <a:pt x="17812" y="4115"/>
                  <a:pt x="17499" y="3867"/>
                  <a:pt x="17459" y="3548"/>
                </a:cubicBezTo>
                <a:cubicBezTo>
                  <a:pt x="17689" y="3221"/>
                  <a:pt x="18073" y="2983"/>
                  <a:pt x="18523" y="2907"/>
                </a:cubicBezTo>
                <a:close/>
                <a:moveTo>
                  <a:pt x="14665" y="3144"/>
                </a:moveTo>
                <a:cubicBezTo>
                  <a:pt x="14567" y="3144"/>
                  <a:pt x="14469" y="3176"/>
                  <a:pt x="14394" y="3241"/>
                </a:cubicBezTo>
                <a:cubicBezTo>
                  <a:pt x="14244" y="3371"/>
                  <a:pt x="14244" y="3583"/>
                  <a:pt x="14394" y="3712"/>
                </a:cubicBezTo>
                <a:cubicBezTo>
                  <a:pt x="14544" y="3842"/>
                  <a:pt x="14786" y="3842"/>
                  <a:pt x="14936" y="3712"/>
                </a:cubicBezTo>
                <a:cubicBezTo>
                  <a:pt x="15086" y="3583"/>
                  <a:pt x="15086" y="3371"/>
                  <a:pt x="14936" y="3241"/>
                </a:cubicBezTo>
                <a:cubicBezTo>
                  <a:pt x="14861" y="3176"/>
                  <a:pt x="14763" y="3144"/>
                  <a:pt x="14665" y="3144"/>
                </a:cubicBezTo>
                <a:close/>
                <a:moveTo>
                  <a:pt x="18191" y="3144"/>
                </a:moveTo>
                <a:cubicBezTo>
                  <a:pt x="18092" y="3144"/>
                  <a:pt x="17995" y="3176"/>
                  <a:pt x="17920" y="3241"/>
                </a:cubicBezTo>
                <a:cubicBezTo>
                  <a:pt x="17770" y="3371"/>
                  <a:pt x="17770" y="3583"/>
                  <a:pt x="17920" y="3712"/>
                </a:cubicBezTo>
                <a:cubicBezTo>
                  <a:pt x="18070" y="3842"/>
                  <a:pt x="18312" y="3842"/>
                  <a:pt x="18462" y="3712"/>
                </a:cubicBezTo>
                <a:cubicBezTo>
                  <a:pt x="18612" y="3583"/>
                  <a:pt x="18612" y="3371"/>
                  <a:pt x="18462" y="3241"/>
                </a:cubicBezTo>
                <a:cubicBezTo>
                  <a:pt x="18387" y="3176"/>
                  <a:pt x="18289" y="3144"/>
                  <a:pt x="18191" y="3144"/>
                </a:cubicBezTo>
                <a:close/>
                <a:moveTo>
                  <a:pt x="12579" y="19082"/>
                </a:moveTo>
                <a:cubicBezTo>
                  <a:pt x="12770" y="19225"/>
                  <a:pt x="13015" y="19316"/>
                  <a:pt x="13332" y="19345"/>
                </a:cubicBezTo>
                <a:cubicBezTo>
                  <a:pt x="13862" y="19395"/>
                  <a:pt x="14279" y="19924"/>
                  <a:pt x="14206" y="20401"/>
                </a:cubicBezTo>
                <a:cubicBezTo>
                  <a:pt x="13993" y="20496"/>
                  <a:pt x="13793" y="20569"/>
                  <a:pt x="13622" y="20569"/>
                </a:cubicBezTo>
                <a:cubicBezTo>
                  <a:pt x="13074" y="20569"/>
                  <a:pt x="12727" y="19967"/>
                  <a:pt x="12579" y="19082"/>
                </a:cubicBezTo>
                <a:close/>
              </a:path>
            </a:pathLst>
          </a:custGeom>
          <a:noFill/>
          <a:ln w="2540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p>
        </p:txBody>
      </p:sp>
      <p:sp>
        <p:nvSpPr>
          <p:cNvPr id="57" name="Blue Jay">
            <a:extLst>
              <a:ext uri="{FF2B5EF4-FFF2-40B4-BE49-F238E27FC236}">
                <a16:creationId xmlns:a16="http://schemas.microsoft.com/office/drawing/2014/main" id="{0530E3D3-AB83-4045-A9C9-51CC5D100815}"/>
              </a:ext>
            </a:extLst>
          </p:cNvPr>
          <p:cNvSpPr/>
          <p:nvPr/>
        </p:nvSpPr>
        <p:spPr>
          <a:xfrm>
            <a:off x="1888932" y="4329259"/>
            <a:ext cx="161472" cy="105594"/>
          </a:xfrm>
          <a:custGeom>
            <a:avLst/>
            <a:gdLst/>
            <a:ahLst/>
            <a:cxnLst>
              <a:cxn ang="0">
                <a:pos x="wd2" y="hd2"/>
              </a:cxn>
              <a:cxn ang="5400000">
                <a:pos x="wd2" y="hd2"/>
              </a:cxn>
              <a:cxn ang="10800000">
                <a:pos x="wd2" y="hd2"/>
              </a:cxn>
              <a:cxn ang="16200000">
                <a:pos x="wd2" y="hd2"/>
              </a:cxn>
            </a:cxnLst>
            <a:rect l="0" t="0" r="r" b="b"/>
            <a:pathLst>
              <a:path w="21573" h="21597" extrusionOk="0">
                <a:moveTo>
                  <a:pt x="16199" y="2"/>
                </a:moveTo>
                <a:cubicBezTo>
                  <a:pt x="16108" y="-2"/>
                  <a:pt x="16047" y="3"/>
                  <a:pt x="16013" y="7"/>
                </a:cubicBezTo>
                <a:cubicBezTo>
                  <a:pt x="15997" y="7"/>
                  <a:pt x="15981" y="31"/>
                  <a:pt x="15986" y="56"/>
                </a:cubicBezTo>
                <a:cubicBezTo>
                  <a:pt x="15992" y="213"/>
                  <a:pt x="16024" y="760"/>
                  <a:pt x="16234" y="1222"/>
                </a:cubicBezTo>
                <a:cubicBezTo>
                  <a:pt x="16245" y="1247"/>
                  <a:pt x="16245" y="1288"/>
                  <a:pt x="16224" y="1305"/>
                </a:cubicBezTo>
                <a:cubicBezTo>
                  <a:pt x="15927" y="1643"/>
                  <a:pt x="15780" y="2073"/>
                  <a:pt x="15732" y="2213"/>
                </a:cubicBezTo>
                <a:cubicBezTo>
                  <a:pt x="15726" y="2238"/>
                  <a:pt x="15737" y="2262"/>
                  <a:pt x="15754" y="2262"/>
                </a:cubicBezTo>
                <a:lnTo>
                  <a:pt x="16050" y="2262"/>
                </a:lnTo>
                <a:cubicBezTo>
                  <a:pt x="16066" y="2262"/>
                  <a:pt x="16078" y="2295"/>
                  <a:pt x="16062" y="2311"/>
                </a:cubicBezTo>
                <a:cubicBezTo>
                  <a:pt x="15717" y="2749"/>
                  <a:pt x="15527" y="3319"/>
                  <a:pt x="15479" y="3493"/>
                </a:cubicBezTo>
                <a:cubicBezTo>
                  <a:pt x="15473" y="3517"/>
                  <a:pt x="15485" y="3542"/>
                  <a:pt x="15501" y="3542"/>
                </a:cubicBezTo>
                <a:lnTo>
                  <a:pt x="15738" y="3542"/>
                </a:lnTo>
                <a:cubicBezTo>
                  <a:pt x="15760" y="3542"/>
                  <a:pt x="15775" y="3574"/>
                  <a:pt x="15775" y="3598"/>
                </a:cubicBezTo>
                <a:cubicBezTo>
                  <a:pt x="15678" y="4779"/>
                  <a:pt x="14599" y="5547"/>
                  <a:pt x="14033" y="5663"/>
                </a:cubicBezTo>
                <a:cubicBezTo>
                  <a:pt x="12447" y="5993"/>
                  <a:pt x="10728" y="6430"/>
                  <a:pt x="7330" y="11442"/>
                </a:cubicBezTo>
                <a:cubicBezTo>
                  <a:pt x="7282" y="11516"/>
                  <a:pt x="7217" y="11567"/>
                  <a:pt x="7146" y="11591"/>
                </a:cubicBezTo>
                <a:cubicBezTo>
                  <a:pt x="6095" y="11922"/>
                  <a:pt x="1840" y="13275"/>
                  <a:pt x="22" y="14406"/>
                </a:cubicBezTo>
                <a:cubicBezTo>
                  <a:pt x="-10" y="14423"/>
                  <a:pt x="-5" y="14498"/>
                  <a:pt x="27" y="14515"/>
                </a:cubicBezTo>
                <a:cubicBezTo>
                  <a:pt x="1408" y="15035"/>
                  <a:pt x="2125" y="14860"/>
                  <a:pt x="6078" y="13506"/>
                </a:cubicBezTo>
                <a:cubicBezTo>
                  <a:pt x="6153" y="13481"/>
                  <a:pt x="6225" y="13524"/>
                  <a:pt x="6273" y="13607"/>
                </a:cubicBezTo>
                <a:cubicBezTo>
                  <a:pt x="6926" y="14762"/>
                  <a:pt x="8317" y="14324"/>
                  <a:pt x="9056" y="14275"/>
                </a:cubicBezTo>
                <a:cubicBezTo>
                  <a:pt x="9417" y="14250"/>
                  <a:pt x="9821" y="14595"/>
                  <a:pt x="10387" y="15000"/>
                </a:cubicBezTo>
                <a:cubicBezTo>
                  <a:pt x="10431" y="15033"/>
                  <a:pt x="10448" y="15109"/>
                  <a:pt x="10426" y="15175"/>
                </a:cubicBezTo>
                <a:cubicBezTo>
                  <a:pt x="10205" y="15803"/>
                  <a:pt x="10004" y="16636"/>
                  <a:pt x="10015" y="16801"/>
                </a:cubicBezTo>
                <a:cubicBezTo>
                  <a:pt x="10107" y="17915"/>
                  <a:pt x="10824" y="19757"/>
                  <a:pt x="10743" y="20418"/>
                </a:cubicBezTo>
                <a:cubicBezTo>
                  <a:pt x="10657" y="21078"/>
                  <a:pt x="10339" y="20665"/>
                  <a:pt x="10059" y="20722"/>
                </a:cubicBezTo>
                <a:cubicBezTo>
                  <a:pt x="9697" y="20788"/>
                  <a:pt x="9336" y="20879"/>
                  <a:pt x="9255" y="21597"/>
                </a:cubicBezTo>
                <a:cubicBezTo>
                  <a:pt x="9341" y="21457"/>
                  <a:pt x="9472" y="21277"/>
                  <a:pt x="9671" y="21244"/>
                </a:cubicBezTo>
                <a:cubicBezTo>
                  <a:pt x="9795" y="21466"/>
                  <a:pt x="9881" y="21590"/>
                  <a:pt x="10103" y="21581"/>
                </a:cubicBezTo>
                <a:cubicBezTo>
                  <a:pt x="10437" y="21581"/>
                  <a:pt x="10695" y="21168"/>
                  <a:pt x="11078" y="21184"/>
                </a:cubicBezTo>
                <a:cubicBezTo>
                  <a:pt x="11418" y="21192"/>
                  <a:pt x="12114" y="21581"/>
                  <a:pt x="12405" y="21581"/>
                </a:cubicBezTo>
                <a:cubicBezTo>
                  <a:pt x="12739" y="21581"/>
                  <a:pt x="12799" y="21507"/>
                  <a:pt x="12961" y="21218"/>
                </a:cubicBezTo>
                <a:cubicBezTo>
                  <a:pt x="13144" y="21160"/>
                  <a:pt x="13240" y="21333"/>
                  <a:pt x="13305" y="21589"/>
                </a:cubicBezTo>
                <a:cubicBezTo>
                  <a:pt x="13461" y="20879"/>
                  <a:pt x="13236" y="20771"/>
                  <a:pt x="12745" y="20738"/>
                </a:cubicBezTo>
                <a:cubicBezTo>
                  <a:pt x="12335" y="20713"/>
                  <a:pt x="11650" y="20978"/>
                  <a:pt x="11299" y="20152"/>
                </a:cubicBezTo>
                <a:cubicBezTo>
                  <a:pt x="10954" y="19327"/>
                  <a:pt x="10716" y="17857"/>
                  <a:pt x="10743" y="16924"/>
                </a:cubicBezTo>
                <a:cubicBezTo>
                  <a:pt x="10748" y="16702"/>
                  <a:pt x="11369" y="16156"/>
                  <a:pt x="11731" y="15867"/>
                </a:cubicBezTo>
                <a:cubicBezTo>
                  <a:pt x="11795" y="15817"/>
                  <a:pt x="11871" y="15801"/>
                  <a:pt x="11941" y="15825"/>
                </a:cubicBezTo>
                <a:cubicBezTo>
                  <a:pt x="12243" y="15933"/>
                  <a:pt x="12577" y="16008"/>
                  <a:pt x="12944" y="16058"/>
                </a:cubicBezTo>
                <a:cubicBezTo>
                  <a:pt x="12998" y="16066"/>
                  <a:pt x="13036" y="16148"/>
                  <a:pt x="13020" y="16223"/>
                </a:cubicBezTo>
                <a:cubicBezTo>
                  <a:pt x="12966" y="16520"/>
                  <a:pt x="12938" y="16801"/>
                  <a:pt x="12976" y="17007"/>
                </a:cubicBezTo>
                <a:cubicBezTo>
                  <a:pt x="13132" y="17874"/>
                  <a:pt x="15032" y="20094"/>
                  <a:pt x="14961" y="20482"/>
                </a:cubicBezTo>
                <a:cubicBezTo>
                  <a:pt x="14897" y="20854"/>
                  <a:pt x="14573" y="20755"/>
                  <a:pt x="14282" y="20722"/>
                </a:cubicBezTo>
                <a:cubicBezTo>
                  <a:pt x="13899" y="20689"/>
                  <a:pt x="13553" y="20847"/>
                  <a:pt x="13515" y="21581"/>
                </a:cubicBezTo>
                <a:cubicBezTo>
                  <a:pt x="13774" y="21144"/>
                  <a:pt x="13910" y="21225"/>
                  <a:pt x="13910" y="21225"/>
                </a:cubicBezTo>
                <a:cubicBezTo>
                  <a:pt x="13910" y="21225"/>
                  <a:pt x="14055" y="21581"/>
                  <a:pt x="14351" y="21581"/>
                </a:cubicBezTo>
                <a:cubicBezTo>
                  <a:pt x="14810" y="21581"/>
                  <a:pt x="14853" y="21153"/>
                  <a:pt x="15295" y="21161"/>
                </a:cubicBezTo>
                <a:cubicBezTo>
                  <a:pt x="15683" y="21169"/>
                  <a:pt x="16314" y="21598"/>
                  <a:pt x="16702" y="21581"/>
                </a:cubicBezTo>
                <a:cubicBezTo>
                  <a:pt x="17145" y="21557"/>
                  <a:pt x="17188" y="21210"/>
                  <a:pt x="17188" y="21210"/>
                </a:cubicBezTo>
                <a:cubicBezTo>
                  <a:pt x="17188" y="21210"/>
                  <a:pt x="17463" y="21094"/>
                  <a:pt x="17560" y="21581"/>
                </a:cubicBezTo>
                <a:cubicBezTo>
                  <a:pt x="17706" y="21144"/>
                  <a:pt x="17571" y="20630"/>
                  <a:pt x="16972" y="20738"/>
                </a:cubicBezTo>
                <a:cubicBezTo>
                  <a:pt x="16471" y="20820"/>
                  <a:pt x="15667" y="20672"/>
                  <a:pt x="15484" y="20201"/>
                </a:cubicBezTo>
                <a:cubicBezTo>
                  <a:pt x="15301" y="19731"/>
                  <a:pt x="13828" y="17890"/>
                  <a:pt x="13974" y="17056"/>
                </a:cubicBezTo>
                <a:cubicBezTo>
                  <a:pt x="14017" y="16800"/>
                  <a:pt x="14239" y="16397"/>
                  <a:pt x="14476" y="16042"/>
                </a:cubicBezTo>
                <a:cubicBezTo>
                  <a:pt x="14525" y="15968"/>
                  <a:pt x="14583" y="15917"/>
                  <a:pt x="14653" y="15892"/>
                </a:cubicBezTo>
                <a:cubicBezTo>
                  <a:pt x="16843" y="15083"/>
                  <a:pt x="18564" y="11928"/>
                  <a:pt x="18791" y="9179"/>
                </a:cubicBezTo>
                <a:cubicBezTo>
                  <a:pt x="18942" y="7305"/>
                  <a:pt x="19340" y="6102"/>
                  <a:pt x="19637" y="5433"/>
                </a:cubicBezTo>
                <a:cubicBezTo>
                  <a:pt x="19701" y="5293"/>
                  <a:pt x="19798" y="5202"/>
                  <a:pt x="19911" y="5185"/>
                </a:cubicBezTo>
                <a:cubicBezTo>
                  <a:pt x="20882" y="5061"/>
                  <a:pt x="21347" y="4704"/>
                  <a:pt x="21536" y="4514"/>
                </a:cubicBezTo>
                <a:cubicBezTo>
                  <a:pt x="21590" y="4473"/>
                  <a:pt x="21583" y="4350"/>
                  <a:pt x="21529" y="4300"/>
                </a:cubicBezTo>
                <a:cubicBezTo>
                  <a:pt x="21341" y="4135"/>
                  <a:pt x="20867" y="3823"/>
                  <a:pt x="19918" y="3658"/>
                </a:cubicBezTo>
                <a:cubicBezTo>
                  <a:pt x="19832" y="3641"/>
                  <a:pt x="19755" y="3557"/>
                  <a:pt x="19718" y="3433"/>
                </a:cubicBezTo>
                <a:cubicBezTo>
                  <a:pt x="19513" y="2723"/>
                  <a:pt x="18969" y="1245"/>
                  <a:pt x="17766" y="551"/>
                </a:cubicBezTo>
                <a:cubicBezTo>
                  <a:pt x="16993" y="106"/>
                  <a:pt x="16469" y="13"/>
                  <a:pt x="16199" y="2"/>
                </a:cubicBezTo>
                <a:close/>
              </a:path>
            </a:pathLst>
          </a:custGeom>
          <a:noFill/>
          <a:ln w="2540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p>
        </p:txBody>
      </p:sp>
      <p:sp>
        <p:nvSpPr>
          <p:cNvPr id="59" name="Cat">
            <a:extLst>
              <a:ext uri="{FF2B5EF4-FFF2-40B4-BE49-F238E27FC236}">
                <a16:creationId xmlns:a16="http://schemas.microsoft.com/office/drawing/2014/main" id="{45BEB9CB-9AB7-4F9B-92E2-7212D2B45CE2}"/>
              </a:ext>
            </a:extLst>
          </p:cNvPr>
          <p:cNvSpPr/>
          <p:nvPr/>
        </p:nvSpPr>
        <p:spPr>
          <a:xfrm>
            <a:off x="1355319" y="3814443"/>
            <a:ext cx="233296" cy="175430"/>
          </a:xfrm>
          <a:custGeom>
            <a:avLst/>
            <a:gdLst/>
            <a:ahLst/>
            <a:cxnLst>
              <a:cxn ang="0">
                <a:pos x="wd2" y="hd2"/>
              </a:cxn>
              <a:cxn ang="5400000">
                <a:pos x="wd2" y="hd2"/>
              </a:cxn>
              <a:cxn ang="10800000">
                <a:pos x="wd2" y="hd2"/>
              </a:cxn>
              <a:cxn ang="16200000">
                <a:pos x="wd2" y="hd2"/>
              </a:cxn>
            </a:cxnLst>
            <a:rect l="0" t="0" r="r" b="b"/>
            <a:pathLst>
              <a:path w="20166" h="21161" extrusionOk="0">
                <a:moveTo>
                  <a:pt x="1787" y="0"/>
                </a:moveTo>
                <a:cubicBezTo>
                  <a:pt x="1647" y="1"/>
                  <a:pt x="1497" y="21"/>
                  <a:pt x="1336" y="66"/>
                </a:cubicBezTo>
                <a:cubicBezTo>
                  <a:pt x="242" y="375"/>
                  <a:pt x="-1383" y="3616"/>
                  <a:pt x="2179" y="8649"/>
                </a:cubicBezTo>
                <a:cubicBezTo>
                  <a:pt x="2887" y="9443"/>
                  <a:pt x="2519" y="10329"/>
                  <a:pt x="2471" y="10868"/>
                </a:cubicBezTo>
                <a:cubicBezTo>
                  <a:pt x="2412" y="11193"/>
                  <a:pt x="2380" y="11536"/>
                  <a:pt x="2363" y="11902"/>
                </a:cubicBezTo>
                <a:cubicBezTo>
                  <a:pt x="2313" y="12941"/>
                  <a:pt x="1681" y="13944"/>
                  <a:pt x="1128" y="14699"/>
                </a:cubicBezTo>
                <a:cubicBezTo>
                  <a:pt x="1048" y="14808"/>
                  <a:pt x="994" y="14950"/>
                  <a:pt x="966" y="15102"/>
                </a:cubicBezTo>
                <a:cubicBezTo>
                  <a:pt x="733" y="16372"/>
                  <a:pt x="778" y="17985"/>
                  <a:pt x="811" y="18653"/>
                </a:cubicBezTo>
                <a:cubicBezTo>
                  <a:pt x="846" y="19368"/>
                  <a:pt x="118" y="19184"/>
                  <a:pt x="885" y="20680"/>
                </a:cubicBezTo>
                <a:cubicBezTo>
                  <a:pt x="1098" y="21094"/>
                  <a:pt x="1799" y="20601"/>
                  <a:pt x="1710" y="19911"/>
                </a:cubicBezTo>
                <a:cubicBezTo>
                  <a:pt x="1622" y="19221"/>
                  <a:pt x="2257" y="16392"/>
                  <a:pt x="2875" y="16047"/>
                </a:cubicBezTo>
                <a:cubicBezTo>
                  <a:pt x="3315" y="15802"/>
                  <a:pt x="4075" y="15606"/>
                  <a:pt x="4478" y="15514"/>
                </a:cubicBezTo>
                <a:cubicBezTo>
                  <a:pt x="4388" y="16306"/>
                  <a:pt x="4149" y="17458"/>
                  <a:pt x="4370" y="17920"/>
                </a:cubicBezTo>
                <a:cubicBezTo>
                  <a:pt x="5800" y="21592"/>
                  <a:pt x="6559" y="21073"/>
                  <a:pt x="7142" y="21098"/>
                </a:cubicBezTo>
                <a:cubicBezTo>
                  <a:pt x="7725" y="21123"/>
                  <a:pt x="7707" y="20853"/>
                  <a:pt x="7707" y="20558"/>
                </a:cubicBezTo>
                <a:cubicBezTo>
                  <a:pt x="7707" y="20262"/>
                  <a:pt x="7212" y="19966"/>
                  <a:pt x="6894" y="20015"/>
                </a:cubicBezTo>
                <a:cubicBezTo>
                  <a:pt x="6577" y="20064"/>
                  <a:pt x="5677" y="18414"/>
                  <a:pt x="6260" y="17872"/>
                </a:cubicBezTo>
                <a:cubicBezTo>
                  <a:pt x="6708" y="17455"/>
                  <a:pt x="7793" y="15523"/>
                  <a:pt x="8270" y="14652"/>
                </a:cubicBezTo>
                <a:cubicBezTo>
                  <a:pt x="8637" y="14639"/>
                  <a:pt x="8998" y="14675"/>
                  <a:pt x="9321" y="14792"/>
                </a:cubicBezTo>
                <a:cubicBezTo>
                  <a:pt x="9847" y="14982"/>
                  <a:pt x="10656" y="15138"/>
                  <a:pt x="11496" y="15252"/>
                </a:cubicBezTo>
                <a:cubicBezTo>
                  <a:pt x="11488" y="16234"/>
                  <a:pt x="11453" y="17691"/>
                  <a:pt x="11301" y="18191"/>
                </a:cubicBezTo>
                <a:cubicBezTo>
                  <a:pt x="11109" y="18822"/>
                  <a:pt x="11195" y="19385"/>
                  <a:pt x="11258" y="19645"/>
                </a:cubicBezTo>
                <a:cubicBezTo>
                  <a:pt x="11286" y="19761"/>
                  <a:pt x="11288" y="19889"/>
                  <a:pt x="11269" y="20013"/>
                </a:cubicBezTo>
                <a:cubicBezTo>
                  <a:pt x="11196" y="20496"/>
                  <a:pt x="11103" y="21098"/>
                  <a:pt x="11731" y="21098"/>
                </a:cubicBezTo>
                <a:cubicBezTo>
                  <a:pt x="12473" y="21098"/>
                  <a:pt x="12708" y="20901"/>
                  <a:pt x="12658" y="20556"/>
                </a:cubicBezTo>
                <a:cubicBezTo>
                  <a:pt x="12633" y="20385"/>
                  <a:pt x="12523" y="20274"/>
                  <a:pt x="12420" y="20206"/>
                </a:cubicBezTo>
                <a:cubicBezTo>
                  <a:pt x="12293" y="20123"/>
                  <a:pt x="12222" y="19937"/>
                  <a:pt x="12240" y="19736"/>
                </a:cubicBezTo>
                <a:cubicBezTo>
                  <a:pt x="12321" y="18841"/>
                  <a:pt x="12681" y="16518"/>
                  <a:pt x="13897" y="15467"/>
                </a:cubicBezTo>
                <a:cubicBezTo>
                  <a:pt x="14344" y="15484"/>
                  <a:pt x="14683" y="15479"/>
                  <a:pt x="14825" y="15447"/>
                </a:cubicBezTo>
                <a:cubicBezTo>
                  <a:pt x="15379" y="15324"/>
                  <a:pt x="15445" y="18493"/>
                  <a:pt x="16393" y="19634"/>
                </a:cubicBezTo>
                <a:cubicBezTo>
                  <a:pt x="16668" y="19966"/>
                  <a:pt x="16514" y="20431"/>
                  <a:pt x="16890" y="20482"/>
                </a:cubicBezTo>
                <a:cubicBezTo>
                  <a:pt x="17104" y="20512"/>
                  <a:pt x="17062" y="20661"/>
                  <a:pt x="17163" y="20936"/>
                </a:cubicBezTo>
                <a:cubicBezTo>
                  <a:pt x="17263" y="21212"/>
                  <a:pt x="18480" y="21286"/>
                  <a:pt x="18637" y="20861"/>
                </a:cubicBezTo>
                <a:cubicBezTo>
                  <a:pt x="18761" y="20523"/>
                  <a:pt x="18621" y="20142"/>
                  <a:pt x="18216" y="19958"/>
                </a:cubicBezTo>
                <a:cubicBezTo>
                  <a:pt x="18029" y="19873"/>
                  <a:pt x="17868" y="19783"/>
                  <a:pt x="17794" y="19564"/>
                </a:cubicBezTo>
                <a:cubicBezTo>
                  <a:pt x="16585" y="15987"/>
                  <a:pt x="17497" y="13987"/>
                  <a:pt x="17250" y="11957"/>
                </a:cubicBezTo>
                <a:cubicBezTo>
                  <a:pt x="17167" y="11281"/>
                  <a:pt x="17359" y="10651"/>
                  <a:pt x="18706" y="9911"/>
                </a:cubicBezTo>
                <a:cubicBezTo>
                  <a:pt x="19449" y="10207"/>
                  <a:pt x="19850" y="9320"/>
                  <a:pt x="19941" y="8950"/>
                </a:cubicBezTo>
                <a:cubicBezTo>
                  <a:pt x="20054" y="8827"/>
                  <a:pt x="20217" y="8433"/>
                  <a:pt x="20150" y="8359"/>
                </a:cubicBezTo>
                <a:cubicBezTo>
                  <a:pt x="20032" y="8261"/>
                  <a:pt x="19466" y="7473"/>
                  <a:pt x="19189" y="6734"/>
                </a:cubicBezTo>
                <a:cubicBezTo>
                  <a:pt x="18963" y="6130"/>
                  <a:pt x="18852" y="6002"/>
                  <a:pt x="18527" y="5868"/>
                </a:cubicBezTo>
                <a:cubicBezTo>
                  <a:pt x="18395" y="5813"/>
                  <a:pt x="18318" y="5629"/>
                  <a:pt x="18348" y="5434"/>
                </a:cubicBezTo>
                <a:cubicBezTo>
                  <a:pt x="18420" y="4957"/>
                  <a:pt x="18367" y="4424"/>
                  <a:pt x="18261" y="4048"/>
                </a:cubicBezTo>
                <a:cubicBezTo>
                  <a:pt x="17779" y="4237"/>
                  <a:pt x="17415" y="5599"/>
                  <a:pt x="17183" y="5649"/>
                </a:cubicBezTo>
                <a:cubicBezTo>
                  <a:pt x="16951" y="5698"/>
                  <a:pt x="16075" y="6192"/>
                  <a:pt x="15593" y="6931"/>
                </a:cubicBezTo>
                <a:cubicBezTo>
                  <a:pt x="15111" y="7670"/>
                  <a:pt x="14224" y="7808"/>
                  <a:pt x="13559" y="7615"/>
                </a:cubicBezTo>
                <a:cubicBezTo>
                  <a:pt x="11996" y="7162"/>
                  <a:pt x="7512" y="6548"/>
                  <a:pt x="5238" y="7622"/>
                </a:cubicBezTo>
                <a:lnTo>
                  <a:pt x="5258" y="7595"/>
                </a:lnTo>
                <a:cubicBezTo>
                  <a:pt x="5258" y="7595"/>
                  <a:pt x="4375" y="8075"/>
                  <a:pt x="3389" y="7566"/>
                </a:cubicBezTo>
                <a:cubicBezTo>
                  <a:pt x="1795" y="6744"/>
                  <a:pt x="260" y="2309"/>
                  <a:pt x="1796" y="1397"/>
                </a:cubicBezTo>
                <a:cubicBezTo>
                  <a:pt x="2395" y="1042"/>
                  <a:pt x="2699" y="1962"/>
                  <a:pt x="3018" y="1304"/>
                </a:cubicBezTo>
                <a:cubicBezTo>
                  <a:pt x="3186" y="958"/>
                  <a:pt x="2761" y="-8"/>
                  <a:pt x="1787" y="0"/>
                </a:cubicBezTo>
                <a:close/>
              </a:path>
            </a:pathLst>
          </a:custGeom>
          <a:noFill/>
          <a:ln w="2540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p>
        </p:txBody>
      </p:sp>
      <p:sp>
        <p:nvSpPr>
          <p:cNvPr id="60" name="Oval">
            <a:extLst>
              <a:ext uri="{FF2B5EF4-FFF2-40B4-BE49-F238E27FC236}">
                <a16:creationId xmlns:a16="http://schemas.microsoft.com/office/drawing/2014/main" id="{4AC3CD2F-D4AC-4256-A89C-7B13D2D23A90}"/>
              </a:ext>
            </a:extLst>
          </p:cNvPr>
          <p:cNvSpPr/>
          <p:nvPr/>
        </p:nvSpPr>
        <p:spPr>
          <a:xfrm>
            <a:off x="1189962" y="3277429"/>
            <a:ext cx="968701" cy="869932"/>
          </a:xfrm>
          <a:prstGeom prst="ellipse">
            <a:avLst/>
          </a:prstGeom>
          <a:noFill/>
          <a:ln w="25400" cap="flat">
            <a:solidFill>
              <a:schemeClr val="bg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effectLst>
                <a:outerShdw blurRad="50800" dist="38100" dir="2700000" algn="tl" rotWithShape="0">
                  <a:prstClr val="black">
                    <a:alpha val="40000"/>
                  </a:prstClr>
                </a:outerShdw>
              </a:effectLst>
            </a:endParaRPr>
          </a:p>
        </p:txBody>
      </p:sp>
      <p:sp>
        <p:nvSpPr>
          <p:cNvPr id="61" name="Rat">
            <a:extLst>
              <a:ext uri="{FF2B5EF4-FFF2-40B4-BE49-F238E27FC236}">
                <a16:creationId xmlns:a16="http://schemas.microsoft.com/office/drawing/2014/main" id="{6A7DFB57-0F43-449F-AE5E-BB187A398FF7}"/>
              </a:ext>
            </a:extLst>
          </p:cNvPr>
          <p:cNvSpPr/>
          <p:nvPr/>
        </p:nvSpPr>
        <p:spPr>
          <a:xfrm>
            <a:off x="1860792" y="3866370"/>
            <a:ext cx="161536" cy="47990"/>
          </a:xfrm>
          <a:custGeom>
            <a:avLst/>
            <a:gdLst/>
            <a:ahLst/>
            <a:cxnLst>
              <a:cxn ang="0">
                <a:pos x="wd2" y="hd2"/>
              </a:cxn>
              <a:cxn ang="5400000">
                <a:pos x="wd2" y="hd2"/>
              </a:cxn>
              <a:cxn ang="10800000">
                <a:pos x="wd2" y="hd2"/>
              </a:cxn>
              <a:cxn ang="16200000">
                <a:pos x="wd2" y="hd2"/>
              </a:cxn>
            </a:cxnLst>
            <a:rect l="0" t="0" r="r" b="b"/>
            <a:pathLst>
              <a:path w="21467" h="21600" extrusionOk="0">
                <a:moveTo>
                  <a:pt x="13667" y="0"/>
                </a:moveTo>
                <a:cubicBezTo>
                  <a:pt x="10830" y="0"/>
                  <a:pt x="9751" y="8353"/>
                  <a:pt x="8764" y="11768"/>
                </a:cubicBezTo>
                <a:cubicBezTo>
                  <a:pt x="7204" y="13348"/>
                  <a:pt x="4501" y="19835"/>
                  <a:pt x="2554" y="19835"/>
                </a:cubicBezTo>
                <a:cubicBezTo>
                  <a:pt x="1423" y="19835"/>
                  <a:pt x="618" y="19107"/>
                  <a:pt x="114" y="18398"/>
                </a:cubicBezTo>
                <a:cubicBezTo>
                  <a:pt x="12" y="18253"/>
                  <a:pt x="-48" y="18857"/>
                  <a:pt x="49" y="19057"/>
                </a:cubicBezTo>
                <a:cubicBezTo>
                  <a:pt x="531" y="20074"/>
                  <a:pt x="1347" y="21486"/>
                  <a:pt x="2645" y="21486"/>
                </a:cubicBezTo>
                <a:cubicBezTo>
                  <a:pt x="5182" y="21486"/>
                  <a:pt x="7928" y="15038"/>
                  <a:pt x="9327" y="15038"/>
                </a:cubicBezTo>
                <a:cubicBezTo>
                  <a:pt x="9580" y="15038"/>
                  <a:pt x="9800" y="15110"/>
                  <a:pt x="9988" y="15219"/>
                </a:cubicBezTo>
                <a:cubicBezTo>
                  <a:pt x="9907" y="16255"/>
                  <a:pt x="9827" y="17404"/>
                  <a:pt x="9827" y="17785"/>
                </a:cubicBezTo>
                <a:cubicBezTo>
                  <a:pt x="9827" y="18530"/>
                  <a:pt x="10658" y="21509"/>
                  <a:pt x="10658" y="21509"/>
                </a:cubicBezTo>
                <a:lnTo>
                  <a:pt x="11843" y="21509"/>
                </a:lnTo>
                <a:cubicBezTo>
                  <a:pt x="11843" y="20801"/>
                  <a:pt x="11715" y="20617"/>
                  <a:pt x="11387" y="20453"/>
                </a:cubicBezTo>
                <a:cubicBezTo>
                  <a:pt x="10744" y="20108"/>
                  <a:pt x="10664" y="19636"/>
                  <a:pt x="10546" y="18092"/>
                </a:cubicBezTo>
                <a:cubicBezTo>
                  <a:pt x="10519" y="17728"/>
                  <a:pt x="10728" y="17074"/>
                  <a:pt x="10895" y="16366"/>
                </a:cubicBezTo>
                <a:cubicBezTo>
                  <a:pt x="11104" y="16693"/>
                  <a:pt x="11397" y="17094"/>
                  <a:pt x="11773" y="17348"/>
                </a:cubicBezTo>
                <a:cubicBezTo>
                  <a:pt x="12207" y="19183"/>
                  <a:pt x="12836" y="21526"/>
                  <a:pt x="12836" y="21526"/>
                </a:cubicBezTo>
                <a:lnTo>
                  <a:pt x="14021" y="21526"/>
                </a:lnTo>
                <a:cubicBezTo>
                  <a:pt x="14021" y="20818"/>
                  <a:pt x="13892" y="20692"/>
                  <a:pt x="13586" y="20510"/>
                </a:cubicBezTo>
                <a:cubicBezTo>
                  <a:pt x="13034" y="20201"/>
                  <a:pt x="12824" y="19001"/>
                  <a:pt x="12712" y="17621"/>
                </a:cubicBezTo>
                <a:cubicBezTo>
                  <a:pt x="12937" y="17602"/>
                  <a:pt x="13178" y="17529"/>
                  <a:pt x="13431" y="17365"/>
                </a:cubicBezTo>
                <a:cubicBezTo>
                  <a:pt x="14439" y="16748"/>
                  <a:pt x="15157" y="15964"/>
                  <a:pt x="15769" y="15310"/>
                </a:cubicBezTo>
                <a:cubicBezTo>
                  <a:pt x="15731" y="16491"/>
                  <a:pt x="15678" y="17926"/>
                  <a:pt x="15625" y="18943"/>
                </a:cubicBezTo>
                <a:cubicBezTo>
                  <a:pt x="15710" y="19815"/>
                  <a:pt x="16044" y="21509"/>
                  <a:pt x="16044" y="21509"/>
                </a:cubicBezTo>
                <a:lnTo>
                  <a:pt x="17250" y="21509"/>
                </a:lnTo>
                <a:cubicBezTo>
                  <a:pt x="17250" y="21509"/>
                  <a:pt x="17250" y="20544"/>
                  <a:pt x="16773" y="20544"/>
                </a:cubicBezTo>
                <a:cubicBezTo>
                  <a:pt x="16429" y="20544"/>
                  <a:pt x="16171" y="20415"/>
                  <a:pt x="16246" y="18852"/>
                </a:cubicBezTo>
                <a:cubicBezTo>
                  <a:pt x="16289" y="17999"/>
                  <a:pt x="16654" y="16566"/>
                  <a:pt x="16976" y="15458"/>
                </a:cubicBezTo>
                <a:cubicBezTo>
                  <a:pt x="17072" y="16657"/>
                  <a:pt x="17180" y="18017"/>
                  <a:pt x="17255" y="19034"/>
                </a:cubicBezTo>
                <a:cubicBezTo>
                  <a:pt x="17465" y="19906"/>
                  <a:pt x="18092" y="21600"/>
                  <a:pt x="18092" y="21600"/>
                </a:cubicBezTo>
                <a:lnTo>
                  <a:pt x="19250" y="21600"/>
                </a:lnTo>
                <a:cubicBezTo>
                  <a:pt x="19250" y="21600"/>
                  <a:pt x="19283" y="20561"/>
                  <a:pt x="18601" y="20561"/>
                </a:cubicBezTo>
                <a:cubicBezTo>
                  <a:pt x="18258" y="20561"/>
                  <a:pt x="18017" y="20234"/>
                  <a:pt x="17867" y="18654"/>
                </a:cubicBezTo>
                <a:cubicBezTo>
                  <a:pt x="17798" y="17909"/>
                  <a:pt x="17846" y="16365"/>
                  <a:pt x="17921" y="14930"/>
                </a:cubicBezTo>
                <a:cubicBezTo>
                  <a:pt x="18913" y="16220"/>
                  <a:pt x="19079" y="14098"/>
                  <a:pt x="19781" y="13970"/>
                </a:cubicBezTo>
                <a:cubicBezTo>
                  <a:pt x="20548" y="13825"/>
                  <a:pt x="20994" y="13407"/>
                  <a:pt x="21273" y="12426"/>
                </a:cubicBezTo>
                <a:cubicBezTo>
                  <a:pt x="21552" y="11445"/>
                  <a:pt x="21513" y="10990"/>
                  <a:pt x="21266" y="10445"/>
                </a:cubicBezTo>
                <a:cubicBezTo>
                  <a:pt x="20703" y="9174"/>
                  <a:pt x="20376" y="6811"/>
                  <a:pt x="19443" y="5467"/>
                </a:cubicBezTo>
                <a:cubicBezTo>
                  <a:pt x="19437" y="4558"/>
                  <a:pt x="19401" y="3557"/>
                  <a:pt x="19240" y="3321"/>
                </a:cubicBezTo>
                <a:cubicBezTo>
                  <a:pt x="19106" y="3121"/>
                  <a:pt x="18950" y="3794"/>
                  <a:pt x="18816" y="4575"/>
                </a:cubicBezTo>
                <a:cubicBezTo>
                  <a:pt x="18730" y="3649"/>
                  <a:pt x="18559" y="2125"/>
                  <a:pt x="18328" y="2089"/>
                </a:cubicBezTo>
                <a:cubicBezTo>
                  <a:pt x="18146" y="2071"/>
                  <a:pt x="18070" y="3324"/>
                  <a:pt x="18038" y="4451"/>
                </a:cubicBezTo>
                <a:cubicBezTo>
                  <a:pt x="16236" y="3688"/>
                  <a:pt x="15190" y="0"/>
                  <a:pt x="13667" y="0"/>
                </a:cubicBezTo>
                <a:close/>
              </a:path>
            </a:pathLst>
          </a:custGeom>
          <a:noFill/>
          <a:ln w="2540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p>
        </p:txBody>
      </p:sp>
      <p:sp>
        <p:nvSpPr>
          <p:cNvPr id="62" name="Oval">
            <a:extLst>
              <a:ext uri="{FF2B5EF4-FFF2-40B4-BE49-F238E27FC236}">
                <a16:creationId xmlns:a16="http://schemas.microsoft.com/office/drawing/2014/main" id="{DD9406CA-10B0-4333-912E-D5147D1535C5}"/>
              </a:ext>
            </a:extLst>
          </p:cNvPr>
          <p:cNvSpPr/>
          <p:nvPr/>
        </p:nvSpPr>
        <p:spPr>
          <a:xfrm>
            <a:off x="1670218" y="4210692"/>
            <a:ext cx="740756" cy="679615"/>
          </a:xfrm>
          <a:prstGeom prst="ellipse">
            <a:avLst/>
          </a:prstGeom>
          <a:noFill/>
          <a:ln w="25400" cap="flat">
            <a:solidFill>
              <a:schemeClr val="bg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effectLst>
                <a:outerShdw blurRad="50800" dist="38100" dir="2700000" algn="tl" rotWithShape="0">
                  <a:prstClr val="black">
                    <a:alpha val="40000"/>
                  </a:prstClr>
                </a:outerShdw>
              </a:effectLst>
            </a:endParaRPr>
          </a:p>
        </p:txBody>
      </p:sp>
      <p:sp>
        <p:nvSpPr>
          <p:cNvPr id="63" name="Mammals">
            <a:extLst>
              <a:ext uri="{FF2B5EF4-FFF2-40B4-BE49-F238E27FC236}">
                <a16:creationId xmlns:a16="http://schemas.microsoft.com/office/drawing/2014/main" id="{B659ECB2-84E5-40C8-B968-18C6FA67692F}"/>
              </a:ext>
            </a:extLst>
          </p:cNvPr>
          <p:cNvSpPr txBox="1"/>
          <p:nvPr/>
        </p:nvSpPr>
        <p:spPr>
          <a:xfrm>
            <a:off x="1022752" y="2813993"/>
            <a:ext cx="1151914" cy="400105"/>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2000" b="1">
                <a:solidFill>
                  <a:srgbClr val="FFFFFF"/>
                </a:solidFill>
                <a:latin typeface="Arial"/>
                <a:ea typeface="Arial"/>
                <a:cs typeface="Arial"/>
                <a:sym typeface="Arial"/>
              </a:defRPr>
            </a:lvl1pPr>
          </a:lstStyle>
          <a:p>
            <a:r>
              <a:rPr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Mammals</a:t>
            </a:r>
          </a:p>
        </p:txBody>
      </p:sp>
      <p:sp>
        <p:nvSpPr>
          <p:cNvPr id="64" name="Birds">
            <a:extLst>
              <a:ext uri="{FF2B5EF4-FFF2-40B4-BE49-F238E27FC236}">
                <a16:creationId xmlns:a16="http://schemas.microsoft.com/office/drawing/2014/main" id="{BE50500C-2983-430B-814F-4CE174F5E1ED}"/>
              </a:ext>
            </a:extLst>
          </p:cNvPr>
          <p:cNvSpPr txBox="1"/>
          <p:nvPr/>
        </p:nvSpPr>
        <p:spPr>
          <a:xfrm>
            <a:off x="1003643" y="4327507"/>
            <a:ext cx="627797" cy="400105"/>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2000" b="1">
                <a:solidFill>
                  <a:srgbClr val="FFFFFF"/>
                </a:solidFill>
                <a:latin typeface="Arial"/>
                <a:ea typeface="Arial"/>
                <a:cs typeface="Arial"/>
                <a:sym typeface="Arial"/>
              </a:defRPr>
            </a:lvl1pPr>
          </a:lstStyle>
          <a:p>
            <a:r>
              <a:rPr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Birds</a:t>
            </a:r>
          </a:p>
        </p:txBody>
      </p:sp>
      <p:sp>
        <p:nvSpPr>
          <p:cNvPr id="65" name="Line">
            <a:extLst>
              <a:ext uri="{FF2B5EF4-FFF2-40B4-BE49-F238E27FC236}">
                <a16:creationId xmlns:a16="http://schemas.microsoft.com/office/drawing/2014/main" id="{6F4C907E-51F7-4267-A382-79B4F33781B7}"/>
              </a:ext>
            </a:extLst>
          </p:cNvPr>
          <p:cNvSpPr/>
          <p:nvPr/>
        </p:nvSpPr>
        <p:spPr>
          <a:xfrm rot="1232281">
            <a:off x="2509880" y="3486859"/>
            <a:ext cx="929452" cy="208662"/>
          </a:xfrm>
          <a:custGeom>
            <a:avLst/>
            <a:gdLst/>
            <a:ahLst/>
            <a:cxnLst>
              <a:cxn ang="0">
                <a:pos x="wd2" y="hd2"/>
              </a:cxn>
              <a:cxn ang="5400000">
                <a:pos x="wd2" y="hd2"/>
              </a:cxn>
              <a:cxn ang="10800000">
                <a:pos x="wd2" y="hd2"/>
              </a:cxn>
              <a:cxn ang="16200000">
                <a:pos x="wd2" y="hd2"/>
              </a:cxn>
            </a:cxnLst>
            <a:rect l="0" t="0" r="r" b="b"/>
            <a:pathLst>
              <a:path w="21600" h="18552" extrusionOk="0">
                <a:moveTo>
                  <a:pt x="0" y="18552"/>
                </a:moveTo>
                <a:cubicBezTo>
                  <a:pt x="1982" y="9872"/>
                  <a:pt x="4636" y="3840"/>
                  <a:pt x="7576" y="1335"/>
                </a:cubicBezTo>
                <a:cubicBezTo>
                  <a:pt x="12721" y="-3048"/>
                  <a:pt x="18083" y="3535"/>
                  <a:pt x="21600" y="18552"/>
                </a:cubicBezTo>
              </a:path>
            </a:pathLst>
          </a:custGeom>
          <a:ln w="38100">
            <a:solidFill>
              <a:schemeClr val="bg1"/>
            </a:solidFill>
            <a:headEnd type="none"/>
            <a:tailEnd type="stealth"/>
          </a:ln>
          <a:effectLst>
            <a:outerShdw blurRad="38100" dist="23000" dir="5400000" rotWithShape="0">
              <a:srgbClr val="000000">
                <a:alpha val="35000"/>
              </a:srgbClr>
            </a:outerShdw>
          </a:effectLst>
        </p:spPr>
        <p:txBody>
          <a:bodyPr lIns="45718" tIns="45718" rIns="45718" bIns="45718"/>
          <a:lstStyle/>
          <a:p>
            <a:endParaRPr dirty="0">
              <a:effectLst>
                <a:outerShdw blurRad="50800" dist="38100" dir="2700000" algn="tl" rotWithShape="0">
                  <a:prstClr val="black">
                    <a:alpha val="40000"/>
                  </a:prstClr>
                </a:outerShdw>
              </a:effectLst>
            </a:endParaRPr>
          </a:p>
        </p:txBody>
      </p:sp>
      <p:sp>
        <p:nvSpPr>
          <p:cNvPr id="66" name="Oval">
            <a:extLst>
              <a:ext uri="{FF2B5EF4-FFF2-40B4-BE49-F238E27FC236}">
                <a16:creationId xmlns:a16="http://schemas.microsoft.com/office/drawing/2014/main" id="{1B423310-469B-4E96-8BD0-A7E69A953A53}"/>
              </a:ext>
            </a:extLst>
          </p:cNvPr>
          <p:cNvSpPr/>
          <p:nvPr/>
        </p:nvSpPr>
        <p:spPr>
          <a:xfrm>
            <a:off x="665993" y="2606245"/>
            <a:ext cx="2079918" cy="2527610"/>
          </a:xfrm>
          <a:prstGeom prst="ellipse">
            <a:avLst/>
          </a:prstGeom>
          <a:ln w="25400">
            <a:solidFill>
              <a:schemeClr val="bg1"/>
            </a:solidFill>
          </a:ln>
          <a:effectLst>
            <a:outerShdw blurRad="38100" dist="23000" dir="5400000" rotWithShape="0">
              <a:srgbClr val="000000">
                <a:alpha val="35000"/>
              </a:srgbClr>
            </a:outerShdw>
          </a:effectLst>
        </p:spPr>
        <p:txBody>
          <a:bodyPr lIns="45718" tIns="45718" rIns="45718" bIns="45718" anchor="ctr"/>
          <a:lstStyle/>
          <a:p>
            <a:endParaRPr dirty="0">
              <a:effectLst>
                <a:outerShdw blurRad="50800" dist="38100" dir="2700000" algn="tl" rotWithShape="0">
                  <a:prstClr val="black">
                    <a:alpha val="40000"/>
                  </a:prstClr>
                </a:outerShdw>
              </a:effectLst>
            </a:endParaRPr>
          </a:p>
        </p:txBody>
      </p:sp>
      <p:sp>
        <p:nvSpPr>
          <p:cNvPr id="68" name="Oval">
            <a:extLst>
              <a:ext uri="{FF2B5EF4-FFF2-40B4-BE49-F238E27FC236}">
                <a16:creationId xmlns:a16="http://schemas.microsoft.com/office/drawing/2014/main" id="{C6198777-6BC3-4B9F-951C-9D7DD64F0F84}"/>
              </a:ext>
            </a:extLst>
          </p:cNvPr>
          <p:cNvSpPr/>
          <p:nvPr/>
        </p:nvSpPr>
        <p:spPr>
          <a:xfrm>
            <a:off x="4032891" y="2263275"/>
            <a:ext cx="1678074" cy="1774848"/>
          </a:xfrm>
          <a:prstGeom prst="ellipse">
            <a:avLst/>
          </a:prstGeom>
          <a:noFill/>
          <a:ln w="25400" cap="flat">
            <a:solidFill>
              <a:schemeClr val="bg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effectLst>
                <a:outerShdw blurRad="50800" dist="38100" dir="2700000" algn="tl" rotWithShape="0">
                  <a:prstClr val="black">
                    <a:alpha val="40000"/>
                  </a:prstClr>
                </a:outerShdw>
              </a:effectLst>
            </a:endParaRPr>
          </a:p>
        </p:txBody>
      </p:sp>
      <p:sp>
        <p:nvSpPr>
          <p:cNvPr id="69" name="Turkey">
            <a:extLst>
              <a:ext uri="{FF2B5EF4-FFF2-40B4-BE49-F238E27FC236}">
                <a16:creationId xmlns:a16="http://schemas.microsoft.com/office/drawing/2014/main" id="{6AA8F2D8-F9BD-49FA-8A88-67FEF4E6844A}"/>
              </a:ext>
            </a:extLst>
          </p:cNvPr>
          <p:cNvSpPr/>
          <p:nvPr/>
        </p:nvSpPr>
        <p:spPr>
          <a:xfrm>
            <a:off x="4363632" y="2606120"/>
            <a:ext cx="273139" cy="306410"/>
          </a:xfrm>
          <a:custGeom>
            <a:avLst/>
            <a:gdLst/>
            <a:ahLst/>
            <a:cxnLst>
              <a:cxn ang="0">
                <a:pos x="wd2" y="hd2"/>
              </a:cxn>
              <a:cxn ang="5400000">
                <a:pos x="wd2" y="hd2"/>
              </a:cxn>
              <a:cxn ang="10800000">
                <a:pos x="wd2" y="hd2"/>
              </a:cxn>
              <a:cxn ang="16200000">
                <a:pos x="wd2" y="hd2"/>
              </a:cxn>
            </a:cxnLst>
            <a:rect l="0" t="0" r="r" b="b"/>
            <a:pathLst>
              <a:path w="21583" h="21536" extrusionOk="0">
                <a:moveTo>
                  <a:pt x="18674" y="4"/>
                </a:moveTo>
                <a:cubicBezTo>
                  <a:pt x="17563" y="-64"/>
                  <a:pt x="16371" y="640"/>
                  <a:pt x="16450" y="1973"/>
                </a:cubicBezTo>
                <a:cubicBezTo>
                  <a:pt x="16523" y="3146"/>
                  <a:pt x="17866" y="4168"/>
                  <a:pt x="18054" y="6160"/>
                </a:cubicBezTo>
                <a:cubicBezTo>
                  <a:pt x="18090" y="6553"/>
                  <a:pt x="18025" y="6935"/>
                  <a:pt x="17916" y="7258"/>
                </a:cubicBezTo>
                <a:cubicBezTo>
                  <a:pt x="17892" y="7323"/>
                  <a:pt x="17794" y="7340"/>
                  <a:pt x="17751" y="7280"/>
                </a:cubicBezTo>
                <a:cubicBezTo>
                  <a:pt x="16111" y="4799"/>
                  <a:pt x="12753" y="3603"/>
                  <a:pt x="9630" y="4432"/>
                </a:cubicBezTo>
                <a:cubicBezTo>
                  <a:pt x="9527" y="4459"/>
                  <a:pt x="9424" y="4411"/>
                  <a:pt x="9388" y="4325"/>
                </a:cubicBezTo>
                <a:cubicBezTo>
                  <a:pt x="8135" y="1461"/>
                  <a:pt x="5902" y="406"/>
                  <a:pt x="5902" y="412"/>
                </a:cubicBezTo>
                <a:cubicBezTo>
                  <a:pt x="5642" y="288"/>
                  <a:pt x="5316" y="292"/>
                  <a:pt x="5049" y="449"/>
                </a:cubicBezTo>
                <a:cubicBezTo>
                  <a:pt x="4759" y="615"/>
                  <a:pt x="4626" y="917"/>
                  <a:pt x="4686" y="1202"/>
                </a:cubicBezTo>
                <a:cubicBezTo>
                  <a:pt x="4692" y="1245"/>
                  <a:pt x="4644" y="1277"/>
                  <a:pt x="4601" y="1261"/>
                </a:cubicBezTo>
                <a:cubicBezTo>
                  <a:pt x="4305" y="1137"/>
                  <a:pt x="3946" y="1170"/>
                  <a:pt x="3680" y="1369"/>
                </a:cubicBezTo>
                <a:cubicBezTo>
                  <a:pt x="3420" y="1573"/>
                  <a:pt x="3329" y="1892"/>
                  <a:pt x="3432" y="2166"/>
                </a:cubicBezTo>
                <a:cubicBezTo>
                  <a:pt x="3450" y="2209"/>
                  <a:pt x="3403" y="2248"/>
                  <a:pt x="3355" y="2237"/>
                </a:cubicBezTo>
                <a:cubicBezTo>
                  <a:pt x="3040" y="2151"/>
                  <a:pt x="2682" y="2230"/>
                  <a:pt x="2458" y="2467"/>
                </a:cubicBezTo>
                <a:cubicBezTo>
                  <a:pt x="2234" y="2704"/>
                  <a:pt x="2205" y="3038"/>
                  <a:pt x="2356" y="3297"/>
                </a:cubicBezTo>
                <a:cubicBezTo>
                  <a:pt x="2380" y="3334"/>
                  <a:pt x="2344" y="3383"/>
                  <a:pt x="2296" y="3372"/>
                </a:cubicBezTo>
                <a:cubicBezTo>
                  <a:pt x="1969" y="3329"/>
                  <a:pt x="1630" y="3463"/>
                  <a:pt x="1448" y="3732"/>
                </a:cubicBezTo>
                <a:cubicBezTo>
                  <a:pt x="1267" y="4002"/>
                  <a:pt x="1303" y="4330"/>
                  <a:pt x="1509" y="4567"/>
                </a:cubicBezTo>
                <a:cubicBezTo>
                  <a:pt x="1539" y="4599"/>
                  <a:pt x="1514" y="4653"/>
                  <a:pt x="1460" y="4653"/>
                </a:cubicBezTo>
                <a:cubicBezTo>
                  <a:pt x="1127" y="4658"/>
                  <a:pt x="819" y="4846"/>
                  <a:pt x="698" y="5137"/>
                </a:cubicBezTo>
                <a:cubicBezTo>
                  <a:pt x="576" y="5428"/>
                  <a:pt x="667" y="5745"/>
                  <a:pt x="909" y="5945"/>
                </a:cubicBezTo>
                <a:cubicBezTo>
                  <a:pt x="946" y="5977"/>
                  <a:pt x="928" y="6032"/>
                  <a:pt x="879" y="6037"/>
                </a:cubicBezTo>
                <a:cubicBezTo>
                  <a:pt x="558" y="6096"/>
                  <a:pt x="286" y="6317"/>
                  <a:pt x="219" y="6624"/>
                </a:cubicBezTo>
                <a:cubicBezTo>
                  <a:pt x="152" y="6931"/>
                  <a:pt x="298" y="7226"/>
                  <a:pt x="571" y="7388"/>
                </a:cubicBezTo>
                <a:cubicBezTo>
                  <a:pt x="613" y="7415"/>
                  <a:pt x="606" y="7469"/>
                  <a:pt x="558" y="7486"/>
                </a:cubicBezTo>
                <a:cubicBezTo>
                  <a:pt x="249" y="7582"/>
                  <a:pt x="26" y="7834"/>
                  <a:pt x="2" y="8147"/>
                </a:cubicBezTo>
                <a:cubicBezTo>
                  <a:pt x="-17" y="8454"/>
                  <a:pt x="171" y="8729"/>
                  <a:pt x="461" y="8858"/>
                </a:cubicBezTo>
                <a:cubicBezTo>
                  <a:pt x="503" y="8880"/>
                  <a:pt x="503" y="8933"/>
                  <a:pt x="461" y="8954"/>
                </a:cubicBezTo>
                <a:cubicBezTo>
                  <a:pt x="171" y="9083"/>
                  <a:pt x="-17" y="9359"/>
                  <a:pt x="7" y="9666"/>
                </a:cubicBezTo>
                <a:cubicBezTo>
                  <a:pt x="25" y="9967"/>
                  <a:pt x="249" y="10220"/>
                  <a:pt x="552" y="10322"/>
                </a:cubicBezTo>
                <a:cubicBezTo>
                  <a:pt x="600" y="10338"/>
                  <a:pt x="606" y="10393"/>
                  <a:pt x="563" y="10419"/>
                </a:cubicBezTo>
                <a:cubicBezTo>
                  <a:pt x="297" y="10576"/>
                  <a:pt x="140" y="10860"/>
                  <a:pt x="194" y="11161"/>
                </a:cubicBezTo>
                <a:cubicBezTo>
                  <a:pt x="249" y="11457"/>
                  <a:pt x="491" y="11690"/>
                  <a:pt x="800" y="11765"/>
                </a:cubicBezTo>
                <a:cubicBezTo>
                  <a:pt x="848" y="11776"/>
                  <a:pt x="861" y="11829"/>
                  <a:pt x="824" y="11861"/>
                </a:cubicBezTo>
                <a:cubicBezTo>
                  <a:pt x="576" y="12039"/>
                  <a:pt x="449" y="12329"/>
                  <a:pt x="527" y="12620"/>
                </a:cubicBezTo>
                <a:cubicBezTo>
                  <a:pt x="606" y="12916"/>
                  <a:pt x="878" y="13132"/>
                  <a:pt x="1193" y="13180"/>
                </a:cubicBezTo>
                <a:cubicBezTo>
                  <a:pt x="1241" y="13185"/>
                  <a:pt x="1260" y="13240"/>
                  <a:pt x="1223" y="13273"/>
                </a:cubicBezTo>
                <a:cubicBezTo>
                  <a:pt x="969" y="13488"/>
                  <a:pt x="890" y="13831"/>
                  <a:pt x="1047" y="14127"/>
                </a:cubicBezTo>
                <a:cubicBezTo>
                  <a:pt x="1217" y="14450"/>
                  <a:pt x="1610" y="14613"/>
                  <a:pt x="1985" y="14543"/>
                </a:cubicBezTo>
                <a:cubicBezTo>
                  <a:pt x="2022" y="14537"/>
                  <a:pt x="2053" y="14570"/>
                  <a:pt x="2035" y="14597"/>
                </a:cubicBezTo>
                <a:cubicBezTo>
                  <a:pt x="1871" y="14903"/>
                  <a:pt x="1957" y="15281"/>
                  <a:pt x="2265" y="15507"/>
                </a:cubicBezTo>
                <a:cubicBezTo>
                  <a:pt x="2568" y="15722"/>
                  <a:pt x="2978" y="15721"/>
                  <a:pt x="3281" y="15527"/>
                </a:cubicBezTo>
                <a:cubicBezTo>
                  <a:pt x="3317" y="15505"/>
                  <a:pt x="3372" y="15528"/>
                  <a:pt x="3366" y="15566"/>
                </a:cubicBezTo>
                <a:cubicBezTo>
                  <a:pt x="3360" y="15883"/>
                  <a:pt x="3584" y="16185"/>
                  <a:pt x="3947" y="16287"/>
                </a:cubicBezTo>
                <a:cubicBezTo>
                  <a:pt x="4298" y="16390"/>
                  <a:pt x="4673" y="16271"/>
                  <a:pt x="4885" y="16023"/>
                </a:cubicBezTo>
                <a:cubicBezTo>
                  <a:pt x="4909" y="15996"/>
                  <a:pt x="4964" y="16001"/>
                  <a:pt x="4976" y="16038"/>
                </a:cubicBezTo>
                <a:cubicBezTo>
                  <a:pt x="5066" y="16334"/>
                  <a:pt x="5358" y="16567"/>
                  <a:pt x="5721" y="16593"/>
                </a:cubicBezTo>
                <a:cubicBezTo>
                  <a:pt x="5745" y="16593"/>
                  <a:pt x="5768" y="16593"/>
                  <a:pt x="5793" y="16593"/>
                </a:cubicBezTo>
                <a:cubicBezTo>
                  <a:pt x="5829" y="16593"/>
                  <a:pt x="5866" y="16594"/>
                  <a:pt x="5897" y="16588"/>
                </a:cubicBezTo>
                <a:cubicBezTo>
                  <a:pt x="5933" y="16583"/>
                  <a:pt x="5951" y="16620"/>
                  <a:pt x="5927" y="16647"/>
                </a:cubicBezTo>
                <a:cubicBezTo>
                  <a:pt x="5491" y="17040"/>
                  <a:pt x="4987" y="17417"/>
                  <a:pt x="4406" y="17751"/>
                </a:cubicBezTo>
                <a:cubicBezTo>
                  <a:pt x="3462" y="18278"/>
                  <a:pt x="3347" y="18747"/>
                  <a:pt x="5133" y="18414"/>
                </a:cubicBezTo>
                <a:cubicBezTo>
                  <a:pt x="5157" y="18408"/>
                  <a:pt x="5175" y="18435"/>
                  <a:pt x="5157" y="18451"/>
                </a:cubicBezTo>
                <a:cubicBezTo>
                  <a:pt x="4274" y="19264"/>
                  <a:pt x="3366" y="19668"/>
                  <a:pt x="4401" y="19706"/>
                </a:cubicBezTo>
                <a:cubicBezTo>
                  <a:pt x="5200" y="19733"/>
                  <a:pt x="6042" y="19231"/>
                  <a:pt x="6320" y="19053"/>
                </a:cubicBezTo>
                <a:cubicBezTo>
                  <a:pt x="6345" y="19037"/>
                  <a:pt x="6374" y="19065"/>
                  <a:pt x="6356" y="19087"/>
                </a:cubicBezTo>
                <a:cubicBezTo>
                  <a:pt x="6308" y="19157"/>
                  <a:pt x="6223" y="19263"/>
                  <a:pt x="6078" y="19398"/>
                </a:cubicBezTo>
                <a:cubicBezTo>
                  <a:pt x="5806" y="19645"/>
                  <a:pt x="5907" y="20189"/>
                  <a:pt x="8794" y="19177"/>
                </a:cubicBezTo>
                <a:cubicBezTo>
                  <a:pt x="9962" y="18768"/>
                  <a:pt x="10774" y="18192"/>
                  <a:pt x="11330" y="17648"/>
                </a:cubicBezTo>
                <a:cubicBezTo>
                  <a:pt x="11373" y="17611"/>
                  <a:pt x="11445" y="17633"/>
                  <a:pt x="11451" y="17687"/>
                </a:cubicBezTo>
                <a:cubicBezTo>
                  <a:pt x="11512" y="18214"/>
                  <a:pt x="11112" y="19177"/>
                  <a:pt x="10574" y="20157"/>
                </a:cubicBezTo>
                <a:cubicBezTo>
                  <a:pt x="10186" y="20318"/>
                  <a:pt x="9545" y="20712"/>
                  <a:pt x="9520" y="21326"/>
                </a:cubicBezTo>
                <a:cubicBezTo>
                  <a:pt x="9756" y="21051"/>
                  <a:pt x="10127" y="20890"/>
                  <a:pt x="10405" y="20809"/>
                </a:cubicBezTo>
                <a:cubicBezTo>
                  <a:pt x="10315" y="21197"/>
                  <a:pt x="10557" y="21330"/>
                  <a:pt x="10769" y="21341"/>
                </a:cubicBezTo>
                <a:cubicBezTo>
                  <a:pt x="11071" y="21352"/>
                  <a:pt x="11143" y="21418"/>
                  <a:pt x="11234" y="21536"/>
                </a:cubicBezTo>
                <a:cubicBezTo>
                  <a:pt x="11561" y="21272"/>
                  <a:pt x="11289" y="20932"/>
                  <a:pt x="11289" y="20932"/>
                </a:cubicBezTo>
                <a:cubicBezTo>
                  <a:pt x="11289" y="20932"/>
                  <a:pt x="11669" y="21260"/>
                  <a:pt x="11996" y="21260"/>
                </a:cubicBezTo>
                <a:cubicBezTo>
                  <a:pt x="12323" y="21260"/>
                  <a:pt x="11791" y="21260"/>
                  <a:pt x="13201" y="21260"/>
                </a:cubicBezTo>
                <a:cubicBezTo>
                  <a:pt x="13146" y="21007"/>
                  <a:pt x="13099" y="20868"/>
                  <a:pt x="12009" y="20685"/>
                </a:cubicBezTo>
                <a:cubicBezTo>
                  <a:pt x="11053" y="20243"/>
                  <a:pt x="11706" y="19151"/>
                  <a:pt x="12287" y="17956"/>
                </a:cubicBezTo>
                <a:cubicBezTo>
                  <a:pt x="12312" y="17908"/>
                  <a:pt x="12360" y="17865"/>
                  <a:pt x="12414" y="17848"/>
                </a:cubicBezTo>
                <a:cubicBezTo>
                  <a:pt x="12904" y="17692"/>
                  <a:pt x="13219" y="17309"/>
                  <a:pt x="13418" y="16921"/>
                </a:cubicBezTo>
                <a:cubicBezTo>
                  <a:pt x="13430" y="16895"/>
                  <a:pt x="13479" y="16906"/>
                  <a:pt x="13479" y="16938"/>
                </a:cubicBezTo>
                <a:cubicBezTo>
                  <a:pt x="13467" y="17148"/>
                  <a:pt x="13438" y="17357"/>
                  <a:pt x="13401" y="17546"/>
                </a:cubicBezTo>
                <a:cubicBezTo>
                  <a:pt x="13377" y="17669"/>
                  <a:pt x="13413" y="17800"/>
                  <a:pt x="13498" y="17902"/>
                </a:cubicBezTo>
                <a:cubicBezTo>
                  <a:pt x="13891" y="18371"/>
                  <a:pt x="14400" y="19227"/>
                  <a:pt x="14587" y="20298"/>
                </a:cubicBezTo>
                <a:cubicBezTo>
                  <a:pt x="14242" y="20459"/>
                  <a:pt x="13782" y="20717"/>
                  <a:pt x="13927" y="21326"/>
                </a:cubicBezTo>
                <a:cubicBezTo>
                  <a:pt x="14090" y="21051"/>
                  <a:pt x="14417" y="20890"/>
                  <a:pt x="14665" y="20809"/>
                </a:cubicBezTo>
                <a:cubicBezTo>
                  <a:pt x="14737" y="21310"/>
                  <a:pt x="15096" y="21260"/>
                  <a:pt x="15313" y="21309"/>
                </a:cubicBezTo>
                <a:cubicBezTo>
                  <a:pt x="15531" y="21357"/>
                  <a:pt x="15530" y="21357"/>
                  <a:pt x="15694" y="21529"/>
                </a:cubicBezTo>
                <a:cubicBezTo>
                  <a:pt x="15845" y="21163"/>
                  <a:pt x="15633" y="20959"/>
                  <a:pt x="15633" y="20959"/>
                </a:cubicBezTo>
                <a:cubicBezTo>
                  <a:pt x="15633" y="20959"/>
                  <a:pt x="15960" y="21255"/>
                  <a:pt x="16293" y="21255"/>
                </a:cubicBezTo>
                <a:cubicBezTo>
                  <a:pt x="16620" y="21255"/>
                  <a:pt x="16250" y="21255"/>
                  <a:pt x="17660" y="21255"/>
                </a:cubicBezTo>
                <a:cubicBezTo>
                  <a:pt x="17485" y="21002"/>
                  <a:pt x="17334" y="20852"/>
                  <a:pt x="16233" y="20680"/>
                </a:cubicBezTo>
                <a:cubicBezTo>
                  <a:pt x="15319" y="20114"/>
                  <a:pt x="14859" y="19452"/>
                  <a:pt x="14587" y="17800"/>
                </a:cubicBezTo>
                <a:cubicBezTo>
                  <a:pt x="15077" y="17644"/>
                  <a:pt x="15216" y="17191"/>
                  <a:pt x="15228" y="16760"/>
                </a:cubicBezTo>
                <a:cubicBezTo>
                  <a:pt x="15228" y="16712"/>
                  <a:pt x="15276" y="16679"/>
                  <a:pt x="15325" y="16679"/>
                </a:cubicBezTo>
                <a:cubicBezTo>
                  <a:pt x="20233" y="16948"/>
                  <a:pt x="21583" y="13875"/>
                  <a:pt x="21583" y="10650"/>
                </a:cubicBezTo>
                <a:cubicBezTo>
                  <a:pt x="21583" y="8911"/>
                  <a:pt x="20984" y="7238"/>
                  <a:pt x="20373" y="5871"/>
                </a:cubicBezTo>
                <a:cubicBezTo>
                  <a:pt x="20348" y="5822"/>
                  <a:pt x="20372" y="5768"/>
                  <a:pt x="20414" y="5736"/>
                </a:cubicBezTo>
                <a:cubicBezTo>
                  <a:pt x="20626" y="5585"/>
                  <a:pt x="20705" y="5321"/>
                  <a:pt x="20651" y="5073"/>
                </a:cubicBezTo>
                <a:cubicBezTo>
                  <a:pt x="20645" y="5030"/>
                  <a:pt x="20663" y="4987"/>
                  <a:pt x="20700" y="4960"/>
                </a:cubicBezTo>
                <a:cubicBezTo>
                  <a:pt x="21142" y="4675"/>
                  <a:pt x="20892" y="4261"/>
                  <a:pt x="20475" y="3475"/>
                </a:cubicBezTo>
                <a:cubicBezTo>
                  <a:pt x="20208" y="2974"/>
                  <a:pt x="20263" y="2646"/>
                  <a:pt x="20384" y="2430"/>
                </a:cubicBezTo>
                <a:cubicBezTo>
                  <a:pt x="20408" y="2387"/>
                  <a:pt x="20464" y="2361"/>
                  <a:pt x="20518" y="2371"/>
                </a:cubicBezTo>
                <a:cubicBezTo>
                  <a:pt x="20887" y="2436"/>
                  <a:pt x="21244" y="2532"/>
                  <a:pt x="21492" y="2602"/>
                </a:cubicBezTo>
                <a:cubicBezTo>
                  <a:pt x="21535" y="2613"/>
                  <a:pt x="21578" y="2581"/>
                  <a:pt x="21572" y="2543"/>
                </a:cubicBezTo>
                <a:cubicBezTo>
                  <a:pt x="21505" y="1978"/>
                  <a:pt x="21087" y="1751"/>
                  <a:pt x="20917" y="1687"/>
                </a:cubicBezTo>
                <a:cubicBezTo>
                  <a:pt x="20881" y="1671"/>
                  <a:pt x="20862" y="1639"/>
                  <a:pt x="20868" y="1601"/>
                </a:cubicBezTo>
                <a:cubicBezTo>
                  <a:pt x="20953" y="1278"/>
                  <a:pt x="20651" y="1030"/>
                  <a:pt x="20378" y="1041"/>
                </a:cubicBezTo>
                <a:cubicBezTo>
                  <a:pt x="20342" y="1041"/>
                  <a:pt x="20311" y="1024"/>
                  <a:pt x="20293" y="992"/>
                </a:cubicBezTo>
                <a:cubicBezTo>
                  <a:pt x="19978" y="364"/>
                  <a:pt x="19341" y="45"/>
                  <a:pt x="18674" y="4"/>
                </a:cubicBezTo>
                <a:close/>
              </a:path>
            </a:pathLst>
          </a:custGeom>
          <a:noFill/>
          <a:ln w="2540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effectLst>
                <a:outerShdw blurRad="50800" dist="38100" dir="2700000" algn="tl" rotWithShape="0">
                  <a:prstClr val="black">
                    <a:alpha val="40000"/>
                  </a:prstClr>
                </a:outerShdw>
              </a:effectLst>
            </a:endParaRPr>
          </a:p>
        </p:txBody>
      </p:sp>
      <p:sp>
        <p:nvSpPr>
          <p:cNvPr id="70" name="Chicken">
            <a:extLst>
              <a:ext uri="{FF2B5EF4-FFF2-40B4-BE49-F238E27FC236}">
                <a16:creationId xmlns:a16="http://schemas.microsoft.com/office/drawing/2014/main" id="{BCCFDDA2-2B20-4755-9ACF-9E8D753C4292}"/>
              </a:ext>
            </a:extLst>
          </p:cNvPr>
          <p:cNvSpPr/>
          <p:nvPr/>
        </p:nvSpPr>
        <p:spPr>
          <a:xfrm>
            <a:off x="4182067" y="3054990"/>
            <a:ext cx="272762" cy="267385"/>
          </a:xfrm>
          <a:custGeom>
            <a:avLst/>
            <a:gdLst/>
            <a:ahLst/>
            <a:cxnLst>
              <a:cxn ang="0">
                <a:pos x="wd2" y="hd2"/>
              </a:cxn>
              <a:cxn ang="5400000">
                <a:pos x="wd2" y="hd2"/>
              </a:cxn>
              <a:cxn ang="10800000">
                <a:pos x="wd2" y="hd2"/>
              </a:cxn>
              <a:cxn ang="16200000">
                <a:pos x="wd2" y="hd2"/>
              </a:cxn>
            </a:cxnLst>
            <a:rect l="0" t="0" r="r" b="b"/>
            <a:pathLst>
              <a:path w="21224" h="21298" extrusionOk="0">
                <a:moveTo>
                  <a:pt x="18064" y="0"/>
                </a:moveTo>
                <a:cubicBezTo>
                  <a:pt x="18290" y="263"/>
                  <a:pt x="18209" y="645"/>
                  <a:pt x="18209" y="645"/>
                </a:cubicBezTo>
                <a:cubicBezTo>
                  <a:pt x="18209" y="645"/>
                  <a:pt x="17841" y="587"/>
                  <a:pt x="17677" y="901"/>
                </a:cubicBezTo>
                <a:cubicBezTo>
                  <a:pt x="17580" y="1088"/>
                  <a:pt x="17749" y="1382"/>
                  <a:pt x="17749" y="1407"/>
                </a:cubicBezTo>
                <a:cubicBezTo>
                  <a:pt x="17749" y="1407"/>
                  <a:pt x="16463" y="980"/>
                  <a:pt x="14543" y="4331"/>
                </a:cubicBezTo>
                <a:cubicBezTo>
                  <a:pt x="13311" y="6482"/>
                  <a:pt x="9709" y="8157"/>
                  <a:pt x="7468" y="7215"/>
                </a:cubicBezTo>
                <a:cubicBezTo>
                  <a:pt x="4923" y="6146"/>
                  <a:pt x="3553" y="7082"/>
                  <a:pt x="3553" y="7082"/>
                </a:cubicBezTo>
                <a:cubicBezTo>
                  <a:pt x="3553" y="7082"/>
                  <a:pt x="2208" y="5229"/>
                  <a:pt x="525" y="5170"/>
                </a:cubicBezTo>
                <a:cubicBezTo>
                  <a:pt x="65" y="5154"/>
                  <a:pt x="-163" y="6880"/>
                  <a:pt x="132" y="8355"/>
                </a:cubicBezTo>
                <a:cubicBezTo>
                  <a:pt x="721" y="11305"/>
                  <a:pt x="2205" y="12619"/>
                  <a:pt x="3134" y="13320"/>
                </a:cubicBezTo>
                <a:cubicBezTo>
                  <a:pt x="3760" y="16399"/>
                  <a:pt x="5387" y="16782"/>
                  <a:pt x="6417" y="16790"/>
                </a:cubicBezTo>
                <a:lnTo>
                  <a:pt x="6848" y="19903"/>
                </a:lnTo>
                <a:cubicBezTo>
                  <a:pt x="6809" y="20390"/>
                  <a:pt x="6207" y="20553"/>
                  <a:pt x="5830" y="20553"/>
                </a:cubicBezTo>
                <a:cubicBezTo>
                  <a:pt x="5454" y="20553"/>
                  <a:pt x="5166" y="21223"/>
                  <a:pt x="5166" y="21223"/>
                </a:cubicBezTo>
                <a:cubicBezTo>
                  <a:pt x="5166" y="21223"/>
                  <a:pt x="5404" y="21134"/>
                  <a:pt x="5589" y="21081"/>
                </a:cubicBezTo>
                <a:cubicBezTo>
                  <a:pt x="5589" y="21081"/>
                  <a:pt x="5855" y="21569"/>
                  <a:pt x="6592" y="21073"/>
                </a:cubicBezTo>
                <a:cubicBezTo>
                  <a:pt x="6750" y="20966"/>
                  <a:pt x="6886" y="20896"/>
                  <a:pt x="6980" y="20853"/>
                </a:cubicBezTo>
                <a:lnTo>
                  <a:pt x="6982" y="20866"/>
                </a:lnTo>
                <a:cubicBezTo>
                  <a:pt x="6982" y="20866"/>
                  <a:pt x="7300" y="21098"/>
                  <a:pt x="7793" y="21230"/>
                </a:cubicBezTo>
                <a:cubicBezTo>
                  <a:pt x="8016" y="21289"/>
                  <a:pt x="9067" y="21404"/>
                  <a:pt x="9324" y="21071"/>
                </a:cubicBezTo>
                <a:lnTo>
                  <a:pt x="9911" y="21223"/>
                </a:lnTo>
                <a:cubicBezTo>
                  <a:pt x="9992" y="20698"/>
                  <a:pt x="9710" y="20460"/>
                  <a:pt x="9258" y="20495"/>
                </a:cubicBezTo>
                <a:cubicBezTo>
                  <a:pt x="8753" y="20533"/>
                  <a:pt x="7985" y="20378"/>
                  <a:pt x="7740" y="19904"/>
                </a:cubicBezTo>
                <a:cubicBezTo>
                  <a:pt x="7740" y="19904"/>
                  <a:pt x="7387" y="17901"/>
                  <a:pt x="7185" y="16757"/>
                </a:cubicBezTo>
                <a:cubicBezTo>
                  <a:pt x="8646" y="16729"/>
                  <a:pt x="9666" y="17460"/>
                  <a:pt x="10174" y="17939"/>
                </a:cubicBezTo>
                <a:lnTo>
                  <a:pt x="11751" y="20090"/>
                </a:lnTo>
                <a:cubicBezTo>
                  <a:pt x="11884" y="20577"/>
                  <a:pt x="11397" y="20553"/>
                  <a:pt x="11004" y="20553"/>
                </a:cubicBezTo>
                <a:cubicBezTo>
                  <a:pt x="10611" y="20553"/>
                  <a:pt x="10549" y="21223"/>
                  <a:pt x="10549" y="21223"/>
                </a:cubicBezTo>
                <a:cubicBezTo>
                  <a:pt x="10549" y="21223"/>
                  <a:pt x="10766" y="21134"/>
                  <a:pt x="10941" y="21081"/>
                </a:cubicBezTo>
                <a:cubicBezTo>
                  <a:pt x="10941" y="21081"/>
                  <a:pt x="11393" y="21571"/>
                  <a:pt x="11986" y="21075"/>
                </a:cubicBezTo>
                <a:cubicBezTo>
                  <a:pt x="12112" y="20969"/>
                  <a:pt x="12228" y="20898"/>
                  <a:pt x="12310" y="20854"/>
                </a:cubicBezTo>
                <a:lnTo>
                  <a:pt x="12320" y="20866"/>
                </a:lnTo>
                <a:cubicBezTo>
                  <a:pt x="12320" y="20866"/>
                  <a:pt x="12734" y="21098"/>
                  <a:pt x="13295" y="21230"/>
                </a:cubicBezTo>
                <a:cubicBezTo>
                  <a:pt x="13549" y="21289"/>
                  <a:pt x="14688" y="21404"/>
                  <a:pt x="14838" y="21071"/>
                </a:cubicBezTo>
                <a:lnTo>
                  <a:pt x="15505" y="21223"/>
                </a:lnTo>
                <a:cubicBezTo>
                  <a:pt x="15401" y="20698"/>
                  <a:pt x="15023" y="20460"/>
                  <a:pt x="14563" y="20495"/>
                </a:cubicBezTo>
                <a:cubicBezTo>
                  <a:pt x="14050" y="20533"/>
                  <a:pt x="13193" y="20380"/>
                  <a:pt x="12767" y="19906"/>
                </a:cubicBezTo>
                <a:cubicBezTo>
                  <a:pt x="12767" y="19906"/>
                  <a:pt x="11819" y="18838"/>
                  <a:pt x="11097" y="18008"/>
                </a:cubicBezTo>
                <a:cubicBezTo>
                  <a:pt x="11799" y="17510"/>
                  <a:pt x="12976" y="16416"/>
                  <a:pt x="13462" y="14456"/>
                </a:cubicBezTo>
                <a:cubicBezTo>
                  <a:pt x="16508" y="13283"/>
                  <a:pt x="17883" y="8623"/>
                  <a:pt x="18309" y="5658"/>
                </a:cubicBezTo>
                <a:cubicBezTo>
                  <a:pt x="18309" y="5658"/>
                  <a:pt x="19558" y="5518"/>
                  <a:pt x="19497" y="3917"/>
                </a:cubicBezTo>
                <a:cubicBezTo>
                  <a:pt x="20223" y="3709"/>
                  <a:pt x="20739" y="3952"/>
                  <a:pt x="21190" y="4073"/>
                </a:cubicBezTo>
                <a:cubicBezTo>
                  <a:pt x="21437" y="3297"/>
                  <a:pt x="20242" y="3039"/>
                  <a:pt x="20223" y="2451"/>
                </a:cubicBezTo>
                <a:cubicBezTo>
                  <a:pt x="20407" y="1484"/>
                  <a:pt x="19635" y="-29"/>
                  <a:pt x="18064" y="0"/>
                </a:cubicBezTo>
                <a:close/>
              </a:path>
            </a:pathLst>
          </a:custGeom>
          <a:noFill/>
          <a:ln w="2540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effectLst>
                <a:outerShdw blurRad="50800" dist="38100" dir="2700000" algn="tl" rotWithShape="0">
                  <a:prstClr val="black">
                    <a:alpha val="40000"/>
                  </a:prstClr>
                </a:outerShdw>
              </a:effectLst>
            </a:endParaRPr>
          </a:p>
        </p:txBody>
      </p:sp>
      <p:sp>
        <p:nvSpPr>
          <p:cNvPr id="71" name="Eagle In Flight">
            <a:extLst>
              <a:ext uri="{FF2B5EF4-FFF2-40B4-BE49-F238E27FC236}">
                <a16:creationId xmlns:a16="http://schemas.microsoft.com/office/drawing/2014/main" id="{8D83A08F-2A54-44FF-BF83-25D462ADEE21}"/>
              </a:ext>
            </a:extLst>
          </p:cNvPr>
          <p:cNvSpPr/>
          <p:nvPr/>
        </p:nvSpPr>
        <p:spPr>
          <a:xfrm>
            <a:off x="4440847" y="3384910"/>
            <a:ext cx="551343" cy="551130"/>
          </a:xfrm>
          <a:custGeom>
            <a:avLst/>
            <a:gdLst/>
            <a:ahLst/>
            <a:cxnLst>
              <a:cxn ang="0">
                <a:pos x="wd2" y="hd2"/>
              </a:cxn>
              <a:cxn ang="5400000">
                <a:pos x="wd2" y="hd2"/>
              </a:cxn>
              <a:cxn ang="10800000">
                <a:pos x="wd2" y="hd2"/>
              </a:cxn>
              <a:cxn ang="16200000">
                <a:pos x="wd2" y="hd2"/>
              </a:cxn>
            </a:cxnLst>
            <a:rect l="0" t="0" r="r" b="b"/>
            <a:pathLst>
              <a:path w="21040" h="21590" extrusionOk="0">
                <a:moveTo>
                  <a:pt x="3268" y="2"/>
                </a:moveTo>
                <a:cubicBezTo>
                  <a:pt x="3258" y="6"/>
                  <a:pt x="3250" y="16"/>
                  <a:pt x="3250" y="29"/>
                </a:cubicBezTo>
                <a:cubicBezTo>
                  <a:pt x="3235" y="229"/>
                  <a:pt x="3307" y="959"/>
                  <a:pt x="4633" y="2524"/>
                </a:cubicBezTo>
                <a:cubicBezTo>
                  <a:pt x="4643" y="2540"/>
                  <a:pt x="4627" y="2562"/>
                  <a:pt x="4611" y="2551"/>
                </a:cubicBezTo>
                <a:cubicBezTo>
                  <a:pt x="3633" y="1839"/>
                  <a:pt x="1772" y="376"/>
                  <a:pt x="1446" y="122"/>
                </a:cubicBezTo>
                <a:cubicBezTo>
                  <a:pt x="1425" y="106"/>
                  <a:pt x="1393" y="122"/>
                  <a:pt x="1393" y="149"/>
                </a:cubicBezTo>
                <a:cubicBezTo>
                  <a:pt x="1398" y="392"/>
                  <a:pt x="1587" y="1320"/>
                  <a:pt x="3901" y="2988"/>
                </a:cubicBezTo>
                <a:cubicBezTo>
                  <a:pt x="3917" y="2999"/>
                  <a:pt x="3902" y="3026"/>
                  <a:pt x="3886" y="3015"/>
                </a:cubicBezTo>
                <a:cubicBezTo>
                  <a:pt x="2756" y="2454"/>
                  <a:pt x="715" y="1563"/>
                  <a:pt x="257" y="1364"/>
                </a:cubicBezTo>
                <a:cubicBezTo>
                  <a:pt x="226" y="1353"/>
                  <a:pt x="199" y="1384"/>
                  <a:pt x="215" y="1411"/>
                </a:cubicBezTo>
                <a:cubicBezTo>
                  <a:pt x="393" y="1692"/>
                  <a:pt x="1120" y="2600"/>
                  <a:pt x="3466" y="3636"/>
                </a:cubicBezTo>
                <a:cubicBezTo>
                  <a:pt x="3481" y="3641"/>
                  <a:pt x="3475" y="3674"/>
                  <a:pt x="3454" y="3668"/>
                </a:cubicBezTo>
                <a:cubicBezTo>
                  <a:pt x="1492" y="3301"/>
                  <a:pt x="378" y="3053"/>
                  <a:pt x="78" y="2988"/>
                </a:cubicBezTo>
                <a:cubicBezTo>
                  <a:pt x="47" y="2983"/>
                  <a:pt x="26" y="3015"/>
                  <a:pt x="47" y="3042"/>
                </a:cubicBezTo>
                <a:cubicBezTo>
                  <a:pt x="215" y="3247"/>
                  <a:pt x="877" y="3841"/>
                  <a:pt x="3191" y="4397"/>
                </a:cubicBezTo>
                <a:cubicBezTo>
                  <a:pt x="3212" y="4402"/>
                  <a:pt x="3207" y="4434"/>
                  <a:pt x="3186" y="4429"/>
                </a:cubicBezTo>
                <a:cubicBezTo>
                  <a:pt x="1445" y="4294"/>
                  <a:pt x="462" y="4230"/>
                  <a:pt x="131" y="4208"/>
                </a:cubicBezTo>
                <a:cubicBezTo>
                  <a:pt x="94" y="4208"/>
                  <a:pt x="83" y="4251"/>
                  <a:pt x="109" y="4272"/>
                </a:cubicBezTo>
                <a:cubicBezTo>
                  <a:pt x="393" y="4450"/>
                  <a:pt x="1215" y="4910"/>
                  <a:pt x="2356" y="5148"/>
                </a:cubicBezTo>
                <a:cubicBezTo>
                  <a:pt x="2382" y="5153"/>
                  <a:pt x="2382" y="5191"/>
                  <a:pt x="2356" y="5197"/>
                </a:cubicBezTo>
                <a:cubicBezTo>
                  <a:pt x="1457" y="5445"/>
                  <a:pt x="1256" y="5811"/>
                  <a:pt x="1219" y="5909"/>
                </a:cubicBezTo>
                <a:cubicBezTo>
                  <a:pt x="1214" y="5919"/>
                  <a:pt x="1220" y="5935"/>
                  <a:pt x="1230" y="5946"/>
                </a:cubicBezTo>
                <a:cubicBezTo>
                  <a:pt x="1309" y="6005"/>
                  <a:pt x="1672" y="6243"/>
                  <a:pt x="2177" y="6314"/>
                </a:cubicBezTo>
                <a:cubicBezTo>
                  <a:pt x="2209" y="6319"/>
                  <a:pt x="2224" y="6357"/>
                  <a:pt x="2203" y="6384"/>
                </a:cubicBezTo>
                <a:cubicBezTo>
                  <a:pt x="1883" y="6784"/>
                  <a:pt x="2113" y="7470"/>
                  <a:pt x="2687" y="7626"/>
                </a:cubicBezTo>
                <a:cubicBezTo>
                  <a:pt x="2718" y="7631"/>
                  <a:pt x="2729" y="7668"/>
                  <a:pt x="2708" y="7695"/>
                </a:cubicBezTo>
                <a:cubicBezTo>
                  <a:pt x="2350" y="8149"/>
                  <a:pt x="2640" y="8900"/>
                  <a:pt x="3413" y="8895"/>
                </a:cubicBezTo>
                <a:cubicBezTo>
                  <a:pt x="3434" y="8895"/>
                  <a:pt x="3449" y="8911"/>
                  <a:pt x="3454" y="8927"/>
                </a:cubicBezTo>
                <a:cubicBezTo>
                  <a:pt x="3754" y="10120"/>
                  <a:pt x="5690" y="11308"/>
                  <a:pt x="5832" y="13030"/>
                </a:cubicBezTo>
                <a:cubicBezTo>
                  <a:pt x="5832" y="13057"/>
                  <a:pt x="5816" y="13083"/>
                  <a:pt x="5790" y="13094"/>
                </a:cubicBezTo>
                <a:cubicBezTo>
                  <a:pt x="2871" y="13915"/>
                  <a:pt x="-547" y="13024"/>
                  <a:pt x="121" y="14488"/>
                </a:cubicBezTo>
                <a:cubicBezTo>
                  <a:pt x="121" y="14488"/>
                  <a:pt x="199" y="14675"/>
                  <a:pt x="404" y="14854"/>
                </a:cubicBezTo>
                <a:cubicBezTo>
                  <a:pt x="435" y="14881"/>
                  <a:pt x="431" y="14930"/>
                  <a:pt x="394" y="14951"/>
                </a:cubicBezTo>
                <a:cubicBezTo>
                  <a:pt x="110" y="15086"/>
                  <a:pt x="-6" y="15685"/>
                  <a:pt x="284" y="15933"/>
                </a:cubicBezTo>
                <a:cubicBezTo>
                  <a:pt x="315" y="15960"/>
                  <a:pt x="309" y="16005"/>
                  <a:pt x="272" y="16026"/>
                </a:cubicBezTo>
                <a:cubicBezTo>
                  <a:pt x="-12" y="16210"/>
                  <a:pt x="-95" y="16593"/>
                  <a:pt x="126" y="17057"/>
                </a:cubicBezTo>
                <a:cubicBezTo>
                  <a:pt x="399" y="17629"/>
                  <a:pt x="1014" y="17559"/>
                  <a:pt x="1240" y="17511"/>
                </a:cubicBezTo>
                <a:cubicBezTo>
                  <a:pt x="1288" y="17500"/>
                  <a:pt x="1331" y="17522"/>
                  <a:pt x="1357" y="17565"/>
                </a:cubicBezTo>
                <a:cubicBezTo>
                  <a:pt x="1420" y="17678"/>
                  <a:pt x="1592" y="17893"/>
                  <a:pt x="2060" y="17985"/>
                </a:cubicBezTo>
                <a:cubicBezTo>
                  <a:pt x="2581" y="18087"/>
                  <a:pt x="2845" y="17915"/>
                  <a:pt x="2945" y="17823"/>
                </a:cubicBezTo>
                <a:cubicBezTo>
                  <a:pt x="2971" y="17801"/>
                  <a:pt x="3008" y="17807"/>
                  <a:pt x="3023" y="17840"/>
                </a:cubicBezTo>
                <a:cubicBezTo>
                  <a:pt x="3092" y="17964"/>
                  <a:pt x="3291" y="18217"/>
                  <a:pt x="3870" y="18228"/>
                </a:cubicBezTo>
                <a:cubicBezTo>
                  <a:pt x="4538" y="18239"/>
                  <a:pt x="6311" y="17484"/>
                  <a:pt x="7852" y="15481"/>
                </a:cubicBezTo>
                <a:cubicBezTo>
                  <a:pt x="7873" y="15449"/>
                  <a:pt x="7914" y="15437"/>
                  <a:pt x="7951" y="15447"/>
                </a:cubicBezTo>
                <a:cubicBezTo>
                  <a:pt x="9650" y="16014"/>
                  <a:pt x="9803" y="17445"/>
                  <a:pt x="12490" y="17656"/>
                </a:cubicBezTo>
                <a:cubicBezTo>
                  <a:pt x="12517" y="17656"/>
                  <a:pt x="12533" y="17678"/>
                  <a:pt x="12538" y="17705"/>
                </a:cubicBezTo>
                <a:cubicBezTo>
                  <a:pt x="12638" y="18374"/>
                  <a:pt x="13427" y="18957"/>
                  <a:pt x="14226" y="18795"/>
                </a:cubicBezTo>
                <a:cubicBezTo>
                  <a:pt x="14263" y="18789"/>
                  <a:pt x="14299" y="18828"/>
                  <a:pt x="14284" y="18866"/>
                </a:cubicBezTo>
                <a:cubicBezTo>
                  <a:pt x="14099" y="19449"/>
                  <a:pt x="14321" y="19956"/>
                  <a:pt x="14384" y="20080"/>
                </a:cubicBezTo>
                <a:cubicBezTo>
                  <a:pt x="14394" y="20096"/>
                  <a:pt x="14410" y="20108"/>
                  <a:pt x="14431" y="20102"/>
                </a:cubicBezTo>
                <a:cubicBezTo>
                  <a:pt x="14573" y="20064"/>
                  <a:pt x="15152" y="19869"/>
                  <a:pt x="15620" y="19281"/>
                </a:cubicBezTo>
                <a:cubicBezTo>
                  <a:pt x="15630" y="19264"/>
                  <a:pt x="15651" y="19276"/>
                  <a:pt x="15651" y="19297"/>
                </a:cubicBezTo>
                <a:cubicBezTo>
                  <a:pt x="15409" y="20771"/>
                  <a:pt x="15904" y="21290"/>
                  <a:pt x="16062" y="21420"/>
                </a:cubicBezTo>
                <a:cubicBezTo>
                  <a:pt x="16083" y="21436"/>
                  <a:pt x="16114" y="21425"/>
                  <a:pt x="16124" y="21398"/>
                </a:cubicBezTo>
                <a:cubicBezTo>
                  <a:pt x="16193" y="21182"/>
                  <a:pt x="16477" y="20340"/>
                  <a:pt x="16777" y="19535"/>
                </a:cubicBezTo>
                <a:cubicBezTo>
                  <a:pt x="16782" y="19514"/>
                  <a:pt x="16813" y="19524"/>
                  <a:pt x="16808" y="19540"/>
                </a:cubicBezTo>
                <a:cubicBezTo>
                  <a:pt x="16692" y="21063"/>
                  <a:pt x="17140" y="21485"/>
                  <a:pt x="17293" y="21582"/>
                </a:cubicBezTo>
                <a:cubicBezTo>
                  <a:pt x="17314" y="21598"/>
                  <a:pt x="17345" y="21587"/>
                  <a:pt x="17355" y="21555"/>
                </a:cubicBezTo>
                <a:lnTo>
                  <a:pt x="17871" y="19638"/>
                </a:lnTo>
                <a:cubicBezTo>
                  <a:pt x="17877" y="19622"/>
                  <a:pt x="17903" y="19622"/>
                  <a:pt x="17903" y="19638"/>
                </a:cubicBezTo>
                <a:cubicBezTo>
                  <a:pt x="18076" y="20362"/>
                  <a:pt x="18533" y="20923"/>
                  <a:pt x="18680" y="21096"/>
                </a:cubicBezTo>
                <a:cubicBezTo>
                  <a:pt x="18701" y="21118"/>
                  <a:pt x="18739" y="21111"/>
                  <a:pt x="18749" y="21079"/>
                </a:cubicBezTo>
                <a:cubicBezTo>
                  <a:pt x="18817" y="20863"/>
                  <a:pt x="19013" y="20140"/>
                  <a:pt x="18923" y="19368"/>
                </a:cubicBezTo>
                <a:cubicBezTo>
                  <a:pt x="18923" y="19352"/>
                  <a:pt x="18944" y="19340"/>
                  <a:pt x="18955" y="19357"/>
                </a:cubicBezTo>
                <a:cubicBezTo>
                  <a:pt x="19354" y="19875"/>
                  <a:pt x="19901" y="20173"/>
                  <a:pt x="20069" y="20259"/>
                </a:cubicBezTo>
                <a:cubicBezTo>
                  <a:pt x="20095" y="20270"/>
                  <a:pt x="20126" y="20252"/>
                  <a:pt x="20126" y="20225"/>
                </a:cubicBezTo>
                <a:cubicBezTo>
                  <a:pt x="20142" y="20015"/>
                  <a:pt x="20174" y="19287"/>
                  <a:pt x="19863" y="18726"/>
                </a:cubicBezTo>
                <a:cubicBezTo>
                  <a:pt x="19853" y="18709"/>
                  <a:pt x="19869" y="18693"/>
                  <a:pt x="19885" y="18699"/>
                </a:cubicBezTo>
                <a:cubicBezTo>
                  <a:pt x="20474" y="18931"/>
                  <a:pt x="20853" y="18952"/>
                  <a:pt x="21001" y="18947"/>
                </a:cubicBezTo>
                <a:cubicBezTo>
                  <a:pt x="21032" y="18947"/>
                  <a:pt x="21053" y="18909"/>
                  <a:pt x="21032" y="18882"/>
                </a:cubicBezTo>
                <a:cubicBezTo>
                  <a:pt x="20785" y="18548"/>
                  <a:pt x="19565" y="16878"/>
                  <a:pt x="18692" y="15685"/>
                </a:cubicBezTo>
                <a:cubicBezTo>
                  <a:pt x="18513" y="15442"/>
                  <a:pt x="18270" y="15259"/>
                  <a:pt x="17996" y="15146"/>
                </a:cubicBezTo>
                <a:cubicBezTo>
                  <a:pt x="17244" y="14843"/>
                  <a:pt x="15820" y="13889"/>
                  <a:pt x="14857" y="13214"/>
                </a:cubicBezTo>
                <a:cubicBezTo>
                  <a:pt x="14826" y="13192"/>
                  <a:pt x="14826" y="13148"/>
                  <a:pt x="14857" y="13126"/>
                </a:cubicBezTo>
                <a:cubicBezTo>
                  <a:pt x="16014" y="12197"/>
                  <a:pt x="16792" y="12047"/>
                  <a:pt x="16992" y="12014"/>
                </a:cubicBezTo>
                <a:cubicBezTo>
                  <a:pt x="17024" y="12009"/>
                  <a:pt x="17055" y="12025"/>
                  <a:pt x="17076" y="12046"/>
                </a:cubicBezTo>
                <a:lnTo>
                  <a:pt x="17219" y="12242"/>
                </a:lnTo>
                <a:cubicBezTo>
                  <a:pt x="17229" y="12258"/>
                  <a:pt x="17255" y="12251"/>
                  <a:pt x="17260" y="12235"/>
                </a:cubicBezTo>
                <a:cubicBezTo>
                  <a:pt x="17707" y="11091"/>
                  <a:pt x="16561" y="11216"/>
                  <a:pt x="16361" y="11248"/>
                </a:cubicBezTo>
                <a:cubicBezTo>
                  <a:pt x="16350" y="11248"/>
                  <a:pt x="16340" y="11237"/>
                  <a:pt x="16340" y="11226"/>
                </a:cubicBezTo>
                <a:cubicBezTo>
                  <a:pt x="16371" y="11118"/>
                  <a:pt x="16372" y="10746"/>
                  <a:pt x="14795" y="11005"/>
                </a:cubicBezTo>
                <a:cubicBezTo>
                  <a:pt x="14369" y="11076"/>
                  <a:pt x="13989" y="11086"/>
                  <a:pt x="13647" y="11064"/>
                </a:cubicBezTo>
                <a:cubicBezTo>
                  <a:pt x="13626" y="11064"/>
                  <a:pt x="13617" y="11049"/>
                  <a:pt x="13611" y="11027"/>
                </a:cubicBezTo>
                <a:cubicBezTo>
                  <a:pt x="13585" y="10828"/>
                  <a:pt x="13469" y="10573"/>
                  <a:pt x="13117" y="10357"/>
                </a:cubicBezTo>
                <a:cubicBezTo>
                  <a:pt x="12449" y="9953"/>
                  <a:pt x="10603" y="9655"/>
                  <a:pt x="9514" y="6000"/>
                </a:cubicBezTo>
                <a:cubicBezTo>
                  <a:pt x="9435" y="5730"/>
                  <a:pt x="9288" y="5487"/>
                  <a:pt x="9088" y="5293"/>
                </a:cubicBezTo>
                <a:cubicBezTo>
                  <a:pt x="6474" y="2755"/>
                  <a:pt x="3682" y="331"/>
                  <a:pt x="3303" y="7"/>
                </a:cubicBezTo>
                <a:cubicBezTo>
                  <a:pt x="3292" y="-1"/>
                  <a:pt x="3279" y="-2"/>
                  <a:pt x="3268" y="2"/>
                </a:cubicBezTo>
                <a:close/>
              </a:path>
            </a:pathLst>
          </a:custGeom>
          <a:noFill/>
          <a:ln w="2540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effectLst>
                <a:outerShdw blurRad="50800" dist="38100" dir="2700000" algn="tl" rotWithShape="0">
                  <a:prstClr val="black">
                    <a:alpha val="40000"/>
                  </a:prstClr>
                </a:outerShdw>
              </a:effectLst>
            </a:endParaRPr>
          </a:p>
        </p:txBody>
      </p:sp>
      <p:sp>
        <p:nvSpPr>
          <p:cNvPr id="72" name="Monkey">
            <a:extLst>
              <a:ext uri="{FF2B5EF4-FFF2-40B4-BE49-F238E27FC236}">
                <a16:creationId xmlns:a16="http://schemas.microsoft.com/office/drawing/2014/main" id="{EF7BAEB3-0163-4298-A3B7-D1C3160731B2}"/>
              </a:ext>
            </a:extLst>
          </p:cNvPr>
          <p:cNvSpPr/>
          <p:nvPr/>
        </p:nvSpPr>
        <p:spPr>
          <a:xfrm>
            <a:off x="4756239" y="2384524"/>
            <a:ext cx="551337" cy="478044"/>
          </a:xfrm>
          <a:custGeom>
            <a:avLst/>
            <a:gdLst/>
            <a:ahLst/>
            <a:cxnLst>
              <a:cxn ang="0">
                <a:pos x="wd2" y="hd2"/>
              </a:cxn>
              <a:cxn ang="5400000">
                <a:pos x="wd2" y="hd2"/>
              </a:cxn>
              <a:cxn ang="10800000">
                <a:pos x="wd2" y="hd2"/>
              </a:cxn>
              <a:cxn ang="16200000">
                <a:pos x="wd2" y="hd2"/>
              </a:cxn>
            </a:cxnLst>
            <a:rect l="0" t="0" r="r" b="b"/>
            <a:pathLst>
              <a:path w="21032" h="21600" extrusionOk="0">
                <a:moveTo>
                  <a:pt x="4595" y="0"/>
                </a:moveTo>
                <a:cubicBezTo>
                  <a:pt x="3121" y="0"/>
                  <a:pt x="162" y="1241"/>
                  <a:pt x="4" y="5709"/>
                </a:cubicBezTo>
                <a:cubicBezTo>
                  <a:pt x="-132" y="9630"/>
                  <a:pt x="2796" y="11513"/>
                  <a:pt x="4480" y="12265"/>
                </a:cubicBezTo>
                <a:cubicBezTo>
                  <a:pt x="4606" y="13104"/>
                  <a:pt x="4664" y="14006"/>
                  <a:pt x="4375" y="14267"/>
                </a:cubicBezTo>
                <a:cubicBezTo>
                  <a:pt x="3803" y="14783"/>
                  <a:pt x="2024" y="14484"/>
                  <a:pt x="1867" y="15143"/>
                </a:cubicBezTo>
                <a:cubicBezTo>
                  <a:pt x="1720" y="15777"/>
                  <a:pt x="1977" y="17604"/>
                  <a:pt x="1132" y="17965"/>
                </a:cubicBezTo>
                <a:cubicBezTo>
                  <a:pt x="1069" y="17990"/>
                  <a:pt x="1034" y="18057"/>
                  <a:pt x="1034" y="18138"/>
                </a:cubicBezTo>
                <a:lnTo>
                  <a:pt x="1034" y="18145"/>
                </a:lnTo>
                <a:cubicBezTo>
                  <a:pt x="1034" y="18245"/>
                  <a:pt x="1096" y="18318"/>
                  <a:pt x="1180" y="18324"/>
                </a:cubicBezTo>
                <a:cubicBezTo>
                  <a:pt x="1358" y="18330"/>
                  <a:pt x="1653" y="18305"/>
                  <a:pt x="1826" y="18106"/>
                </a:cubicBezTo>
                <a:cubicBezTo>
                  <a:pt x="1847" y="18088"/>
                  <a:pt x="1877" y="18106"/>
                  <a:pt x="1867" y="18138"/>
                </a:cubicBezTo>
                <a:cubicBezTo>
                  <a:pt x="1793" y="18423"/>
                  <a:pt x="1678" y="18617"/>
                  <a:pt x="1573" y="18747"/>
                </a:cubicBezTo>
                <a:cubicBezTo>
                  <a:pt x="1505" y="18828"/>
                  <a:pt x="1520" y="18965"/>
                  <a:pt x="1604" y="19027"/>
                </a:cubicBezTo>
                <a:cubicBezTo>
                  <a:pt x="1610" y="19027"/>
                  <a:pt x="1611" y="19033"/>
                  <a:pt x="1616" y="19033"/>
                </a:cubicBezTo>
                <a:cubicBezTo>
                  <a:pt x="1668" y="19070"/>
                  <a:pt x="1731" y="19064"/>
                  <a:pt x="1778" y="19027"/>
                </a:cubicBezTo>
                <a:cubicBezTo>
                  <a:pt x="1915" y="18909"/>
                  <a:pt x="2214" y="18604"/>
                  <a:pt x="2408" y="18064"/>
                </a:cubicBezTo>
                <a:cubicBezTo>
                  <a:pt x="2418" y="18039"/>
                  <a:pt x="2450" y="18039"/>
                  <a:pt x="2460" y="18070"/>
                </a:cubicBezTo>
                <a:cubicBezTo>
                  <a:pt x="2507" y="18331"/>
                  <a:pt x="2497" y="18548"/>
                  <a:pt x="2465" y="18716"/>
                </a:cubicBezTo>
                <a:cubicBezTo>
                  <a:pt x="2444" y="18822"/>
                  <a:pt x="2513" y="18928"/>
                  <a:pt x="2608" y="18928"/>
                </a:cubicBezTo>
                <a:cubicBezTo>
                  <a:pt x="2613" y="18928"/>
                  <a:pt x="2612" y="18928"/>
                  <a:pt x="2618" y="18928"/>
                </a:cubicBezTo>
                <a:cubicBezTo>
                  <a:pt x="2675" y="18928"/>
                  <a:pt x="2727" y="18883"/>
                  <a:pt x="2754" y="18821"/>
                </a:cubicBezTo>
                <a:cubicBezTo>
                  <a:pt x="2864" y="18510"/>
                  <a:pt x="3158" y="17498"/>
                  <a:pt x="2675" y="16423"/>
                </a:cubicBezTo>
                <a:cubicBezTo>
                  <a:pt x="2638" y="16342"/>
                  <a:pt x="2649" y="16248"/>
                  <a:pt x="2701" y="16180"/>
                </a:cubicBezTo>
                <a:cubicBezTo>
                  <a:pt x="2964" y="15838"/>
                  <a:pt x="3625" y="16031"/>
                  <a:pt x="4170" y="16149"/>
                </a:cubicBezTo>
                <a:cubicBezTo>
                  <a:pt x="5031" y="16335"/>
                  <a:pt x="5729" y="16759"/>
                  <a:pt x="6149" y="15510"/>
                </a:cubicBezTo>
                <a:cubicBezTo>
                  <a:pt x="6590" y="16865"/>
                  <a:pt x="5781" y="17884"/>
                  <a:pt x="5561" y="19089"/>
                </a:cubicBezTo>
                <a:cubicBezTo>
                  <a:pt x="5372" y="20114"/>
                  <a:pt x="5776" y="20897"/>
                  <a:pt x="6059" y="21301"/>
                </a:cubicBezTo>
                <a:cubicBezTo>
                  <a:pt x="6180" y="21475"/>
                  <a:pt x="6389" y="21525"/>
                  <a:pt x="6557" y="21425"/>
                </a:cubicBezTo>
                <a:cubicBezTo>
                  <a:pt x="6751" y="21313"/>
                  <a:pt x="7045" y="21196"/>
                  <a:pt x="7397" y="21196"/>
                </a:cubicBezTo>
                <a:cubicBezTo>
                  <a:pt x="7864" y="21196"/>
                  <a:pt x="8231" y="21389"/>
                  <a:pt x="8415" y="21507"/>
                </a:cubicBezTo>
                <a:cubicBezTo>
                  <a:pt x="8494" y="21556"/>
                  <a:pt x="8593" y="21544"/>
                  <a:pt x="8656" y="21470"/>
                </a:cubicBezTo>
                <a:cubicBezTo>
                  <a:pt x="8724" y="21395"/>
                  <a:pt x="8736" y="21270"/>
                  <a:pt x="8694" y="21177"/>
                </a:cubicBezTo>
                <a:cubicBezTo>
                  <a:pt x="8594" y="20965"/>
                  <a:pt x="8352" y="20612"/>
                  <a:pt x="7838" y="20413"/>
                </a:cubicBezTo>
                <a:cubicBezTo>
                  <a:pt x="7297" y="20208"/>
                  <a:pt x="6815" y="20426"/>
                  <a:pt x="6705" y="19984"/>
                </a:cubicBezTo>
                <a:cubicBezTo>
                  <a:pt x="6548" y="19375"/>
                  <a:pt x="7507" y="18350"/>
                  <a:pt x="8267" y="16499"/>
                </a:cubicBezTo>
                <a:cubicBezTo>
                  <a:pt x="8530" y="15852"/>
                  <a:pt x="8573" y="15136"/>
                  <a:pt x="8515" y="14471"/>
                </a:cubicBezTo>
                <a:cubicBezTo>
                  <a:pt x="9139" y="14900"/>
                  <a:pt x="9889" y="15298"/>
                  <a:pt x="10781" y="15609"/>
                </a:cubicBezTo>
                <a:cubicBezTo>
                  <a:pt x="11054" y="15702"/>
                  <a:pt x="11368" y="15772"/>
                  <a:pt x="11704" y="15815"/>
                </a:cubicBezTo>
                <a:lnTo>
                  <a:pt x="11301" y="16629"/>
                </a:lnTo>
                <a:cubicBezTo>
                  <a:pt x="11180" y="16865"/>
                  <a:pt x="11121" y="17138"/>
                  <a:pt x="11127" y="17411"/>
                </a:cubicBezTo>
                <a:cubicBezTo>
                  <a:pt x="11137" y="18107"/>
                  <a:pt x="11258" y="19525"/>
                  <a:pt x="12014" y="21159"/>
                </a:cubicBezTo>
                <a:cubicBezTo>
                  <a:pt x="12119" y="21389"/>
                  <a:pt x="12360" y="21481"/>
                  <a:pt x="12560" y="21369"/>
                </a:cubicBezTo>
                <a:cubicBezTo>
                  <a:pt x="13299" y="20971"/>
                  <a:pt x="13919" y="21295"/>
                  <a:pt x="14181" y="21487"/>
                </a:cubicBezTo>
                <a:cubicBezTo>
                  <a:pt x="14265" y="21550"/>
                  <a:pt x="14370" y="21537"/>
                  <a:pt x="14443" y="21456"/>
                </a:cubicBezTo>
                <a:cubicBezTo>
                  <a:pt x="14522" y="21369"/>
                  <a:pt x="14537" y="21234"/>
                  <a:pt x="14480" y="21128"/>
                </a:cubicBezTo>
                <a:cubicBezTo>
                  <a:pt x="14348" y="20892"/>
                  <a:pt x="14059" y="20518"/>
                  <a:pt x="13514" y="20431"/>
                </a:cubicBezTo>
                <a:cubicBezTo>
                  <a:pt x="13131" y="20369"/>
                  <a:pt x="12754" y="19952"/>
                  <a:pt x="12681" y="19505"/>
                </a:cubicBezTo>
                <a:cubicBezTo>
                  <a:pt x="12461" y="18156"/>
                  <a:pt x="13252" y="16772"/>
                  <a:pt x="14484" y="16069"/>
                </a:cubicBezTo>
                <a:cubicBezTo>
                  <a:pt x="15812" y="19071"/>
                  <a:pt x="18383" y="21600"/>
                  <a:pt x="19259" y="21600"/>
                </a:cubicBezTo>
                <a:cubicBezTo>
                  <a:pt x="19783" y="21600"/>
                  <a:pt x="20046" y="21600"/>
                  <a:pt x="20046" y="21600"/>
                </a:cubicBezTo>
                <a:lnTo>
                  <a:pt x="20057" y="21600"/>
                </a:lnTo>
                <a:cubicBezTo>
                  <a:pt x="20131" y="21600"/>
                  <a:pt x="20188" y="21532"/>
                  <a:pt x="20188" y="21445"/>
                </a:cubicBezTo>
                <a:cubicBezTo>
                  <a:pt x="20188" y="21370"/>
                  <a:pt x="20141" y="21302"/>
                  <a:pt x="20078" y="21289"/>
                </a:cubicBezTo>
                <a:cubicBezTo>
                  <a:pt x="19947" y="21264"/>
                  <a:pt x="19747" y="21203"/>
                  <a:pt x="19674" y="21035"/>
                </a:cubicBezTo>
                <a:cubicBezTo>
                  <a:pt x="19647" y="20973"/>
                  <a:pt x="19684" y="20897"/>
                  <a:pt x="19747" y="20903"/>
                </a:cubicBezTo>
                <a:cubicBezTo>
                  <a:pt x="20319" y="20940"/>
                  <a:pt x="20555" y="21277"/>
                  <a:pt x="20639" y="21470"/>
                </a:cubicBezTo>
                <a:cubicBezTo>
                  <a:pt x="20676" y="21551"/>
                  <a:pt x="20744" y="21600"/>
                  <a:pt x="20823" y="21600"/>
                </a:cubicBezTo>
                <a:cubicBezTo>
                  <a:pt x="20954" y="21600"/>
                  <a:pt x="21054" y="21456"/>
                  <a:pt x="21028" y="21307"/>
                </a:cubicBezTo>
                <a:cubicBezTo>
                  <a:pt x="20912" y="20754"/>
                  <a:pt x="20425" y="20232"/>
                  <a:pt x="19842" y="20151"/>
                </a:cubicBezTo>
                <a:cubicBezTo>
                  <a:pt x="19160" y="20058"/>
                  <a:pt x="19164" y="20269"/>
                  <a:pt x="18787" y="20089"/>
                </a:cubicBezTo>
                <a:cubicBezTo>
                  <a:pt x="18383" y="19897"/>
                  <a:pt x="16264" y="17784"/>
                  <a:pt x="17019" y="13869"/>
                </a:cubicBezTo>
                <a:cubicBezTo>
                  <a:pt x="17754" y="14335"/>
                  <a:pt x="18226" y="14143"/>
                  <a:pt x="18226" y="14143"/>
                </a:cubicBezTo>
                <a:cubicBezTo>
                  <a:pt x="18226" y="14143"/>
                  <a:pt x="18069" y="13124"/>
                  <a:pt x="19454" y="12844"/>
                </a:cubicBezTo>
                <a:cubicBezTo>
                  <a:pt x="20104" y="12713"/>
                  <a:pt x="20105" y="12074"/>
                  <a:pt x="19921" y="11719"/>
                </a:cubicBezTo>
                <a:cubicBezTo>
                  <a:pt x="20021" y="11521"/>
                  <a:pt x="20009" y="11377"/>
                  <a:pt x="19752" y="11209"/>
                </a:cubicBezTo>
                <a:cubicBezTo>
                  <a:pt x="18970" y="10600"/>
                  <a:pt x="19721" y="9830"/>
                  <a:pt x="19721" y="9830"/>
                </a:cubicBezTo>
                <a:cubicBezTo>
                  <a:pt x="19721" y="9830"/>
                  <a:pt x="19207" y="8519"/>
                  <a:pt x="17759" y="8550"/>
                </a:cubicBezTo>
                <a:cubicBezTo>
                  <a:pt x="16804" y="8569"/>
                  <a:pt x="16085" y="8948"/>
                  <a:pt x="15262" y="9912"/>
                </a:cubicBezTo>
                <a:cubicBezTo>
                  <a:pt x="11825" y="8190"/>
                  <a:pt x="6825" y="7468"/>
                  <a:pt x="4874" y="9277"/>
                </a:cubicBezTo>
                <a:cubicBezTo>
                  <a:pt x="-546" y="8376"/>
                  <a:pt x="1007" y="1105"/>
                  <a:pt x="4664" y="1105"/>
                </a:cubicBezTo>
                <a:cubicBezTo>
                  <a:pt x="7974" y="1105"/>
                  <a:pt x="8006" y="6742"/>
                  <a:pt x="5000" y="6711"/>
                </a:cubicBezTo>
                <a:cubicBezTo>
                  <a:pt x="2760" y="6686"/>
                  <a:pt x="2933" y="3635"/>
                  <a:pt x="4470" y="3635"/>
                </a:cubicBezTo>
                <a:cubicBezTo>
                  <a:pt x="5236" y="3635"/>
                  <a:pt x="5435" y="4381"/>
                  <a:pt x="5341" y="4946"/>
                </a:cubicBezTo>
                <a:cubicBezTo>
                  <a:pt x="5252" y="5480"/>
                  <a:pt x="5907" y="5648"/>
                  <a:pt x="6006" y="5107"/>
                </a:cubicBezTo>
                <a:cubicBezTo>
                  <a:pt x="6159" y="4250"/>
                  <a:pt x="5876" y="2833"/>
                  <a:pt x="4370" y="2833"/>
                </a:cubicBezTo>
                <a:cubicBezTo>
                  <a:pt x="2125" y="2833"/>
                  <a:pt x="1700" y="7599"/>
                  <a:pt x="5257" y="7599"/>
                </a:cubicBezTo>
                <a:cubicBezTo>
                  <a:pt x="9014" y="7599"/>
                  <a:pt x="9149" y="0"/>
                  <a:pt x="4595" y="0"/>
                </a:cubicBezTo>
                <a:close/>
              </a:path>
            </a:pathLst>
          </a:custGeom>
          <a:noFill/>
          <a:ln w="2540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effectLst>
                <a:outerShdw blurRad="50800" dist="38100" dir="2700000" algn="tl" rotWithShape="0">
                  <a:prstClr val="black">
                    <a:alpha val="40000"/>
                  </a:prstClr>
                </a:outerShdw>
              </a:effectLst>
            </a:endParaRPr>
          </a:p>
        </p:txBody>
      </p:sp>
      <p:sp>
        <p:nvSpPr>
          <p:cNvPr id="73" name="Dachshund">
            <a:extLst>
              <a:ext uri="{FF2B5EF4-FFF2-40B4-BE49-F238E27FC236}">
                <a16:creationId xmlns:a16="http://schemas.microsoft.com/office/drawing/2014/main" id="{1C93A72A-72F9-4B48-9E7F-382AD1621F5F}"/>
              </a:ext>
            </a:extLst>
          </p:cNvPr>
          <p:cNvSpPr/>
          <p:nvPr/>
        </p:nvSpPr>
        <p:spPr>
          <a:xfrm>
            <a:off x="4855375" y="2970351"/>
            <a:ext cx="698300" cy="349254"/>
          </a:xfrm>
          <a:custGeom>
            <a:avLst/>
            <a:gdLst/>
            <a:ahLst/>
            <a:cxnLst>
              <a:cxn ang="0">
                <a:pos x="wd2" y="hd2"/>
              </a:cxn>
              <a:cxn ang="5400000">
                <a:pos x="wd2" y="hd2"/>
              </a:cxn>
              <a:cxn ang="10800000">
                <a:pos x="wd2" y="hd2"/>
              </a:cxn>
              <a:cxn ang="16200000">
                <a:pos x="wd2" y="hd2"/>
              </a:cxn>
            </a:cxnLst>
            <a:rect l="0" t="0" r="r" b="b"/>
            <a:pathLst>
              <a:path w="21501" h="21585" extrusionOk="0">
                <a:moveTo>
                  <a:pt x="18106" y="2"/>
                </a:moveTo>
                <a:cubicBezTo>
                  <a:pt x="17983" y="-4"/>
                  <a:pt x="17853" y="6"/>
                  <a:pt x="17717" y="32"/>
                </a:cubicBezTo>
                <a:cubicBezTo>
                  <a:pt x="16627" y="244"/>
                  <a:pt x="16556" y="2255"/>
                  <a:pt x="16556" y="2255"/>
                </a:cubicBezTo>
                <a:cubicBezTo>
                  <a:pt x="15624" y="4513"/>
                  <a:pt x="14870" y="7613"/>
                  <a:pt x="13041" y="7899"/>
                </a:cubicBezTo>
                <a:cubicBezTo>
                  <a:pt x="11556" y="7683"/>
                  <a:pt x="6457" y="7216"/>
                  <a:pt x="5448" y="8041"/>
                </a:cubicBezTo>
                <a:cubicBezTo>
                  <a:pt x="4380" y="8914"/>
                  <a:pt x="1600" y="14388"/>
                  <a:pt x="470" y="14308"/>
                </a:cubicBezTo>
                <a:cubicBezTo>
                  <a:pt x="72" y="14280"/>
                  <a:pt x="0" y="14547"/>
                  <a:pt x="0" y="14547"/>
                </a:cubicBezTo>
                <a:cubicBezTo>
                  <a:pt x="0" y="14547"/>
                  <a:pt x="115" y="15068"/>
                  <a:pt x="470" y="15049"/>
                </a:cubicBezTo>
                <a:cubicBezTo>
                  <a:pt x="1450" y="14996"/>
                  <a:pt x="2081" y="14462"/>
                  <a:pt x="3510" y="12510"/>
                </a:cubicBezTo>
                <a:cubicBezTo>
                  <a:pt x="4198" y="11571"/>
                  <a:pt x="4852" y="11567"/>
                  <a:pt x="4852" y="11567"/>
                </a:cubicBezTo>
                <a:cubicBezTo>
                  <a:pt x="4852" y="11567"/>
                  <a:pt x="4626" y="13119"/>
                  <a:pt x="4718" y="14177"/>
                </a:cubicBezTo>
                <a:cubicBezTo>
                  <a:pt x="4811" y="15235"/>
                  <a:pt x="3810" y="15023"/>
                  <a:pt x="3678" y="15790"/>
                </a:cubicBezTo>
                <a:cubicBezTo>
                  <a:pt x="3546" y="16558"/>
                  <a:pt x="3690" y="16776"/>
                  <a:pt x="3730" y="17380"/>
                </a:cubicBezTo>
                <a:cubicBezTo>
                  <a:pt x="3787" y="18253"/>
                  <a:pt x="3798" y="19582"/>
                  <a:pt x="3775" y="19950"/>
                </a:cubicBezTo>
                <a:cubicBezTo>
                  <a:pt x="3753" y="20317"/>
                  <a:pt x="3681" y="20411"/>
                  <a:pt x="3686" y="20788"/>
                </a:cubicBezTo>
                <a:cubicBezTo>
                  <a:pt x="3693" y="21242"/>
                  <a:pt x="3955" y="21576"/>
                  <a:pt x="4139" y="21576"/>
                </a:cubicBezTo>
                <a:cubicBezTo>
                  <a:pt x="4324" y="21576"/>
                  <a:pt x="5228" y="21576"/>
                  <a:pt x="5228" y="21576"/>
                </a:cubicBezTo>
                <a:cubicBezTo>
                  <a:pt x="5228" y="21576"/>
                  <a:pt x="5159" y="20132"/>
                  <a:pt x="4733" y="19939"/>
                </a:cubicBezTo>
                <a:cubicBezTo>
                  <a:pt x="4610" y="19851"/>
                  <a:pt x="4446" y="17776"/>
                  <a:pt x="4837" y="16982"/>
                </a:cubicBezTo>
                <a:cubicBezTo>
                  <a:pt x="5170" y="16940"/>
                  <a:pt x="5670" y="16790"/>
                  <a:pt x="6094" y="16481"/>
                </a:cubicBezTo>
                <a:cubicBezTo>
                  <a:pt x="6321" y="17887"/>
                  <a:pt x="6467" y="19769"/>
                  <a:pt x="6472" y="20081"/>
                </a:cubicBezTo>
                <a:cubicBezTo>
                  <a:pt x="6477" y="20449"/>
                  <a:pt x="6401" y="20539"/>
                  <a:pt x="6446" y="20919"/>
                </a:cubicBezTo>
                <a:cubicBezTo>
                  <a:pt x="6500" y="21366"/>
                  <a:pt x="6715" y="21576"/>
                  <a:pt x="6899" y="21576"/>
                </a:cubicBezTo>
                <a:cubicBezTo>
                  <a:pt x="7084" y="21576"/>
                  <a:pt x="7933" y="21576"/>
                  <a:pt x="7933" y="21576"/>
                </a:cubicBezTo>
                <a:cubicBezTo>
                  <a:pt x="7933" y="21576"/>
                  <a:pt x="7833" y="20128"/>
                  <a:pt x="7391" y="19990"/>
                </a:cubicBezTo>
                <a:cubicBezTo>
                  <a:pt x="7261" y="19902"/>
                  <a:pt x="7211" y="18831"/>
                  <a:pt x="7435" y="17114"/>
                </a:cubicBezTo>
                <a:cubicBezTo>
                  <a:pt x="7527" y="16403"/>
                  <a:pt x="7894" y="15638"/>
                  <a:pt x="8301" y="14904"/>
                </a:cubicBezTo>
                <a:cubicBezTo>
                  <a:pt x="10492" y="15396"/>
                  <a:pt x="11907" y="16906"/>
                  <a:pt x="13314" y="17424"/>
                </a:cubicBezTo>
                <a:cubicBezTo>
                  <a:pt x="13313" y="18443"/>
                  <a:pt x="13355" y="19925"/>
                  <a:pt x="13594" y="20172"/>
                </a:cubicBezTo>
                <a:cubicBezTo>
                  <a:pt x="13748" y="20331"/>
                  <a:pt x="13611" y="21576"/>
                  <a:pt x="13886" y="21576"/>
                </a:cubicBezTo>
                <a:cubicBezTo>
                  <a:pt x="14098" y="21576"/>
                  <a:pt x="14990" y="21576"/>
                  <a:pt x="14990" y="21576"/>
                </a:cubicBezTo>
                <a:cubicBezTo>
                  <a:pt x="14990" y="21576"/>
                  <a:pt x="14866" y="20195"/>
                  <a:pt x="14507" y="20125"/>
                </a:cubicBezTo>
                <a:cubicBezTo>
                  <a:pt x="14382" y="20100"/>
                  <a:pt x="14390" y="18808"/>
                  <a:pt x="14536" y="17575"/>
                </a:cubicBezTo>
                <a:cubicBezTo>
                  <a:pt x="14746" y="17543"/>
                  <a:pt x="14954" y="17478"/>
                  <a:pt x="15156" y="17383"/>
                </a:cubicBezTo>
                <a:cubicBezTo>
                  <a:pt x="15320" y="18564"/>
                  <a:pt x="15579" y="20134"/>
                  <a:pt x="15801" y="20209"/>
                </a:cubicBezTo>
                <a:cubicBezTo>
                  <a:pt x="16114" y="20314"/>
                  <a:pt x="16122" y="21559"/>
                  <a:pt x="16400" y="21576"/>
                </a:cubicBezTo>
                <a:cubicBezTo>
                  <a:pt x="16721" y="21596"/>
                  <a:pt x="17462" y="21576"/>
                  <a:pt x="17462" y="21576"/>
                </a:cubicBezTo>
                <a:cubicBezTo>
                  <a:pt x="17462" y="21576"/>
                  <a:pt x="17244" y="20027"/>
                  <a:pt x="16831" y="19956"/>
                </a:cubicBezTo>
                <a:cubicBezTo>
                  <a:pt x="16681" y="19931"/>
                  <a:pt x="16454" y="18042"/>
                  <a:pt x="16522" y="16171"/>
                </a:cubicBezTo>
                <a:cubicBezTo>
                  <a:pt x="17404" y="14941"/>
                  <a:pt x="17978" y="13032"/>
                  <a:pt x="17925" y="10897"/>
                </a:cubicBezTo>
                <a:cubicBezTo>
                  <a:pt x="17887" y="9363"/>
                  <a:pt x="17948" y="8356"/>
                  <a:pt x="18057" y="7664"/>
                </a:cubicBezTo>
                <a:cubicBezTo>
                  <a:pt x="18290" y="8097"/>
                  <a:pt x="18539" y="8308"/>
                  <a:pt x="18678" y="8411"/>
                </a:cubicBezTo>
                <a:cubicBezTo>
                  <a:pt x="18929" y="8597"/>
                  <a:pt x="19352" y="8674"/>
                  <a:pt x="19193" y="8118"/>
                </a:cubicBezTo>
                <a:cubicBezTo>
                  <a:pt x="19078" y="7711"/>
                  <a:pt x="18974" y="6272"/>
                  <a:pt x="18928" y="5528"/>
                </a:cubicBezTo>
                <a:cubicBezTo>
                  <a:pt x="19287" y="5038"/>
                  <a:pt x="19957" y="5314"/>
                  <a:pt x="20370" y="5219"/>
                </a:cubicBezTo>
                <a:cubicBezTo>
                  <a:pt x="20827" y="5113"/>
                  <a:pt x="20844" y="4725"/>
                  <a:pt x="20844" y="4478"/>
                </a:cubicBezTo>
                <a:cubicBezTo>
                  <a:pt x="21231" y="4195"/>
                  <a:pt x="21600" y="3489"/>
                  <a:pt x="21477" y="2925"/>
                </a:cubicBezTo>
                <a:cubicBezTo>
                  <a:pt x="21354" y="2361"/>
                  <a:pt x="20317" y="1938"/>
                  <a:pt x="19948" y="1655"/>
                </a:cubicBezTo>
                <a:cubicBezTo>
                  <a:pt x="19579" y="1373"/>
                  <a:pt x="19492" y="773"/>
                  <a:pt x="19492" y="773"/>
                </a:cubicBezTo>
                <a:cubicBezTo>
                  <a:pt x="19492" y="773"/>
                  <a:pt x="18967" y="42"/>
                  <a:pt x="18106" y="2"/>
                </a:cubicBezTo>
                <a:close/>
              </a:path>
            </a:pathLst>
          </a:custGeom>
          <a:noFill/>
          <a:ln w="2540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effectLst>
                <a:outerShdw blurRad="50800" dist="38100" dir="2700000" algn="tl" rotWithShape="0">
                  <a:prstClr val="black">
                    <a:alpha val="40000"/>
                  </a:prstClr>
                </a:outerShdw>
              </a:effectLst>
            </a:endParaRPr>
          </a:p>
        </p:txBody>
      </p:sp>
      <p:sp>
        <p:nvSpPr>
          <p:cNvPr id="74" name="Bird">
            <a:extLst>
              <a:ext uri="{FF2B5EF4-FFF2-40B4-BE49-F238E27FC236}">
                <a16:creationId xmlns:a16="http://schemas.microsoft.com/office/drawing/2014/main" id="{2FF60F47-3BEB-4EB7-A124-2AD2BD57766E}"/>
              </a:ext>
            </a:extLst>
          </p:cNvPr>
          <p:cNvSpPr/>
          <p:nvPr/>
        </p:nvSpPr>
        <p:spPr>
          <a:xfrm>
            <a:off x="5119434" y="3513752"/>
            <a:ext cx="273123" cy="170580"/>
          </a:xfrm>
          <a:custGeom>
            <a:avLst/>
            <a:gdLst/>
            <a:ahLst/>
            <a:cxnLst>
              <a:cxn ang="0">
                <a:pos x="wd2" y="hd2"/>
              </a:cxn>
              <a:cxn ang="5400000">
                <a:pos x="wd2" y="hd2"/>
              </a:cxn>
              <a:cxn ang="10800000">
                <a:pos x="wd2" y="hd2"/>
              </a:cxn>
              <a:cxn ang="16200000">
                <a:pos x="wd2" y="hd2"/>
              </a:cxn>
            </a:cxnLst>
            <a:rect l="0" t="0" r="r" b="b"/>
            <a:pathLst>
              <a:path w="21600" h="20972" extrusionOk="0">
                <a:moveTo>
                  <a:pt x="17660" y="0"/>
                </a:moveTo>
                <a:cubicBezTo>
                  <a:pt x="16161" y="0"/>
                  <a:pt x="15095" y="2389"/>
                  <a:pt x="14653" y="3076"/>
                </a:cubicBezTo>
                <a:cubicBezTo>
                  <a:pt x="14211" y="3763"/>
                  <a:pt x="13226" y="3304"/>
                  <a:pt x="11453" y="4942"/>
                </a:cubicBezTo>
                <a:cubicBezTo>
                  <a:pt x="8337" y="7822"/>
                  <a:pt x="5855" y="12099"/>
                  <a:pt x="5855" y="12099"/>
                </a:cubicBezTo>
                <a:lnTo>
                  <a:pt x="6716" y="12338"/>
                </a:lnTo>
                <a:lnTo>
                  <a:pt x="0" y="20619"/>
                </a:lnTo>
                <a:cubicBezTo>
                  <a:pt x="0" y="20619"/>
                  <a:pt x="1053" y="21600"/>
                  <a:pt x="2274" y="20291"/>
                </a:cubicBezTo>
                <a:cubicBezTo>
                  <a:pt x="3495" y="18982"/>
                  <a:pt x="7095" y="14302"/>
                  <a:pt x="8674" y="13320"/>
                </a:cubicBezTo>
                <a:cubicBezTo>
                  <a:pt x="9642" y="12718"/>
                  <a:pt x="9667" y="12962"/>
                  <a:pt x="10444" y="13241"/>
                </a:cubicBezTo>
                <a:cubicBezTo>
                  <a:pt x="10258" y="13715"/>
                  <a:pt x="10071" y="14364"/>
                  <a:pt x="10206" y="14795"/>
                </a:cubicBezTo>
                <a:cubicBezTo>
                  <a:pt x="10797" y="16683"/>
                  <a:pt x="11484" y="18103"/>
                  <a:pt x="11328" y="18259"/>
                </a:cubicBezTo>
                <a:cubicBezTo>
                  <a:pt x="11173" y="18415"/>
                  <a:pt x="10974" y="18511"/>
                  <a:pt x="10550" y="18440"/>
                </a:cubicBezTo>
                <a:cubicBezTo>
                  <a:pt x="10223" y="18386"/>
                  <a:pt x="10004" y="18647"/>
                  <a:pt x="9888" y="19267"/>
                </a:cubicBezTo>
                <a:cubicBezTo>
                  <a:pt x="10109" y="18885"/>
                  <a:pt x="10229" y="18887"/>
                  <a:pt x="10229" y="18887"/>
                </a:cubicBezTo>
                <a:cubicBezTo>
                  <a:pt x="10229" y="18887"/>
                  <a:pt x="10319" y="19265"/>
                  <a:pt x="10564" y="19128"/>
                </a:cubicBezTo>
                <a:cubicBezTo>
                  <a:pt x="10932" y="18922"/>
                  <a:pt x="11484" y="18775"/>
                  <a:pt x="11816" y="18829"/>
                </a:cubicBezTo>
                <a:cubicBezTo>
                  <a:pt x="12149" y="18883"/>
                  <a:pt x="12488" y="19086"/>
                  <a:pt x="12821" y="19070"/>
                </a:cubicBezTo>
                <a:cubicBezTo>
                  <a:pt x="13204" y="19052"/>
                  <a:pt x="13218" y="18868"/>
                  <a:pt x="13218" y="18868"/>
                </a:cubicBezTo>
                <a:cubicBezTo>
                  <a:pt x="13218" y="18868"/>
                  <a:pt x="13456" y="18755"/>
                  <a:pt x="13538" y="19186"/>
                </a:cubicBezTo>
                <a:cubicBezTo>
                  <a:pt x="13664" y="18805"/>
                  <a:pt x="13463" y="18314"/>
                  <a:pt x="13030" y="18409"/>
                </a:cubicBezTo>
                <a:cubicBezTo>
                  <a:pt x="12598" y="18504"/>
                  <a:pt x="11906" y="18401"/>
                  <a:pt x="11749" y="17986"/>
                </a:cubicBezTo>
                <a:cubicBezTo>
                  <a:pt x="11591" y="17572"/>
                  <a:pt x="10713" y="15126"/>
                  <a:pt x="10835" y="14401"/>
                </a:cubicBezTo>
                <a:cubicBezTo>
                  <a:pt x="10860" y="14253"/>
                  <a:pt x="11154" y="13838"/>
                  <a:pt x="11421" y="13485"/>
                </a:cubicBezTo>
                <a:cubicBezTo>
                  <a:pt x="11800" y="13546"/>
                  <a:pt x="12272" y="13593"/>
                  <a:pt x="12870" y="13606"/>
                </a:cubicBezTo>
                <a:cubicBezTo>
                  <a:pt x="12851" y="13975"/>
                  <a:pt x="12885" y="14459"/>
                  <a:pt x="13115" y="14850"/>
                </a:cubicBezTo>
                <a:cubicBezTo>
                  <a:pt x="14205" y="16710"/>
                  <a:pt x="15304" y="18123"/>
                  <a:pt x="15159" y="18267"/>
                </a:cubicBezTo>
                <a:cubicBezTo>
                  <a:pt x="15014" y="18412"/>
                  <a:pt x="14898" y="18511"/>
                  <a:pt x="14394" y="18422"/>
                </a:cubicBezTo>
                <a:cubicBezTo>
                  <a:pt x="14006" y="18354"/>
                  <a:pt x="13738" y="18610"/>
                  <a:pt x="13739" y="19207"/>
                </a:cubicBezTo>
                <a:cubicBezTo>
                  <a:pt x="13960" y="18753"/>
                  <a:pt x="14123" y="18750"/>
                  <a:pt x="14123" y="18750"/>
                </a:cubicBezTo>
                <a:cubicBezTo>
                  <a:pt x="14123" y="18750"/>
                  <a:pt x="14161" y="19173"/>
                  <a:pt x="14577" y="19073"/>
                </a:cubicBezTo>
                <a:cubicBezTo>
                  <a:pt x="14992" y="18973"/>
                  <a:pt x="15304" y="18785"/>
                  <a:pt x="15699" y="18853"/>
                </a:cubicBezTo>
                <a:cubicBezTo>
                  <a:pt x="16094" y="18920"/>
                  <a:pt x="16304" y="19023"/>
                  <a:pt x="16684" y="19023"/>
                </a:cubicBezTo>
                <a:cubicBezTo>
                  <a:pt x="17121" y="19023"/>
                  <a:pt x="17158" y="18850"/>
                  <a:pt x="17158" y="18850"/>
                </a:cubicBezTo>
                <a:cubicBezTo>
                  <a:pt x="17158" y="18850"/>
                  <a:pt x="17407" y="18751"/>
                  <a:pt x="17595" y="19173"/>
                </a:cubicBezTo>
                <a:cubicBezTo>
                  <a:pt x="17657" y="18808"/>
                  <a:pt x="17324" y="18337"/>
                  <a:pt x="16846" y="18409"/>
                </a:cubicBezTo>
                <a:cubicBezTo>
                  <a:pt x="16368" y="18481"/>
                  <a:pt x="15842" y="18433"/>
                  <a:pt x="15571" y="18023"/>
                </a:cubicBezTo>
                <a:cubicBezTo>
                  <a:pt x="15300" y="17614"/>
                  <a:pt x="13635" y="14601"/>
                  <a:pt x="13635" y="14336"/>
                </a:cubicBezTo>
                <a:cubicBezTo>
                  <a:pt x="13634" y="14206"/>
                  <a:pt x="13673" y="13879"/>
                  <a:pt x="13712" y="13577"/>
                </a:cubicBezTo>
                <a:cubicBezTo>
                  <a:pt x="17255" y="13119"/>
                  <a:pt x="18375" y="7547"/>
                  <a:pt x="18294" y="5727"/>
                </a:cubicBezTo>
                <a:cubicBezTo>
                  <a:pt x="18210" y="3829"/>
                  <a:pt x="19979" y="3010"/>
                  <a:pt x="19979" y="3010"/>
                </a:cubicBezTo>
                <a:cubicBezTo>
                  <a:pt x="19979" y="3010"/>
                  <a:pt x="20989" y="2780"/>
                  <a:pt x="21600" y="2617"/>
                </a:cubicBezTo>
                <a:cubicBezTo>
                  <a:pt x="21221" y="1929"/>
                  <a:pt x="19832" y="1504"/>
                  <a:pt x="19832" y="1504"/>
                </a:cubicBezTo>
                <a:cubicBezTo>
                  <a:pt x="19832" y="1504"/>
                  <a:pt x="19158" y="0"/>
                  <a:pt x="17660" y="0"/>
                </a:cubicBezTo>
                <a:close/>
              </a:path>
            </a:pathLst>
          </a:custGeom>
          <a:noFill/>
          <a:ln w="2540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effectLst>
                <a:outerShdw blurRad="50800" dist="38100" dir="2700000" algn="tl" rotWithShape="0">
                  <a:prstClr val="black">
                    <a:alpha val="40000"/>
                  </a:prstClr>
                </a:outerShdw>
              </a:effectLst>
            </a:endParaRPr>
          </a:p>
        </p:txBody>
      </p:sp>
      <p:sp>
        <p:nvSpPr>
          <p:cNvPr id="75" name="Line">
            <a:extLst>
              <a:ext uri="{FF2B5EF4-FFF2-40B4-BE49-F238E27FC236}">
                <a16:creationId xmlns:a16="http://schemas.microsoft.com/office/drawing/2014/main" id="{1FD6905E-1A9C-4482-99C1-7065E2F0A686}"/>
              </a:ext>
            </a:extLst>
          </p:cNvPr>
          <p:cNvSpPr/>
          <p:nvPr/>
        </p:nvSpPr>
        <p:spPr>
          <a:xfrm rot="18900000">
            <a:off x="3726497" y="3537383"/>
            <a:ext cx="548844" cy="134431"/>
          </a:xfrm>
          <a:custGeom>
            <a:avLst/>
            <a:gdLst/>
            <a:ahLst/>
            <a:cxnLst>
              <a:cxn ang="0">
                <a:pos x="wd2" y="hd2"/>
              </a:cxn>
              <a:cxn ang="5400000">
                <a:pos x="wd2" y="hd2"/>
              </a:cxn>
              <a:cxn ang="10800000">
                <a:pos x="wd2" y="hd2"/>
              </a:cxn>
              <a:cxn ang="16200000">
                <a:pos x="wd2" y="hd2"/>
              </a:cxn>
            </a:cxnLst>
            <a:rect l="0" t="0" r="r" b="b"/>
            <a:pathLst>
              <a:path w="21600" h="21450" extrusionOk="0">
                <a:moveTo>
                  <a:pt x="0" y="21450"/>
                </a:moveTo>
                <a:cubicBezTo>
                  <a:pt x="2617" y="7782"/>
                  <a:pt x="6657" y="-150"/>
                  <a:pt x="10924" y="2"/>
                </a:cubicBezTo>
                <a:cubicBezTo>
                  <a:pt x="15105" y="150"/>
                  <a:pt x="19038" y="8053"/>
                  <a:pt x="21600" y="21450"/>
                </a:cubicBezTo>
              </a:path>
            </a:pathLst>
          </a:custGeom>
          <a:ln w="38100">
            <a:solidFill>
              <a:schemeClr val="bg1"/>
            </a:solidFill>
            <a:headEnd type="none"/>
            <a:tailEnd type="stealth"/>
          </a:ln>
          <a:effectLst>
            <a:outerShdw blurRad="38100" dist="23000" dir="5400000" rotWithShape="0">
              <a:srgbClr val="000000">
                <a:alpha val="35000"/>
              </a:srgbClr>
            </a:outerShdw>
          </a:effectLst>
        </p:spPr>
        <p:txBody>
          <a:bodyPr lIns="45718" tIns="45718" rIns="45718" bIns="45718"/>
          <a:lstStyle/>
          <a:p>
            <a:endParaRPr dirty="0">
              <a:effectLst>
                <a:outerShdw blurRad="50800" dist="38100" dir="2700000" algn="tl" rotWithShape="0">
                  <a:prstClr val="black">
                    <a:alpha val="40000"/>
                  </a:prstClr>
                </a:outerShdw>
              </a:effectLst>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2616F1E-E2E8-4073-8EDA-A570E8097EB4}"/>
                  </a:ext>
                </a:extLst>
              </p:cNvPr>
              <p:cNvSpPr txBox="1"/>
              <p:nvPr/>
            </p:nvSpPr>
            <p:spPr>
              <a:xfrm>
                <a:off x="1514558" y="2023054"/>
                <a:ext cx="42197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𝐸</m:t>
                      </m:r>
                    </m:oMath>
                  </m:oMathPara>
                </a14:m>
                <a:endParaRPr lang="en-GB" sz="36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12616F1E-E2E8-4073-8EDA-A570E8097EB4}"/>
                  </a:ext>
                </a:extLst>
              </p:cNvPr>
              <p:cNvSpPr txBox="1">
                <a:spLocks noRot="1" noChangeAspect="1" noMove="1" noResize="1" noEditPoints="1" noAdjustHandles="1" noChangeArrowheads="1" noChangeShapeType="1" noTextEdit="1"/>
              </p:cNvSpPr>
              <p:nvPr/>
            </p:nvSpPr>
            <p:spPr>
              <a:xfrm>
                <a:off x="1514558" y="2023054"/>
                <a:ext cx="421974" cy="553998"/>
              </a:xfrm>
              <a:prstGeom prst="rect">
                <a:avLst/>
              </a:prstGeom>
              <a:blipFill>
                <a:blip r:embed="rId1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DE53FA1-42ED-4AB4-9904-8F6411DD5C34}"/>
                  </a:ext>
                </a:extLst>
              </p:cNvPr>
              <p:cNvSpPr txBox="1"/>
              <p:nvPr/>
            </p:nvSpPr>
            <p:spPr>
              <a:xfrm>
                <a:off x="4725030" y="1690365"/>
                <a:ext cx="31098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36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0DE53FA1-42ED-4AB4-9904-8F6411DD5C34}"/>
                  </a:ext>
                </a:extLst>
              </p:cNvPr>
              <p:cNvSpPr txBox="1">
                <a:spLocks noRot="1" noChangeAspect="1" noMove="1" noResize="1" noEditPoints="1" noAdjustHandles="1" noChangeArrowheads="1" noChangeShapeType="1" noTextEdit="1"/>
              </p:cNvSpPr>
              <p:nvPr/>
            </p:nvSpPr>
            <p:spPr>
              <a:xfrm>
                <a:off x="4725030" y="1690365"/>
                <a:ext cx="310983" cy="553998"/>
              </a:xfrm>
              <a:prstGeom prst="rect">
                <a:avLst/>
              </a:prstGeom>
              <a:blipFill>
                <a:blip r:embed="rId14"/>
                <a:stretch>
                  <a:fillRect/>
                </a:stretch>
              </a:blipFill>
            </p:spPr>
            <p:txBody>
              <a:bodyPr/>
              <a:lstStyle/>
              <a:p>
                <a:r>
                  <a:rPr lang="en-GB">
                    <a:noFill/>
                  </a:rPr>
                  <a:t> </a:t>
                </a:r>
              </a:p>
            </p:txBody>
          </p:sp>
        </mc:Fallback>
      </mc:AlternateContent>
      <p:sp>
        <p:nvSpPr>
          <p:cNvPr id="50" name="Title 1">
            <a:extLst>
              <a:ext uri="{FF2B5EF4-FFF2-40B4-BE49-F238E27FC236}">
                <a16:creationId xmlns:a16="http://schemas.microsoft.com/office/drawing/2014/main" id="{53AFBDA0-F1B3-4DA2-BC85-60DA9F9C4099}"/>
              </a:ext>
            </a:extLst>
          </p:cNvPr>
          <p:cNvSpPr txBox="1"/>
          <p:nvPr/>
        </p:nvSpPr>
        <p:spPr>
          <a:xfrm>
            <a:off x="6096001" y="1620498"/>
            <a:ext cx="5486400" cy="4427862"/>
          </a:xfrm>
          <a:prstGeom prst="rect">
            <a:avLst/>
          </a:prstGeom>
          <a:ln w="12700">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Autofit/>
          </a:bodyPr>
          <a:lstStyle/>
          <a:p>
            <a:pPr marL="228600" indent="-228600">
              <a:buSzPct val="100000"/>
              <a:buChar char="•"/>
              <a:defRPr sz="2000" b="1">
                <a:solidFill>
                  <a:srgbClr val="FFFFFF"/>
                </a:solidFill>
                <a:latin typeface="Arial"/>
                <a:ea typeface="Arial"/>
                <a:cs typeface="Arial"/>
                <a:sym typeface="Arial"/>
              </a:defRPr>
            </a:pPr>
            <a:r>
              <a:rPr lang="en-US" dirty="0">
                <a:solidFill>
                  <a:srgbClr val="FFFF00"/>
                </a:solidFill>
                <a:latin typeface="Calibri" panose="020F0502020204030204" pitchFamily="34" charset="0"/>
                <a:cs typeface="Calibri" panose="020F0502020204030204" pitchFamily="34" charset="0"/>
              </a:rPr>
              <a:t>These problems are “binary” classification tasks.</a:t>
            </a:r>
          </a:p>
          <a:p>
            <a:pPr marL="228600" indent="-228600">
              <a:buSzPct val="100000"/>
              <a:buChar char="•"/>
              <a:defRPr sz="2000" b="1">
                <a:solidFill>
                  <a:srgbClr val="FFFFFF"/>
                </a:solidFill>
                <a:latin typeface="Arial"/>
                <a:ea typeface="Arial"/>
                <a:cs typeface="Arial"/>
                <a:sym typeface="Arial"/>
              </a:defRPr>
            </a:pPr>
            <a:r>
              <a:rPr lang="en-US" dirty="0">
                <a:solidFill>
                  <a:srgbClr val="FFFF00"/>
                </a:solidFill>
                <a:latin typeface="Calibri"/>
                <a:cs typeface="Calibri"/>
              </a:rPr>
              <a:t>Called binary, as there are two options (mammal or bird).</a:t>
            </a:r>
          </a:p>
          <a:p>
            <a:pPr marL="228600" indent="-228600">
              <a:buSzPct val="100000"/>
              <a:buChar char="•"/>
              <a:defRPr sz="2000" b="1">
                <a:solidFill>
                  <a:srgbClr val="FFFFFF"/>
                </a:solidFill>
                <a:latin typeface="Arial"/>
                <a:ea typeface="Arial"/>
                <a:cs typeface="Arial"/>
                <a:sym typeface="Arial"/>
              </a:defRPr>
            </a:pPr>
            <a:r>
              <a:rPr lang="en-US" dirty="0">
                <a:solidFill>
                  <a:srgbClr val="FFFF00"/>
                </a:solidFill>
                <a:latin typeface="Calibri"/>
                <a:cs typeface="Calibri"/>
              </a:rPr>
              <a:t>Such classification tasks are everywhere, and we do them every day.</a:t>
            </a:r>
          </a:p>
          <a:p>
            <a:pPr marL="228600" indent="-228600">
              <a:buSzPct val="100000"/>
              <a:buChar char="•"/>
              <a:defRPr sz="2000" b="1">
                <a:solidFill>
                  <a:srgbClr val="FFFFFF"/>
                </a:solidFill>
                <a:latin typeface="Arial"/>
                <a:ea typeface="Arial"/>
                <a:cs typeface="Arial"/>
                <a:sym typeface="Arial"/>
              </a:defRPr>
            </a:pPr>
            <a:r>
              <a:rPr lang="en-US" dirty="0">
                <a:solidFill>
                  <a:srgbClr val="FFFF00"/>
                </a:solidFill>
                <a:latin typeface="Calibri" panose="020F0502020204030204" pitchFamily="34" charset="0"/>
                <a:cs typeface="Calibri" panose="020F0502020204030204" pitchFamily="34" charset="0"/>
              </a:rPr>
              <a:t>To complete them we make predictions.</a:t>
            </a:r>
          </a:p>
          <a:p>
            <a:pPr marL="228600" indent="-228600">
              <a:buSzPct val="100000"/>
              <a:buChar char="•"/>
              <a:defRPr sz="2000" b="1">
                <a:solidFill>
                  <a:srgbClr val="FFFFFF"/>
                </a:solidFill>
                <a:latin typeface="Arial"/>
                <a:ea typeface="Arial"/>
                <a:cs typeface="Arial"/>
                <a:sym typeface="Arial"/>
              </a:defRPr>
            </a:pPr>
            <a:r>
              <a:rPr lang="en-US" dirty="0">
                <a:solidFill>
                  <a:srgbClr val="FFFF00"/>
                </a:solidFill>
                <a:latin typeface="Calibri"/>
                <a:cs typeface="Calibri"/>
              </a:rPr>
              <a:t>Classification problems in the real-world are usually far more complex, i.e. more than 2 potential classes to predict. </a:t>
            </a:r>
          </a:p>
          <a:p>
            <a:pPr marL="228600" indent="-228600">
              <a:buSzPct val="100000"/>
              <a:buChar char="•"/>
              <a:defRPr sz="2000" b="1">
                <a:solidFill>
                  <a:srgbClr val="FFFFFF"/>
                </a:solidFill>
                <a:latin typeface="Arial"/>
                <a:ea typeface="Arial"/>
                <a:cs typeface="Arial"/>
                <a:sym typeface="Arial"/>
              </a:defRPr>
            </a:pPr>
            <a:r>
              <a:rPr lang="en-US" dirty="0">
                <a:solidFill>
                  <a:srgbClr val="FFFF00"/>
                </a:solidFill>
                <a:latin typeface="Calibri"/>
                <a:cs typeface="Calibri"/>
              </a:rPr>
              <a:t>These are known as multi-class problems. Let’s try one.</a:t>
            </a:r>
          </a:p>
          <a:p>
            <a:pPr>
              <a:defRPr sz="2000" b="1">
                <a:solidFill>
                  <a:srgbClr val="FFFFFF"/>
                </a:solidFill>
                <a:latin typeface="Arial"/>
                <a:ea typeface="Arial"/>
                <a:cs typeface="Arial"/>
                <a:sym typeface="Arial"/>
              </a:defRPr>
            </a:pPr>
            <a:endParaRPr dirty="0">
              <a:solidFill>
                <a:srgbClr val="FFFF00"/>
              </a:solidFill>
              <a:latin typeface="Calibri" panose="020F0502020204030204" pitchFamily="34" charset="0"/>
              <a:cs typeface="Calibri" panose="020F0502020204030204" pitchFamily="34" charset="0"/>
            </a:endParaRPr>
          </a:p>
        </p:txBody>
      </p:sp>
      <p:pic>
        <p:nvPicPr>
          <p:cNvPr id="29" name="Picture 28">
            <a:extLst>
              <a:ext uri="{FF2B5EF4-FFF2-40B4-BE49-F238E27FC236}">
                <a16:creationId xmlns:a16="http://schemas.microsoft.com/office/drawing/2014/main" id="{5AAD1F37-B4D1-4009-B646-9C807F8A77CB}"/>
              </a:ext>
            </a:extLst>
          </p:cNvPr>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Tree>
    <p:custDataLst>
      <p:tags r:id="rId1"/>
    </p:custDataLst>
    <p:extLst>
      <p:ext uri="{BB962C8B-B14F-4D97-AF65-F5344CB8AC3E}">
        <p14:creationId xmlns:p14="http://schemas.microsoft.com/office/powerpoint/2010/main" val="1395222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A2B47AD-C7D8-4A85-A666-28235901A6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0" name="CustomShape 2"/>
          <p:cNvSpPr/>
          <p:nvPr/>
        </p:nvSpPr>
        <p:spPr>
          <a:xfrm>
            <a:off x="3047760" y="182880"/>
            <a:ext cx="57528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r>
              <a:rPr lang="en-GB" sz="3600" b="0" strike="noStrike" spc="-1" dirty="0">
                <a:solidFill>
                  <a:schemeClr val="bg1"/>
                </a:solidFill>
                <a:effectLst>
                  <a:outerShdw blurRad="50800" dist="38100" dir="2700000" algn="tl" rotWithShape="0">
                    <a:prstClr val="black">
                      <a:alpha val="40000"/>
                    </a:prstClr>
                  </a:outerShdw>
                </a:effectLst>
                <a:latin typeface="Calibri"/>
              </a:rPr>
              <a:t>Example</a:t>
            </a:r>
            <a:endParaRPr lang="en-GB" sz="3600" b="0" strike="noStrike" spc="-1" dirty="0">
              <a:solidFill>
                <a:schemeClr val="bg1"/>
              </a:solidFill>
              <a:effectLst>
                <a:outerShdw blurRad="50800" dist="38100" dir="2700000" algn="tl" rotWithShape="0">
                  <a:prstClr val="black">
                    <a:alpha val="40000"/>
                  </a:prstClr>
                </a:outerShdw>
              </a:effectLst>
              <a:latin typeface="Arial"/>
            </a:endParaRPr>
          </a:p>
        </p:txBody>
      </p:sp>
      <p:pic>
        <p:nvPicPr>
          <p:cNvPr id="4" name="Picture 3">
            <a:extLst>
              <a:ext uri="{FF2B5EF4-FFF2-40B4-BE49-F238E27FC236}">
                <a16:creationId xmlns:a16="http://schemas.microsoft.com/office/drawing/2014/main" id="{F181CB46-FA20-4BEE-A44F-683F4905E5DE}"/>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507149" y="1548731"/>
            <a:ext cx="1899545" cy="1267353"/>
          </a:xfrm>
          <a:prstGeom prst="rect">
            <a:avLst/>
          </a:prstGeom>
          <a:ln>
            <a:noFill/>
          </a:ln>
          <a:effectLst>
            <a:softEdge rad="112500"/>
          </a:effectLst>
        </p:spPr>
      </p:pic>
      <p:pic>
        <p:nvPicPr>
          <p:cNvPr id="7" name="Picture 6">
            <a:extLst>
              <a:ext uri="{FF2B5EF4-FFF2-40B4-BE49-F238E27FC236}">
                <a16:creationId xmlns:a16="http://schemas.microsoft.com/office/drawing/2014/main" id="{BD9375FA-2093-48BD-96E8-7658DF1596F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8630725" y="4238849"/>
            <a:ext cx="1823351" cy="1214351"/>
          </a:xfrm>
          <a:prstGeom prst="rect">
            <a:avLst/>
          </a:prstGeom>
          <a:ln>
            <a:noFill/>
          </a:ln>
          <a:effectLst>
            <a:softEdge rad="112500"/>
          </a:effectLst>
        </p:spPr>
      </p:pic>
      <p:pic>
        <p:nvPicPr>
          <p:cNvPr id="11" name="Picture 10">
            <a:extLst>
              <a:ext uri="{FF2B5EF4-FFF2-40B4-BE49-F238E27FC236}">
                <a16:creationId xmlns:a16="http://schemas.microsoft.com/office/drawing/2014/main" id="{0AC2BD17-76C7-49E3-B03A-7E7EF6B2BEEE}"/>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8630725" y="1551090"/>
            <a:ext cx="1811815" cy="2563511"/>
          </a:xfrm>
          <a:prstGeom prst="rect">
            <a:avLst/>
          </a:prstGeom>
          <a:ln>
            <a:noFill/>
          </a:ln>
          <a:effectLst>
            <a:softEdge rad="112500"/>
          </a:effectLst>
        </p:spPr>
      </p:pic>
      <p:pic>
        <p:nvPicPr>
          <p:cNvPr id="13" name="Picture 12">
            <a:extLst>
              <a:ext uri="{FF2B5EF4-FFF2-40B4-BE49-F238E27FC236}">
                <a16:creationId xmlns:a16="http://schemas.microsoft.com/office/drawing/2014/main" id="{2F1CF5C3-E93B-4FA3-9D57-6AD67D034F54}"/>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534778" y="2816084"/>
            <a:ext cx="1899545" cy="1378160"/>
          </a:xfrm>
          <a:prstGeom prst="rect">
            <a:avLst/>
          </a:prstGeom>
          <a:ln>
            <a:noFill/>
          </a:ln>
          <a:effectLst>
            <a:softEdge rad="112500"/>
          </a:effectLst>
        </p:spPr>
      </p:pic>
      <p:pic>
        <p:nvPicPr>
          <p:cNvPr id="15" name="Picture 14">
            <a:extLst>
              <a:ext uri="{FF2B5EF4-FFF2-40B4-BE49-F238E27FC236}">
                <a16:creationId xmlns:a16="http://schemas.microsoft.com/office/drawing/2014/main" id="{B60E6074-31C5-42FC-A44F-5596E8FEFE1E}"/>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534778" y="4253683"/>
            <a:ext cx="1865253" cy="1243502"/>
          </a:xfrm>
          <a:prstGeom prst="rect">
            <a:avLst/>
          </a:prstGeom>
          <a:ln>
            <a:noFill/>
          </a:ln>
          <a:effectLst>
            <a:softEdge rad="112500"/>
          </a:effectLst>
        </p:spPr>
      </p:pic>
      <p:grpSp>
        <p:nvGrpSpPr>
          <p:cNvPr id="2" name="Group 1">
            <a:extLst>
              <a:ext uri="{FF2B5EF4-FFF2-40B4-BE49-F238E27FC236}">
                <a16:creationId xmlns:a16="http://schemas.microsoft.com/office/drawing/2014/main" id="{3B28CFCF-7361-A643-8E2D-7CF454FCA9B7}"/>
              </a:ext>
            </a:extLst>
          </p:cNvPr>
          <p:cNvGrpSpPr/>
          <p:nvPr/>
        </p:nvGrpSpPr>
        <p:grpSpPr>
          <a:xfrm>
            <a:off x="2561718" y="1528383"/>
            <a:ext cx="6807308" cy="4773472"/>
            <a:chOff x="2692346" y="1229580"/>
            <a:chExt cx="6807308" cy="4773472"/>
          </a:xfrm>
        </p:grpSpPr>
        <p:sp>
          <p:nvSpPr>
            <p:cNvPr id="90" name="By Ran Kirlian - Own work, CC BY-SA 4.0, https://commons.wikimedia.org/w/index.php?curid=4164754">
              <a:extLst>
                <a:ext uri="{FF2B5EF4-FFF2-40B4-BE49-F238E27FC236}">
                  <a16:creationId xmlns:a16="http://schemas.microsoft.com/office/drawing/2014/main" id="{E59F3E9B-8EB8-4871-A8C3-2389A7CD83AC}"/>
                </a:ext>
              </a:extLst>
            </p:cNvPr>
            <p:cNvSpPr txBox="1"/>
            <p:nvPr/>
          </p:nvSpPr>
          <p:spPr>
            <a:xfrm>
              <a:off x="2692346" y="5402892"/>
              <a:ext cx="6807308" cy="600160"/>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1300" b="1">
                  <a:solidFill>
                    <a:srgbClr val="FFFFFF"/>
                  </a:solidFill>
                  <a:latin typeface="Arial"/>
                  <a:ea typeface="Arial"/>
                  <a:cs typeface="Arial"/>
                  <a:sym typeface="Arial"/>
                </a:defRPr>
              </a:lvl1pPr>
            </a:lstStyle>
            <a:p>
              <a:pPr algn="ctr"/>
              <a:r>
                <a:rPr lang="en-GB" sz="1100" dirty="0">
                  <a:latin typeface="Calibri" panose="020F0502020204030204" pitchFamily="34" charset="0"/>
                  <a:cs typeface="Calibri" panose="020F0502020204030204" pitchFamily="34" charset="0"/>
                </a:rPr>
                <a:t>Image Credit:</a:t>
              </a:r>
              <a:r>
                <a:rPr sz="1100" dirty="0">
                  <a:latin typeface="Calibri" panose="020F0502020204030204" pitchFamily="34" charset="0"/>
                  <a:cs typeface="Calibri" panose="020F0502020204030204" pitchFamily="34" charset="0"/>
                </a:rPr>
                <a:t> Ran Kirlian - Own work, CC BY-SA 4.0, </a:t>
              </a:r>
              <a:r>
                <a:rPr sz="1100" dirty="0">
                  <a:latin typeface="Calibri" panose="020F0502020204030204" pitchFamily="34" charset="0"/>
                  <a:cs typeface="Calibri" panose="020F0502020204030204" pitchFamily="34" charset="0"/>
                  <a:hlinkClick r:id="rId10"/>
                </a:rPr>
                <a:t>https://commons.wikimedia.org/w/index.php?curid=4164754</a:t>
              </a:r>
              <a:endParaRPr lang="en-GB" sz="1100" dirty="0">
                <a:latin typeface="Calibri" panose="020F0502020204030204" pitchFamily="34" charset="0"/>
                <a:cs typeface="Calibri" panose="020F0502020204030204" pitchFamily="34" charset="0"/>
              </a:endParaRPr>
            </a:p>
            <a:p>
              <a:pPr algn="ctr"/>
              <a:r>
                <a:rPr lang="en-US" sz="1100" dirty="0">
                  <a:latin typeface="Calibri" panose="020F0502020204030204" pitchFamily="34" charset="0"/>
                  <a:cs typeface="Calibri" panose="020F0502020204030204" pitchFamily="34" charset="0"/>
                </a:rPr>
                <a:t>Uncredited images obtained from https://pixabay.com (Creative Commons License, no attribution required).</a:t>
              </a:r>
            </a:p>
            <a:p>
              <a:pPr algn="ctr"/>
              <a:endParaRPr sz="1100"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897EDCA-936A-48A7-B282-99529881DAE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30659" y="1229580"/>
              <a:ext cx="5230694" cy="3955200"/>
            </a:xfrm>
            <a:prstGeom prst="rect">
              <a:avLst/>
            </a:prstGeom>
            <a:ln>
              <a:noFill/>
            </a:ln>
            <a:effectLst>
              <a:softEdge rad="112500"/>
            </a:effectLst>
          </p:spPr>
        </p:pic>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C48B8F30-A0D9-44AC-8817-761C56C1D298}"/>
                    </a:ext>
                  </a:extLst>
                </p:cNvPr>
                <p:cNvSpPr txBox="1"/>
                <p:nvPr/>
              </p:nvSpPr>
              <p:spPr>
                <a:xfrm>
                  <a:off x="5870820" y="2652363"/>
                  <a:ext cx="31098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36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91" name="TextBox 90">
                  <a:extLst>
                    <a:ext uri="{FF2B5EF4-FFF2-40B4-BE49-F238E27FC236}">
                      <a16:creationId xmlns:a16="http://schemas.microsoft.com/office/drawing/2014/main" id="{C48B8F30-A0D9-44AC-8817-761C56C1D298}"/>
                    </a:ext>
                  </a:extLst>
                </p:cNvPr>
                <p:cNvSpPr txBox="1">
                  <a:spLocks noRot="1" noChangeAspect="1" noMove="1" noResize="1" noEditPoints="1" noAdjustHandles="1" noChangeArrowheads="1" noChangeShapeType="1" noTextEdit="1"/>
                </p:cNvSpPr>
                <p:nvPr/>
              </p:nvSpPr>
              <p:spPr>
                <a:xfrm>
                  <a:off x="5870820" y="2652363"/>
                  <a:ext cx="310983" cy="553998"/>
                </a:xfrm>
                <a:prstGeom prst="rect">
                  <a:avLst/>
                </a:prstGeom>
                <a:blipFill>
                  <a:blip r:embed="rId19"/>
                  <a:stretch>
                    <a:fillRect l="-30769" r="-42308" b="-18182"/>
                  </a:stretch>
                </a:blipFill>
              </p:spPr>
              <p:txBody>
                <a:bodyPr/>
                <a:lstStyle/>
                <a:p>
                  <a:r>
                    <a:rPr lang="en-US">
                      <a:noFill/>
                    </a:rPr>
                    <a:t> </a:t>
                  </a:r>
                </a:p>
              </p:txBody>
            </p:sp>
          </mc:Fallback>
        </mc:AlternateContent>
      </p:grpSp>
      <p:sp>
        <p:nvSpPr>
          <p:cNvPr id="16" name="TextBox 15">
            <a:extLst>
              <a:ext uri="{FF2B5EF4-FFF2-40B4-BE49-F238E27FC236}">
                <a16:creationId xmlns:a16="http://schemas.microsoft.com/office/drawing/2014/main" id="{0DD7BFC0-168C-420A-BC7F-9AEC745AC88D}"/>
              </a:ext>
            </a:extLst>
          </p:cNvPr>
          <p:cNvSpPr txBox="1"/>
          <p:nvPr/>
        </p:nvSpPr>
        <p:spPr>
          <a:xfrm>
            <a:off x="591723" y="1982352"/>
            <a:ext cx="809261" cy="400110"/>
          </a:xfrm>
          <a:prstGeom prst="rect">
            <a:avLst/>
          </a:prstGeom>
          <a:noFill/>
        </p:spPr>
        <p:txBody>
          <a:bodyPr wrap="none" rtlCol="0">
            <a:spAutoFit/>
          </a:bodyPr>
          <a:lstStyle/>
          <a:p>
            <a:r>
              <a:rPr lang="en-GB" sz="2000" dirty="0">
                <a:solidFill>
                  <a:srgbClr val="FFFF00"/>
                </a:solidFill>
                <a:latin typeface="Calibri" panose="020F0502020204030204" pitchFamily="34" charset="0"/>
                <a:cs typeface="Calibri" panose="020F0502020204030204" pitchFamily="34" charset="0"/>
              </a:rPr>
              <a:t>Feline</a:t>
            </a:r>
          </a:p>
        </p:txBody>
      </p:sp>
      <p:sp>
        <p:nvSpPr>
          <p:cNvPr id="92" name="TextBox 91">
            <a:extLst>
              <a:ext uri="{FF2B5EF4-FFF2-40B4-BE49-F238E27FC236}">
                <a16:creationId xmlns:a16="http://schemas.microsoft.com/office/drawing/2014/main" id="{7CE67CEB-5F44-4CD0-B178-0644DF7EC076}"/>
              </a:ext>
            </a:extLst>
          </p:cNvPr>
          <p:cNvSpPr txBox="1"/>
          <p:nvPr/>
        </p:nvSpPr>
        <p:spPr>
          <a:xfrm>
            <a:off x="201208" y="3160800"/>
            <a:ext cx="1333570" cy="707886"/>
          </a:xfrm>
          <a:prstGeom prst="rect">
            <a:avLst/>
          </a:prstGeom>
          <a:noFill/>
        </p:spPr>
        <p:txBody>
          <a:bodyPr wrap="none" rtlCol="0">
            <a:spAutoFit/>
          </a:bodyPr>
          <a:lstStyle/>
          <a:p>
            <a:pPr algn="ctr"/>
            <a:r>
              <a:rPr lang="en-GB" sz="2000" dirty="0" err="1">
                <a:solidFill>
                  <a:srgbClr val="FFFF00"/>
                </a:solidFill>
                <a:latin typeface="Calibri" panose="020F0502020204030204" pitchFamily="34" charset="0"/>
                <a:cs typeface="Calibri" panose="020F0502020204030204" pitchFamily="34" charset="0"/>
              </a:rPr>
              <a:t>Lutrinae</a:t>
            </a:r>
            <a:endParaRPr lang="en-GB" sz="2000" dirty="0">
              <a:solidFill>
                <a:srgbClr val="FFFF00"/>
              </a:solidFill>
              <a:latin typeface="Calibri" panose="020F0502020204030204" pitchFamily="34" charset="0"/>
              <a:cs typeface="Calibri" panose="020F0502020204030204" pitchFamily="34" charset="0"/>
            </a:endParaRPr>
          </a:p>
          <a:p>
            <a:pPr algn="ctr"/>
            <a:r>
              <a:rPr lang="en-GB" sz="2000" dirty="0">
                <a:solidFill>
                  <a:srgbClr val="FFFF00"/>
                </a:solidFill>
                <a:latin typeface="Calibri" panose="020F0502020204030204" pitchFamily="34" charset="0"/>
                <a:cs typeface="Calibri" panose="020F0502020204030204" pitchFamily="34" charset="0"/>
              </a:rPr>
              <a:t>(e.g. Otter)</a:t>
            </a:r>
          </a:p>
        </p:txBody>
      </p:sp>
      <p:sp>
        <p:nvSpPr>
          <p:cNvPr id="93" name="TextBox 92">
            <a:extLst>
              <a:ext uri="{FF2B5EF4-FFF2-40B4-BE49-F238E27FC236}">
                <a16:creationId xmlns:a16="http://schemas.microsoft.com/office/drawing/2014/main" id="{CF0CA465-EB4E-4BE3-B407-9D8D11BF8836}"/>
              </a:ext>
            </a:extLst>
          </p:cNvPr>
          <p:cNvSpPr txBox="1"/>
          <p:nvPr/>
        </p:nvSpPr>
        <p:spPr>
          <a:xfrm>
            <a:off x="547385" y="4684025"/>
            <a:ext cx="901209" cy="400110"/>
          </a:xfrm>
          <a:prstGeom prst="rect">
            <a:avLst/>
          </a:prstGeom>
          <a:noFill/>
        </p:spPr>
        <p:txBody>
          <a:bodyPr wrap="none" rtlCol="0">
            <a:spAutoFit/>
          </a:bodyPr>
          <a:lstStyle/>
          <a:p>
            <a:r>
              <a:rPr lang="en-GB" sz="2000" dirty="0">
                <a:solidFill>
                  <a:srgbClr val="FFFF00"/>
                </a:solidFill>
                <a:latin typeface="Calibri" panose="020F0502020204030204" pitchFamily="34" charset="0"/>
                <a:cs typeface="Calibri" panose="020F0502020204030204" pitchFamily="34" charset="0"/>
              </a:rPr>
              <a:t>Canine</a:t>
            </a:r>
          </a:p>
        </p:txBody>
      </p:sp>
      <p:sp>
        <p:nvSpPr>
          <p:cNvPr id="94" name="TextBox 93">
            <a:extLst>
              <a:ext uri="{FF2B5EF4-FFF2-40B4-BE49-F238E27FC236}">
                <a16:creationId xmlns:a16="http://schemas.microsoft.com/office/drawing/2014/main" id="{D0537BA0-59FF-4DC2-8A48-CD0B0607499B}"/>
              </a:ext>
            </a:extLst>
          </p:cNvPr>
          <p:cNvSpPr txBox="1"/>
          <p:nvPr/>
        </p:nvSpPr>
        <p:spPr>
          <a:xfrm>
            <a:off x="10476339" y="2551056"/>
            <a:ext cx="1290610" cy="400110"/>
          </a:xfrm>
          <a:prstGeom prst="rect">
            <a:avLst/>
          </a:prstGeom>
          <a:noFill/>
        </p:spPr>
        <p:txBody>
          <a:bodyPr wrap="none" rtlCol="0">
            <a:spAutoFit/>
          </a:bodyPr>
          <a:lstStyle/>
          <a:p>
            <a:r>
              <a:rPr lang="en-GB" sz="2000" dirty="0">
                <a:solidFill>
                  <a:srgbClr val="FFFF00"/>
                </a:solidFill>
                <a:latin typeface="Calibri" panose="020F0502020204030204" pitchFamily="34" charset="0"/>
                <a:cs typeface="Calibri" panose="020F0502020204030204" pitchFamily="34" charset="0"/>
              </a:rPr>
              <a:t>Mongoose</a:t>
            </a:r>
          </a:p>
        </p:txBody>
      </p:sp>
      <p:sp>
        <p:nvSpPr>
          <p:cNvPr id="95" name="TextBox 94">
            <a:extLst>
              <a:ext uri="{FF2B5EF4-FFF2-40B4-BE49-F238E27FC236}">
                <a16:creationId xmlns:a16="http://schemas.microsoft.com/office/drawing/2014/main" id="{C3657AB8-7A46-4382-B371-99392D9A1307}"/>
              </a:ext>
            </a:extLst>
          </p:cNvPr>
          <p:cNvSpPr txBox="1"/>
          <p:nvPr/>
        </p:nvSpPr>
        <p:spPr>
          <a:xfrm>
            <a:off x="10619312" y="4412495"/>
            <a:ext cx="1256178" cy="707886"/>
          </a:xfrm>
          <a:prstGeom prst="rect">
            <a:avLst/>
          </a:prstGeom>
          <a:noFill/>
        </p:spPr>
        <p:txBody>
          <a:bodyPr wrap="none" rtlCol="0">
            <a:spAutoFit/>
          </a:bodyPr>
          <a:lstStyle/>
          <a:p>
            <a:r>
              <a:rPr lang="en-GB" sz="2000" dirty="0">
                <a:solidFill>
                  <a:srgbClr val="FFFF00"/>
                </a:solidFill>
                <a:latin typeface="Calibri" panose="020F0502020204030204" pitchFamily="34" charset="0"/>
                <a:cs typeface="Calibri" panose="020F0502020204030204" pitchFamily="34" charset="0"/>
              </a:rPr>
              <a:t>Viverridae</a:t>
            </a:r>
          </a:p>
          <a:p>
            <a:r>
              <a:rPr lang="en-GB" sz="2000" dirty="0">
                <a:solidFill>
                  <a:srgbClr val="FFFF00"/>
                </a:solidFill>
                <a:latin typeface="Calibri" panose="020F0502020204030204" pitchFamily="34" charset="0"/>
                <a:cs typeface="Calibri" panose="020F0502020204030204" pitchFamily="34" charset="0"/>
              </a:rPr>
              <a:t>(</a:t>
            </a:r>
            <a:r>
              <a:rPr lang="en-GB" sz="2000" dirty="0" err="1">
                <a:solidFill>
                  <a:srgbClr val="FFFF00"/>
                </a:solidFill>
                <a:latin typeface="Calibri" panose="020F0502020204030204" pitchFamily="34" charset="0"/>
                <a:cs typeface="Calibri" panose="020F0502020204030204" pitchFamily="34" charset="0"/>
              </a:rPr>
              <a:t>e.g</a:t>
            </a:r>
            <a:r>
              <a:rPr lang="en-GB" sz="2000" dirty="0">
                <a:solidFill>
                  <a:srgbClr val="FFFF00"/>
                </a:solidFill>
                <a:latin typeface="Calibri" panose="020F0502020204030204" pitchFamily="34" charset="0"/>
                <a:cs typeface="Calibri" panose="020F0502020204030204" pitchFamily="34" charset="0"/>
              </a:rPr>
              <a:t> Civet)</a:t>
            </a:r>
          </a:p>
        </p:txBody>
      </p:sp>
      <p:pic>
        <p:nvPicPr>
          <p:cNvPr id="18" name="Picture 17">
            <a:extLst>
              <a:ext uri="{FF2B5EF4-FFF2-40B4-BE49-F238E27FC236}">
                <a16:creationId xmlns:a16="http://schemas.microsoft.com/office/drawing/2014/main" id="{DDE205A4-53C0-46B2-BEB5-409CF6C4BB65}"/>
              </a:ext>
            </a:extLst>
          </p:cNvPr>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Tree>
    <p:custDataLst>
      <p:tags r:id="rId1"/>
    </p:custDataLst>
    <p:extLst>
      <p:ext uri="{BB962C8B-B14F-4D97-AF65-F5344CB8AC3E}">
        <p14:creationId xmlns:p14="http://schemas.microsoft.com/office/powerpoint/2010/main" val="7052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D61F92-1B3A-4BE1-9591-756371809F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0" name="CustomShape 2"/>
          <p:cNvSpPr/>
          <p:nvPr/>
        </p:nvSpPr>
        <p:spPr>
          <a:xfrm>
            <a:off x="3047760" y="182880"/>
            <a:ext cx="57528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chemeClr val="bg1"/>
                </a:solidFill>
                <a:effectLst>
                  <a:outerShdw blurRad="50800" dist="38100" dir="2700000" algn="tl" rotWithShape="0">
                    <a:prstClr val="black">
                      <a:alpha val="40000"/>
                    </a:prstClr>
                  </a:outerShdw>
                </a:effectLst>
                <a:latin typeface="Calibri"/>
              </a:rPr>
              <a:t>Could you generalise?</a:t>
            </a:r>
            <a:endParaRPr lang="en-GB" sz="3600" b="0" strike="noStrike" spc="-1" dirty="0">
              <a:solidFill>
                <a:schemeClr val="bg1"/>
              </a:solidFill>
              <a:effectLst>
                <a:outerShdw blurRad="50800" dist="38100" dir="2700000" algn="tl" rotWithShape="0">
                  <a:prstClr val="black">
                    <a:alpha val="40000"/>
                  </a:prstClr>
                </a:outerShdw>
              </a:effectLst>
              <a:latin typeface="Arial"/>
            </a:endParaRPr>
          </a:p>
        </p:txBody>
      </p:sp>
      <p:sp>
        <p:nvSpPr>
          <p:cNvPr id="14" name="Title 1">
            <a:extLst>
              <a:ext uri="{FF2B5EF4-FFF2-40B4-BE49-F238E27FC236}">
                <a16:creationId xmlns:a16="http://schemas.microsoft.com/office/drawing/2014/main" id="{0EEBF426-21E7-4A78-B7D7-5E20663F6F4D}"/>
              </a:ext>
            </a:extLst>
          </p:cNvPr>
          <p:cNvSpPr txBox="1"/>
          <p:nvPr/>
        </p:nvSpPr>
        <p:spPr>
          <a:xfrm>
            <a:off x="2188340" y="1975370"/>
            <a:ext cx="7815320" cy="3512884"/>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p>
            <a:pPr marL="228600" indent="-228600">
              <a:buSzPct val="100000"/>
              <a:buChar char="•"/>
              <a:defRPr sz="2000"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In the last slide, we saw an animal you may not be familiar with.</a:t>
            </a:r>
          </a:p>
          <a:p>
            <a:pPr marL="228600" indent="-228600">
              <a:buSzPct val="100000"/>
              <a:buChar char="•"/>
              <a:defRPr sz="2000"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Even if you have extensive knowledge of the animal kingdom, you may not have  known the animal was a Fossa.</a:t>
            </a:r>
          </a:p>
          <a:p>
            <a:pPr marL="228600" indent="-228600">
              <a:buSzPct val="100000"/>
              <a:buChar char="•"/>
              <a:defRPr sz="2000"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Perhaps this animal was not described in the dataset,        .</a:t>
            </a:r>
          </a:p>
          <a:p>
            <a:pPr marL="228600" indent="-228600">
              <a:buSzPct val="100000"/>
              <a:buChar char="•"/>
              <a:defRPr sz="2000"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Even if you did not know it was a Fossa, you could still tell it was a type of mammal.</a:t>
            </a:r>
          </a:p>
          <a:p>
            <a:pPr marL="228600" indent="-228600">
              <a:buSzPct val="100000"/>
              <a:buChar char="•"/>
              <a:defRPr sz="2000"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This application of your knowledge, from past experience, illustrates your ability to generalise beyond known facts.</a:t>
            </a:r>
          </a:p>
          <a:p>
            <a:pPr marL="228600" indent="-228600">
              <a:buSzPct val="100000"/>
              <a:buChar char="•"/>
              <a:defRPr sz="2000"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Humans are gifted generalisers  - but they are susceptible to two problems:</a:t>
            </a:r>
          </a:p>
          <a:p>
            <a:pPr marL="228600" indent="-228600">
              <a:buSzPct val="100000"/>
              <a:buChar char="•"/>
              <a:defRPr sz="2000" b="1">
                <a:solidFill>
                  <a:srgbClr val="FFFFFF"/>
                </a:solidFill>
                <a:latin typeface="Arial"/>
                <a:ea typeface="Arial"/>
                <a:cs typeface="Arial"/>
                <a:sym typeface="Arial"/>
              </a:defRPr>
            </a:pPr>
            <a:endPar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a:p>
            <a:pPr marL="228600" indent="-228600">
              <a:buSzPct val="100000"/>
              <a:buChar char="•"/>
              <a:defRPr sz="2000" b="1">
                <a:solidFill>
                  <a:srgbClr val="FFFFFF"/>
                </a:solidFill>
                <a:latin typeface="Arial"/>
                <a:ea typeface="Arial"/>
                <a:cs typeface="Arial"/>
                <a:sym typeface="Arial"/>
              </a:defRPr>
            </a:pPr>
            <a:endParaRPr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C657D6F-1D9D-4D9C-A52D-A272DC8354C4}"/>
                  </a:ext>
                </a:extLst>
              </p:cNvPr>
              <p:cNvSpPr txBox="1"/>
              <p:nvPr/>
            </p:nvSpPr>
            <p:spPr>
              <a:xfrm>
                <a:off x="8085293" y="2622814"/>
                <a:ext cx="42197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𝐸</m:t>
                      </m:r>
                    </m:oMath>
                  </m:oMathPara>
                </a14:m>
                <a:endParaRPr lang="en-GB" sz="36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15" name="TextBox 14">
                <a:extLst>
                  <a:ext uri="{FF2B5EF4-FFF2-40B4-BE49-F238E27FC236}">
                    <a16:creationId xmlns:a16="http://schemas.microsoft.com/office/drawing/2014/main" id="{5C657D6F-1D9D-4D9C-A52D-A272DC8354C4}"/>
                  </a:ext>
                </a:extLst>
              </p:cNvPr>
              <p:cNvSpPr txBox="1">
                <a:spLocks noRot="1" noChangeAspect="1" noMove="1" noResize="1" noEditPoints="1" noAdjustHandles="1" noChangeArrowheads="1" noChangeShapeType="1" noTextEdit="1"/>
              </p:cNvSpPr>
              <p:nvPr/>
            </p:nvSpPr>
            <p:spPr>
              <a:xfrm>
                <a:off x="8085293" y="2622814"/>
                <a:ext cx="421974" cy="553998"/>
              </a:xfrm>
              <a:prstGeom prst="rect">
                <a:avLst/>
              </a:prstGeom>
              <a:blipFill>
                <a:blip r:embed="rId6"/>
                <a:stretch>
                  <a:fillRect/>
                </a:stretch>
              </a:blipFill>
            </p:spPr>
            <p:txBody>
              <a:bodyPr/>
              <a:lstStyle/>
              <a:p>
                <a:r>
                  <a:rPr lang="en-GB">
                    <a:noFill/>
                  </a:rPr>
                  <a:t> </a:t>
                </a:r>
              </a:p>
            </p:txBody>
          </p:sp>
        </mc:Fallback>
      </mc:AlternateContent>
      <p:sp>
        <p:nvSpPr>
          <p:cNvPr id="16" name="TextBox 15">
            <a:extLst>
              <a:ext uri="{FF2B5EF4-FFF2-40B4-BE49-F238E27FC236}">
                <a16:creationId xmlns:a16="http://schemas.microsoft.com/office/drawing/2014/main" id="{F49D3F17-7D56-4ED4-BC2B-078D31850595}"/>
              </a:ext>
            </a:extLst>
          </p:cNvPr>
          <p:cNvSpPr txBox="1"/>
          <p:nvPr/>
        </p:nvSpPr>
        <p:spPr>
          <a:xfrm>
            <a:off x="3473304" y="5288199"/>
            <a:ext cx="1338251" cy="400110"/>
          </a:xfrm>
          <a:prstGeom prst="rect">
            <a:avLst/>
          </a:prstGeom>
          <a:noFill/>
        </p:spPr>
        <p:txBody>
          <a:bodyPr wrap="none" rtlCol="0">
            <a:spAutoFit/>
          </a:bodyPr>
          <a:lstStyle/>
          <a:p>
            <a:pPr algn="ctr"/>
            <a:r>
              <a:rPr lang="en-GB" sz="2000" b="1" dirty="0">
                <a:solidFill>
                  <a:schemeClr val="bg1"/>
                </a:solidFill>
                <a:latin typeface="Calibri" panose="020F0502020204030204" pitchFamily="34" charset="0"/>
                <a:cs typeface="Calibri" panose="020F0502020204030204" pitchFamily="34" charset="0"/>
              </a:rPr>
              <a:t>Overfitting</a:t>
            </a:r>
          </a:p>
        </p:txBody>
      </p:sp>
      <p:sp>
        <p:nvSpPr>
          <p:cNvPr id="17" name="TextBox 16">
            <a:extLst>
              <a:ext uri="{FF2B5EF4-FFF2-40B4-BE49-F238E27FC236}">
                <a16:creationId xmlns:a16="http://schemas.microsoft.com/office/drawing/2014/main" id="{CFD84DF8-638D-42C0-9D01-886D4992A23B}"/>
              </a:ext>
            </a:extLst>
          </p:cNvPr>
          <p:cNvSpPr txBox="1"/>
          <p:nvPr/>
        </p:nvSpPr>
        <p:spPr>
          <a:xfrm>
            <a:off x="6597192" y="5304399"/>
            <a:ext cx="1488101" cy="400110"/>
          </a:xfrm>
          <a:prstGeom prst="rect">
            <a:avLst/>
          </a:prstGeom>
          <a:noFill/>
        </p:spPr>
        <p:txBody>
          <a:bodyPr wrap="none" rtlCol="0">
            <a:spAutoFit/>
          </a:bodyPr>
          <a:lstStyle/>
          <a:p>
            <a:pPr algn="ctr"/>
            <a:r>
              <a:rPr lang="en-GB" sz="2000" b="1" dirty="0">
                <a:solidFill>
                  <a:schemeClr val="bg1"/>
                </a:solidFill>
                <a:latin typeface="Calibri" panose="020F0502020204030204" pitchFamily="34" charset="0"/>
                <a:cs typeface="Calibri" panose="020F0502020204030204" pitchFamily="34" charset="0"/>
              </a:rPr>
              <a:t>Underfitting</a:t>
            </a:r>
          </a:p>
        </p:txBody>
      </p:sp>
      <p:pic>
        <p:nvPicPr>
          <p:cNvPr id="8" name="Picture 7">
            <a:extLst>
              <a:ext uri="{FF2B5EF4-FFF2-40B4-BE49-F238E27FC236}">
                <a16:creationId xmlns:a16="http://schemas.microsoft.com/office/drawing/2014/main" id="{BFCEE47F-AC7A-41A4-834B-44B043DC15B1}"/>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Tree>
    <p:custDataLst>
      <p:tags r:id="rId1"/>
    </p:custDataLst>
    <p:extLst>
      <p:ext uri="{BB962C8B-B14F-4D97-AF65-F5344CB8AC3E}">
        <p14:creationId xmlns:p14="http://schemas.microsoft.com/office/powerpoint/2010/main" val="225421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F291D3D8-40AE-4513-9B2C-5ACFEABE3A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0" name="CustomShape 2"/>
          <p:cNvSpPr/>
          <p:nvPr/>
        </p:nvSpPr>
        <p:spPr>
          <a:xfrm>
            <a:off x="3047760" y="182880"/>
            <a:ext cx="57528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chemeClr val="bg1"/>
                </a:solidFill>
                <a:effectLst>
                  <a:outerShdw blurRad="50800" dist="38100" dir="2700000" algn="tl" rotWithShape="0">
                    <a:prstClr val="black">
                      <a:alpha val="40000"/>
                    </a:prstClr>
                  </a:outerShdw>
                </a:effectLst>
                <a:latin typeface="Calibri"/>
              </a:rPr>
              <a:t>Making Optimal Decisions</a:t>
            </a:r>
            <a:endParaRPr lang="en-GB" sz="3600" b="0" strike="noStrike" spc="-1" dirty="0">
              <a:solidFill>
                <a:schemeClr val="bg1"/>
              </a:solidFill>
              <a:effectLst>
                <a:outerShdw blurRad="50800" dist="38100" dir="2700000" algn="tl" rotWithShape="0">
                  <a:prstClr val="black">
                    <a:alpha val="40000"/>
                  </a:prstClr>
                </a:outerShdw>
              </a:effectLst>
              <a:latin typeface="Arial"/>
            </a:endParaRPr>
          </a:p>
        </p:txBody>
      </p:sp>
      <p:sp>
        <p:nvSpPr>
          <p:cNvPr id="41" name="Title 1">
            <a:extLst>
              <a:ext uri="{FF2B5EF4-FFF2-40B4-BE49-F238E27FC236}">
                <a16:creationId xmlns:a16="http://schemas.microsoft.com/office/drawing/2014/main" id="{2A2A79FC-CE6E-4753-BB34-CAD8B1CA631B}"/>
              </a:ext>
            </a:extLst>
          </p:cNvPr>
          <p:cNvSpPr txBox="1"/>
          <p:nvPr/>
        </p:nvSpPr>
        <p:spPr>
          <a:xfrm>
            <a:off x="2210507" y="1406834"/>
            <a:ext cx="8473920" cy="2152795"/>
          </a:xfrm>
          <a:prstGeom prst="rect">
            <a:avLst/>
          </a:prstGeom>
          <a:ln w="12700">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rmAutofit/>
          </a:bodyPr>
          <a:lstStyle/>
          <a:p>
            <a:pPr marL="228600" indent="-228600">
              <a:buSzPct val="100000"/>
              <a:buChar char="•"/>
              <a:defRPr sz="2000" b="1">
                <a:solidFill>
                  <a:srgbClr val="FFFFFF"/>
                </a:solidFill>
                <a:latin typeface="Arial"/>
                <a:ea typeface="Arial"/>
                <a:cs typeface="Arial"/>
                <a:sym typeface="Arial"/>
              </a:defRPr>
            </a:pPr>
            <a:r>
              <a:rPr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Many have tried to understand how to make optimal decisions.</a:t>
            </a:r>
          </a:p>
          <a:p>
            <a:pPr marL="228600" indent="-228600">
              <a:buSzPct val="100000"/>
              <a:buChar char="•"/>
              <a:defRPr sz="2000" b="1">
                <a:solidFill>
                  <a:srgbClr val="FFFFFF"/>
                </a:solidFill>
                <a:latin typeface="Arial"/>
                <a:ea typeface="Arial"/>
                <a:cs typeface="Arial"/>
                <a:sym typeface="Arial"/>
              </a:defRPr>
            </a:pPr>
            <a:r>
              <a:rPr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We know we should use available evidence at all times.</a:t>
            </a:r>
          </a:p>
          <a:p>
            <a:pPr marL="228600" indent="-228600">
              <a:buSzPct val="100000"/>
              <a:buChar char="•"/>
              <a:defRPr sz="2000"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Humans</a:t>
            </a:r>
            <a:r>
              <a:rPr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are </a:t>
            </a: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not always so thorough </a:t>
            </a:r>
            <a:r>
              <a:rPr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we </a:t>
            </a: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do</a:t>
            </a:r>
            <a:r>
              <a:rPr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make bad decisions.</a:t>
            </a:r>
          </a:p>
          <a:p>
            <a:pPr marL="228600" indent="-228600">
              <a:buSzPct val="100000"/>
              <a:buChar char="•"/>
              <a:defRPr sz="2000" b="1">
                <a:solidFill>
                  <a:srgbClr val="FFFFFF"/>
                </a:solidFill>
                <a:latin typeface="Arial"/>
                <a:ea typeface="Arial"/>
                <a:cs typeface="Arial"/>
                <a:sym typeface="Arial"/>
              </a:defRPr>
            </a:pPr>
            <a:r>
              <a:rPr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We are biased decision makers - we often use instinct and personal experience to decide.</a:t>
            </a:r>
          </a:p>
        </p:txBody>
      </p:sp>
      <p:grpSp>
        <p:nvGrpSpPr>
          <p:cNvPr id="3" name="Group 2">
            <a:extLst>
              <a:ext uri="{FF2B5EF4-FFF2-40B4-BE49-F238E27FC236}">
                <a16:creationId xmlns:a16="http://schemas.microsoft.com/office/drawing/2014/main" id="{73901056-8974-2A45-92D9-740CCD43C09E}"/>
              </a:ext>
            </a:extLst>
          </p:cNvPr>
          <p:cNvGrpSpPr/>
          <p:nvPr/>
        </p:nvGrpSpPr>
        <p:grpSpPr>
          <a:xfrm>
            <a:off x="2840538" y="4061329"/>
            <a:ext cx="4551076" cy="1950405"/>
            <a:chOff x="2199271" y="3930700"/>
            <a:chExt cx="4551076" cy="1950405"/>
          </a:xfrm>
        </p:grpSpPr>
        <p:sp>
          <p:nvSpPr>
            <p:cNvPr id="43" name="Rectangle">
              <a:extLst>
                <a:ext uri="{FF2B5EF4-FFF2-40B4-BE49-F238E27FC236}">
                  <a16:creationId xmlns:a16="http://schemas.microsoft.com/office/drawing/2014/main" id="{7279C1A7-A589-4753-8C1D-E541C2C26EBF}"/>
                </a:ext>
              </a:extLst>
            </p:cNvPr>
            <p:cNvSpPr/>
            <p:nvPr/>
          </p:nvSpPr>
          <p:spPr>
            <a:xfrm>
              <a:off x="4524083" y="3930700"/>
              <a:ext cx="2226264" cy="1847967"/>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sz="200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sp>
          <p:nvSpPr>
            <p:cNvPr id="47" name="Set of all knowledge…">
              <a:extLst>
                <a:ext uri="{FF2B5EF4-FFF2-40B4-BE49-F238E27FC236}">
                  <a16:creationId xmlns:a16="http://schemas.microsoft.com/office/drawing/2014/main" id="{D02627D2-A45D-49EA-B94B-0ACAF4B63699}"/>
                </a:ext>
              </a:extLst>
            </p:cNvPr>
            <p:cNvSpPr txBox="1"/>
            <p:nvPr/>
          </p:nvSpPr>
          <p:spPr>
            <a:xfrm>
              <a:off x="2199271" y="5173223"/>
              <a:ext cx="2243366" cy="707882"/>
            </a:xfrm>
            <a:prstGeom prst="rect">
              <a:avLst/>
            </a:prstGeom>
            <a:noFill/>
            <a:ln w="12700" cap="flat">
              <a:noFill/>
              <a:miter lim="400000"/>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t">
              <a:spAutoFit/>
            </a:bodyPr>
            <a:lstStyle/>
            <a:p>
              <a:pPr algn="ctr">
                <a:defRPr sz="1600" b="1">
                  <a:solidFill>
                    <a:srgbClr val="FFFFFF"/>
                  </a:solidFill>
                  <a:latin typeface="Arial"/>
                  <a:ea typeface="Arial"/>
                  <a:cs typeface="Arial"/>
                  <a:sym typeface="Arial"/>
                </a:defRPr>
              </a:pPr>
              <a:r>
                <a:rPr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Set of all knowledge</a:t>
              </a:r>
            </a:p>
            <a:p>
              <a:pPr algn="ctr">
                <a:defRPr sz="1600" b="1">
                  <a:solidFill>
                    <a:srgbClr val="FFFFFF"/>
                  </a:solidFill>
                  <a:latin typeface="Arial"/>
                  <a:ea typeface="Arial"/>
                  <a:cs typeface="Arial"/>
                  <a:sym typeface="Arial"/>
                </a:defRPr>
              </a:pPr>
              <a:r>
                <a:rPr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on </a:t>
              </a: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a </a:t>
              </a:r>
              <a:r>
                <a:rPr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subject</a:t>
              </a:r>
              <a:endParaRPr sz="2000" i="1"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grpSp>
      <p:grpSp>
        <p:nvGrpSpPr>
          <p:cNvPr id="4" name="Group 3">
            <a:extLst>
              <a:ext uri="{FF2B5EF4-FFF2-40B4-BE49-F238E27FC236}">
                <a16:creationId xmlns:a16="http://schemas.microsoft.com/office/drawing/2014/main" id="{D41F9FAA-7675-204B-A056-9DE66B0F8BBA}"/>
              </a:ext>
            </a:extLst>
          </p:cNvPr>
          <p:cNvGrpSpPr/>
          <p:nvPr/>
        </p:nvGrpSpPr>
        <p:grpSpPr>
          <a:xfrm>
            <a:off x="5662362" y="3559629"/>
            <a:ext cx="4253450" cy="1838155"/>
            <a:chOff x="5021095" y="3429000"/>
            <a:chExt cx="4253450" cy="1838155"/>
          </a:xfrm>
        </p:grpSpPr>
        <p:sp>
          <p:nvSpPr>
            <p:cNvPr id="45" name="Oval">
              <a:extLst>
                <a:ext uri="{FF2B5EF4-FFF2-40B4-BE49-F238E27FC236}">
                  <a16:creationId xmlns:a16="http://schemas.microsoft.com/office/drawing/2014/main" id="{E88FE15E-0969-44DE-B9BA-81B658B16B2D}"/>
                </a:ext>
              </a:extLst>
            </p:cNvPr>
            <p:cNvSpPr/>
            <p:nvPr/>
          </p:nvSpPr>
          <p:spPr>
            <a:xfrm>
              <a:off x="5021095" y="4077689"/>
              <a:ext cx="1365924" cy="1189466"/>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sz="200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sp>
          <p:nvSpPr>
            <p:cNvPr id="55" name="Available…">
              <a:extLst>
                <a:ext uri="{FF2B5EF4-FFF2-40B4-BE49-F238E27FC236}">
                  <a16:creationId xmlns:a16="http://schemas.microsoft.com/office/drawing/2014/main" id="{B5478C20-127B-49F5-988C-10BA5D811E75}"/>
                </a:ext>
              </a:extLst>
            </p:cNvPr>
            <p:cNvSpPr txBox="1"/>
            <p:nvPr/>
          </p:nvSpPr>
          <p:spPr>
            <a:xfrm>
              <a:off x="7759967" y="3429000"/>
              <a:ext cx="1514578" cy="1015659"/>
            </a:xfrm>
            <a:prstGeom prst="rect">
              <a:avLst/>
            </a:prstGeom>
            <a:noFill/>
            <a:ln w="12700" cap="flat">
              <a:noFill/>
              <a:miter lim="400000"/>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t">
              <a:spAutoFit/>
            </a:bodyPr>
            <a:lstStyle/>
            <a:p>
              <a:pPr>
                <a:defRPr b="1">
                  <a:solidFill>
                    <a:srgbClr val="FFFFFF"/>
                  </a:solidFill>
                  <a:latin typeface="Arial"/>
                  <a:ea typeface="Arial"/>
                  <a:cs typeface="Arial"/>
                  <a:sym typeface="Arial"/>
                </a:defRPr>
              </a:pPr>
              <a:r>
                <a:rPr sz="200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Available</a:t>
              </a:r>
            </a:p>
            <a:p>
              <a:pPr>
                <a:defRPr b="1">
                  <a:solidFill>
                    <a:srgbClr val="FFFFFF"/>
                  </a:solidFill>
                  <a:latin typeface="Arial"/>
                  <a:ea typeface="Arial"/>
                  <a:cs typeface="Arial"/>
                  <a:sym typeface="Arial"/>
                </a:defRPr>
              </a:pPr>
              <a:r>
                <a:rPr sz="200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Knowledge &amp;</a:t>
              </a:r>
            </a:p>
            <a:p>
              <a:pPr>
                <a:defRPr b="1">
                  <a:solidFill>
                    <a:srgbClr val="FFFFFF"/>
                  </a:solidFill>
                  <a:latin typeface="Arial"/>
                  <a:ea typeface="Arial"/>
                  <a:cs typeface="Arial"/>
                  <a:sym typeface="Arial"/>
                </a:defRPr>
              </a:pPr>
              <a:r>
                <a:rPr sz="200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Experience</a:t>
              </a:r>
            </a:p>
          </p:txBody>
        </p:sp>
        <p:sp>
          <p:nvSpPr>
            <p:cNvPr id="56" name="Connection Line">
              <a:extLst>
                <a:ext uri="{FF2B5EF4-FFF2-40B4-BE49-F238E27FC236}">
                  <a16:creationId xmlns:a16="http://schemas.microsoft.com/office/drawing/2014/main" id="{5A1C2186-B142-4BB4-B824-FDE8F0ED31A1}"/>
                </a:ext>
              </a:extLst>
            </p:cNvPr>
            <p:cNvSpPr/>
            <p:nvPr/>
          </p:nvSpPr>
          <p:spPr>
            <a:xfrm>
              <a:off x="6383897" y="3707480"/>
              <a:ext cx="1376071" cy="102306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146" y="7380"/>
                    <a:pt x="12346" y="180"/>
                    <a:pt x="21600" y="0"/>
                  </a:cubicBezTo>
                </a:path>
              </a:pathLst>
            </a:custGeom>
            <a:noFill/>
            <a:ln w="25400" cap="flat">
              <a:solidFill>
                <a:schemeClr val="bg1"/>
              </a:solidFill>
              <a:prstDash val="solid"/>
              <a:round/>
              <a:headEnd type="stealth" w="med" len="med"/>
            </a:ln>
            <a:effectLst>
              <a:outerShdw blurRad="38100" dist="23000" dir="5400000" rotWithShape="0">
                <a:srgbClr val="000000">
                  <a:alpha val="35000"/>
                </a:srgbClr>
              </a:outerShdw>
            </a:effectLst>
          </p:spPr>
          <p:txBody>
            <a:bodyPr/>
            <a:lstStyle/>
            <a:p>
              <a:endParaRPr sz="200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grpSp>
      <p:grpSp>
        <p:nvGrpSpPr>
          <p:cNvPr id="5" name="Group 4">
            <a:extLst>
              <a:ext uri="{FF2B5EF4-FFF2-40B4-BE49-F238E27FC236}">
                <a16:creationId xmlns:a16="http://schemas.microsoft.com/office/drawing/2014/main" id="{4F42CD30-8C62-7742-AAD9-01EB560DE567}"/>
              </a:ext>
            </a:extLst>
          </p:cNvPr>
          <p:cNvGrpSpPr/>
          <p:nvPr/>
        </p:nvGrpSpPr>
        <p:grpSpPr>
          <a:xfrm>
            <a:off x="2790107" y="3787392"/>
            <a:ext cx="3861087" cy="1444320"/>
            <a:chOff x="2148840" y="3656763"/>
            <a:chExt cx="3861087" cy="1444320"/>
          </a:xfrm>
        </p:grpSpPr>
        <p:sp>
          <p:nvSpPr>
            <p:cNvPr id="44" name="Oval">
              <a:extLst>
                <a:ext uri="{FF2B5EF4-FFF2-40B4-BE49-F238E27FC236}">
                  <a16:creationId xmlns:a16="http://schemas.microsoft.com/office/drawing/2014/main" id="{F2283D54-D2B9-44F5-97F0-B472D3EBF4BC}"/>
                </a:ext>
              </a:extLst>
            </p:cNvPr>
            <p:cNvSpPr/>
            <p:nvPr/>
          </p:nvSpPr>
          <p:spPr>
            <a:xfrm>
              <a:off x="5463737" y="4527063"/>
              <a:ext cx="546190" cy="574020"/>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sz="200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sp>
          <p:nvSpPr>
            <p:cNvPr id="52" name="Personal…">
              <a:extLst>
                <a:ext uri="{FF2B5EF4-FFF2-40B4-BE49-F238E27FC236}">
                  <a16:creationId xmlns:a16="http://schemas.microsoft.com/office/drawing/2014/main" id="{39F53A24-DEA3-4A18-B941-5B3E12496141}"/>
                </a:ext>
              </a:extLst>
            </p:cNvPr>
            <p:cNvSpPr txBox="1"/>
            <p:nvPr/>
          </p:nvSpPr>
          <p:spPr>
            <a:xfrm>
              <a:off x="2148840" y="3656763"/>
              <a:ext cx="1514578" cy="1015659"/>
            </a:xfrm>
            <a:prstGeom prst="rect">
              <a:avLst/>
            </a:prstGeom>
            <a:noFill/>
            <a:ln w="12700" cap="flat">
              <a:noFill/>
              <a:miter lim="400000"/>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t">
              <a:spAutoFit/>
            </a:bodyPr>
            <a:lstStyle/>
            <a:p>
              <a:pPr>
                <a:defRPr b="1">
                  <a:solidFill>
                    <a:srgbClr val="FFFFFF"/>
                  </a:solidFill>
                  <a:latin typeface="Arial"/>
                  <a:ea typeface="Arial"/>
                  <a:cs typeface="Arial"/>
                  <a:sym typeface="Arial"/>
                </a:defRPr>
              </a:pPr>
              <a:r>
                <a:rPr sz="200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Personal </a:t>
              </a:r>
            </a:p>
            <a:p>
              <a:pPr>
                <a:defRPr b="1">
                  <a:solidFill>
                    <a:srgbClr val="FFFFFF"/>
                  </a:solidFill>
                  <a:latin typeface="Arial"/>
                  <a:ea typeface="Arial"/>
                  <a:cs typeface="Arial"/>
                  <a:sym typeface="Arial"/>
                </a:defRPr>
              </a:pPr>
              <a:r>
                <a:rPr sz="200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Knowledge &amp;</a:t>
              </a:r>
            </a:p>
            <a:p>
              <a:pPr>
                <a:defRPr b="1">
                  <a:solidFill>
                    <a:srgbClr val="FFFFFF"/>
                  </a:solidFill>
                  <a:latin typeface="Arial"/>
                  <a:ea typeface="Arial"/>
                  <a:cs typeface="Arial"/>
                  <a:sym typeface="Arial"/>
                </a:defRPr>
              </a:pPr>
              <a:r>
                <a:rPr sz="200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Experience</a:t>
              </a:r>
            </a:p>
          </p:txBody>
        </p:sp>
        <p:sp>
          <p:nvSpPr>
            <p:cNvPr id="53" name="Connection Line">
              <a:extLst>
                <a:ext uri="{FF2B5EF4-FFF2-40B4-BE49-F238E27FC236}">
                  <a16:creationId xmlns:a16="http://schemas.microsoft.com/office/drawing/2014/main" id="{F97BA84F-D97F-4D72-8907-B767659751FC}"/>
                </a:ext>
              </a:extLst>
            </p:cNvPr>
            <p:cNvSpPr/>
            <p:nvPr/>
          </p:nvSpPr>
          <p:spPr>
            <a:xfrm>
              <a:off x="3694430" y="3768676"/>
              <a:ext cx="1828802" cy="858377"/>
            </a:xfrm>
            <a:custGeom>
              <a:avLst/>
              <a:gdLst/>
              <a:ahLst/>
              <a:cxnLst>
                <a:cxn ang="0">
                  <a:pos x="wd2" y="hd2"/>
                </a:cxn>
                <a:cxn ang="5400000">
                  <a:pos x="wd2" y="hd2"/>
                </a:cxn>
                <a:cxn ang="10800000">
                  <a:pos x="wd2" y="hd2"/>
                </a:cxn>
                <a:cxn ang="16200000">
                  <a:pos x="wd2" y="hd2"/>
                </a:cxn>
              </a:cxnLst>
              <a:rect l="0" t="0" r="r" b="b"/>
              <a:pathLst>
                <a:path w="21600" h="17088" extrusionOk="0">
                  <a:moveTo>
                    <a:pt x="0" y="5058"/>
                  </a:moveTo>
                  <a:cubicBezTo>
                    <a:pt x="9862" y="-4512"/>
                    <a:pt x="17062" y="-502"/>
                    <a:pt x="21600" y="17088"/>
                  </a:cubicBezTo>
                </a:path>
              </a:pathLst>
            </a:custGeom>
            <a:noFill/>
            <a:ln w="25400" cap="flat">
              <a:solidFill>
                <a:schemeClr val="bg1"/>
              </a:solidFill>
              <a:prstDash val="solid"/>
              <a:round/>
              <a:tailEnd type="stealth" w="med" len="med"/>
            </a:ln>
            <a:effectLst>
              <a:outerShdw blurRad="38100" dist="23000" dir="5400000" rotWithShape="0">
                <a:srgbClr val="000000">
                  <a:alpha val="35000"/>
                </a:srgbClr>
              </a:outerShdw>
            </a:effectLst>
          </p:spPr>
          <p:txBody>
            <a:bodyPr/>
            <a:lstStyle/>
            <a:p>
              <a:endParaRPr sz="200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4D072A62-2D14-D445-B8EB-90251A56B6B0}"/>
                    </a:ext>
                  </a:extLst>
                </p:cNvPr>
                <p:cNvSpPr/>
                <p:nvPr/>
              </p:nvSpPr>
              <p:spPr>
                <a:xfrm>
                  <a:off x="2480325" y="4536676"/>
                  <a:ext cx="52251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800" i="1">
                            <a:solidFill>
                              <a:schemeClr val="bg1"/>
                            </a:solidFill>
                            <a:effectLst>
                              <a:outerShdw blurRad="50800" dist="38100" dir="2700000" algn="tl" rotWithShape="0">
                                <a:prstClr val="black">
                                  <a:alpha val="40000"/>
                                </a:prstClr>
                              </a:outerShdw>
                            </a:effectLst>
                            <a:latin typeface="Cambria Math" panose="02040503050406030204" pitchFamily="18" charset="0"/>
                          </a:rPr>
                          <m:t>𝐸</m:t>
                        </m:r>
                      </m:oMath>
                    </m:oMathPara>
                  </a14:m>
                  <a:endParaRPr lang="en-US" sz="2800"/>
                </a:p>
              </p:txBody>
            </p:sp>
          </mc:Choice>
          <mc:Fallback xmlns="">
            <p:sp>
              <p:nvSpPr>
                <p:cNvPr id="2" name="Rectangle 1">
                  <a:extLst>
                    <a:ext uri="{FF2B5EF4-FFF2-40B4-BE49-F238E27FC236}">
                      <a16:creationId xmlns:a16="http://schemas.microsoft.com/office/drawing/2014/main" id="{4D072A62-2D14-D445-B8EB-90251A56B6B0}"/>
                    </a:ext>
                  </a:extLst>
                </p:cNvPr>
                <p:cNvSpPr>
                  <a:spLocks noRot="1" noChangeAspect="1" noMove="1" noResize="1" noEditPoints="1" noAdjustHandles="1" noChangeArrowheads="1" noChangeShapeType="1" noTextEdit="1"/>
                </p:cNvSpPr>
                <p:nvPr/>
              </p:nvSpPr>
              <p:spPr>
                <a:xfrm>
                  <a:off x="2480325" y="4536676"/>
                  <a:ext cx="522515" cy="523220"/>
                </a:xfrm>
                <a:prstGeom prst="rect">
                  <a:avLst/>
                </a:prstGeom>
                <a:blipFill>
                  <a:blip r:embed="rId11"/>
                  <a:stretch>
                    <a:fillRect r="-2381" b="-4762"/>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2F31080A-D1D0-1740-9DC2-7F714A9C639D}"/>
              </a:ext>
            </a:extLst>
          </p:cNvPr>
          <p:cNvGrpSpPr/>
          <p:nvPr/>
        </p:nvGrpSpPr>
        <p:grpSpPr>
          <a:xfrm>
            <a:off x="6278479" y="4861178"/>
            <a:ext cx="3996146" cy="806602"/>
            <a:chOff x="5637212" y="4730549"/>
            <a:chExt cx="3996146" cy="806602"/>
          </a:xfrm>
        </p:grpSpPr>
        <p:sp>
          <p:nvSpPr>
            <p:cNvPr id="46" name="Oval">
              <a:extLst>
                <a:ext uri="{FF2B5EF4-FFF2-40B4-BE49-F238E27FC236}">
                  <a16:creationId xmlns:a16="http://schemas.microsoft.com/office/drawing/2014/main" id="{9E0E0F1E-21B7-4204-8730-E9F24F18235A}"/>
                </a:ext>
              </a:extLst>
            </p:cNvPr>
            <p:cNvSpPr/>
            <p:nvPr/>
          </p:nvSpPr>
          <p:spPr>
            <a:xfrm>
              <a:off x="5637212" y="4730549"/>
              <a:ext cx="180910" cy="185268"/>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sz="200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sp>
          <p:nvSpPr>
            <p:cNvPr id="50" name="Knowledge used…">
              <a:extLst>
                <a:ext uri="{FF2B5EF4-FFF2-40B4-BE49-F238E27FC236}">
                  <a16:creationId xmlns:a16="http://schemas.microsoft.com/office/drawing/2014/main" id="{8B29F28C-BE2C-4175-B29A-F6153D8B4894}"/>
                </a:ext>
              </a:extLst>
            </p:cNvPr>
            <p:cNvSpPr txBox="1"/>
            <p:nvPr/>
          </p:nvSpPr>
          <p:spPr>
            <a:xfrm>
              <a:off x="7557986" y="4829269"/>
              <a:ext cx="2075372" cy="707882"/>
            </a:xfrm>
            <a:prstGeom prst="rect">
              <a:avLst/>
            </a:prstGeom>
            <a:noFill/>
            <a:ln w="12700" cap="flat">
              <a:noFill/>
              <a:miter lim="400000"/>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t">
              <a:spAutoFit/>
            </a:bodyPr>
            <a:lstStyle/>
            <a:p>
              <a:pPr>
                <a:defRPr b="1">
                  <a:solidFill>
                    <a:srgbClr val="FFFFFF"/>
                  </a:solidFill>
                  <a:latin typeface="Arial"/>
                  <a:ea typeface="Arial"/>
                  <a:cs typeface="Arial"/>
                  <a:sym typeface="Arial"/>
                </a:defRPr>
              </a:pPr>
              <a:r>
                <a:rPr sz="200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Knowledge used</a:t>
              </a:r>
            </a:p>
            <a:p>
              <a:pPr>
                <a:defRPr b="1">
                  <a:solidFill>
                    <a:srgbClr val="FFFFFF"/>
                  </a:solidFill>
                  <a:latin typeface="Arial"/>
                  <a:ea typeface="Arial"/>
                  <a:cs typeface="Arial"/>
                  <a:sym typeface="Arial"/>
                </a:defRPr>
              </a:pPr>
              <a:r>
                <a:rPr lang="en-GB" sz="200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t</a:t>
              </a:r>
              <a:r>
                <a:rPr sz="200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o make a decision</a:t>
              </a:r>
            </a:p>
          </p:txBody>
        </p:sp>
        <p:sp>
          <p:nvSpPr>
            <p:cNvPr id="49" name="Connection Line">
              <a:extLst>
                <a:ext uri="{FF2B5EF4-FFF2-40B4-BE49-F238E27FC236}">
                  <a16:creationId xmlns:a16="http://schemas.microsoft.com/office/drawing/2014/main" id="{7FEC2C2C-2DE9-4C83-8E0A-479B702C8332}"/>
                </a:ext>
              </a:extLst>
            </p:cNvPr>
            <p:cNvSpPr/>
            <p:nvPr/>
          </p:nvSpPr>
          <p:spPr>
            <a:xfrm>
              <a:off x="5782816" y="4906333"/>
              <a:ext cx="1778001" cy="450562"/>
            </a:xfrm>
            <a:custGeom>
              <a:avLst/>
              <a:gdLst/>
              <a:ahLst/>
              <a:cxnLst>
                <a:cxn ang="0">
                  <a:pos x="wd2" y="hd2"/>
                </a:cxn>
                <a:cxn ang="5400000">
                  <a:pos x="wd2" y="hd2"/>
                </a:cxn>
                <a:cxn ang="10800000">
                  <a:pos x="wd2" y="hd2"/>
                </a:cxn>
                <a:cxn ang="16200000">
                  <a:pos x="wd2" y="hd2"/>
                </a:cxn>
              </a:cxnLst>
              <a:rect l="0" t="0" r="r" b="b"/>
              <a:pathLst>
                <a:path w="21600" h="16564" extrusionOk="0">
                  <a:moveTo>
                    <a:pt x="0" y="0"/>
                  </a:moveTo>
                  <a:cubicBezTo>
                    <a:pt x="6103" y="18812"/>
                    <a:pt x="13303" y="21600"/>
                    <a:pt x="21600" y="8365"/>
                  </a:cubicBezTo>
                </a:path>
              </a:pathLst>
            </a:custGeom>
            <a:noFill/>
            <a:ln w="25400" cap="flat">
              <a:solidFill>
                <a:schemeClr val="bg1"/>
              </a:solidFill>
              <a:prstDash val="solid"/>
              <a:round/>
              <a:headEnd type="stealth" w="med" len="med"/>
            </a:ln>
            <a:effectLst>
              <a:outerShdw blurRad="38100" dist="23000" dir="5400000" rotWithShape="0">
                <a:srgbClr val="000000">
                  <a:alpha val="35000"/>
                </a:srgbClr>
              </a:outerShdw>
            </a:effectLst>
          </p:spPr>
          <p:txBody>
            <a:bodyPr/>
            <a:lstStyle/>
            <a:p>
              <a:endParaRPr sz="200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grpSp>
      <p:sp>
        <p:nvSpPr>
          <p:cNvPr id="7" name="TextBox 6">
            <a:extLst>
              <a:ext uri="{FF2B5EF4-FFF2-40B4-BE49-F238E27FC236}">
                <a16:creationId xmlns:a16="http://schemas.microsoft.com/office/drawing/2014/main" id="{EF6F001B-5EB8-944F-BFD8-A704D7F429DF}"/>
              </a:ext>
            </a:extLst>
          </p:cNvPr>
          <p:cNvSpPr txBox="1"/>
          <p:nvPr/>
        </p:nvSpPr>
        <p:spPr>
          <a:xfrm>
            <a:off x="6772870" y="4085127"/>
            <a:ext cx="312906" cy="369332"/>
          </a:xfrm>
          <a:prstGeom prst="rect">
            <a:avLst/>
          </a:prstGeom>
          <a:noFill/>
        </p:spPr>
        <p:txBody>
          <a:bodyPr wrap="none" rtlCol="0">
            <a:spAutoFit/>
          </a:bodyPr>
          <a:lstStyle/>
          <a:p>
            <a:r>
              <a:rPr lang="en-US" b="1" dirty="0">
                <a:solidFill>
                  <a:schemeClr val="bg1"/>
                </a:solidFill>
                <a:latin typeface="Calibri" panose="020F0502020204030204" pitchFamily="34" charset="0"/>
                <a:cs typeface="Calibri" panose="020F0502020204030204" pitchFamily="34" charset="0"/>
              </a:rPr>
              <a:t>2</a:t>
            </a:r>
          </a:p>
        </p:txBody>
      </p:sp>
      <p:sp>
        <p:nvSpPr>
          <p:cNvPr id="31" name="TextBox 30">
            <a:extLst>
              <a:ext uri="{FF2B5EF4-FFF2-40B4-BE49-F238E27FC236}">
                <a16:creationId xmlns:a16="http://schemas.microsoft.com/office/drawing/2014/main" id="{AC460CB2-933C-7949-8C06-5A09B9D6F268}"/>
              </a:ext>
            </a:extLst>
          </p:cNvPr>
          <p:cNvSpPr txBox="1"/>
          <p:nvPr/>
        </p:nvSpPr>
        <p:spPr>
          <a:xfrm>
            <a:off x="5119355" y="5539964"/>
            <a:ext cx="312906" cy="369332"/>
          </a:xfrm>
          <a:prstGeom prst="rect">
            <a:avLst/>
          </a:prstGeom>
          <a:noFill/>
        </p:spPr>
        <p:txBody>
          <a:bodyPr wrap="none" rtlCol="0">
            <a:spAutoFit/>
          </a:bodyPr>
          <a:lstStyle/>
          <a:p>
            <a:r>
              <a:rPr lang="en-US" b="1" dirty="0">
                <a:solidFill>
                  <a:schemeClr val="bg1"/>
                </a:solidFill>
                <a:latin typeface="Calibri" panose="020F0502020204030204" pitchFamily="34" charset="0"/>
                <a:cs typeface="Calibri" panose="020F0502020204030204" pitchFamily="34" charset="0"/>
              </a:rPr>
              <a:t>1</a:t>
            </a:r>
          </a:p>
        </p:txBody>
      </p:sp>
      <p:sp>
        <p:nvSpPr>
          <p:cNvPr id="33" name="TextBox 32">
            <a:extLst>
              <a:ext uri="{FF2B5EF4-FFF2-40B4-BE49-F238E27FC236}">
                <a16:creationId xmlns:a16="http://schemas.microsoft.com/office/drawing/2014/main" id="{DD5CDFED-A3E3-8840-896E-B19C4AC4775A}"/>
              </a:ext>
            </a:extLst>
          </p:cNvPr>
          <p:cNvSpPr txBox="1"/>
          <p:nvPr/>
        </p:nvSpPr>
        <p:spPr>
          <a:xfrm>
            <a:off x="6258077" y="4349226"/>
            <a:ext cx="312906" cy="369332"/>
          </a:xfrm>
          <a:prstGeom prst="rect">
            <a:avLst/>
          </a:prstGeom>
          <a:noFill/>
        </p:spPr>
        <p:txBody>
          <a:bodyPr wrap="none" rtlCol="0">
            <a:spAutoFit/>
          </a:bodyPr>
          <a:lstStyle/>
          <a:p>
            <a:r>
              <a:rPr lang="en-US" b="1" dirty="0">
                <a:solidFill>
                  <a:schemeClr val="bg1"/>
                </a:solidFill>
                <a:latin typeface="Calibri" panose="020F0502020204030204" pitchFamily="34" charset="0"/>
                <a:cs typeface="Calibri" panose="020F0502020204030204" pitchFamily="34" charset="0"/>
              </a:rPr>
              <a:t>3</a:t>
            </a:r>
          </a:p>
        </p:txBody>
      </p:sp>
      <p:sp>
        <p:nvSpPr>
          <p:cNvPr id="34" name="TextBox 33">
            <a:extLst>
              <a:ext uri="{FF2B5EF4-FFF2-40B4-BE49-F238E27FC236}">
                <a16:creationId xmlns:a16="http://schemas.microsoft.com/office/drawing/2014/main" id="{C3007B20-5991-AE4A-8555-19DF0D7F9659}"/>
              </a:ext>
            </a:extLst>
          </p:cNvPr>
          <p:cNvSpPr txBox="1"/>
          <p:nvPr/>
        </p:nvSpPr>
        <p:spPr>
          <a:xfrm>
            <a:off x="6382016" y="4744249"/>
            <a:ext cx="312906" cy="369332"/>
          </a:xfrm>
          <a:prstGeom prst="rect">
            <a:avLst/>
          </a:prstGeom>
          <a:noFill/>
        </p:spPr>
        <p:txBody>
          <a:bodyPr wrap="none" rtlCol="0">
            <a:spAutoFit/>
          </a:bodyPr>
          <a:lstStyle/>
          <a:p>
            <a:r>
              <a:rPr lang="en-US" b="1" dirty="0">
                <a:solidFill>
                  <a:schemeClr val="bg1"/>
                </a:solidFill>
                <a:latin typeface="Calibri" panose="020F0502020204030204" pitchFamily="34" charset="0"/>
                <a:cs typeface="Calibri" panose="020F0502020204030204" pitchFamily="34" charset="0"/>
              </a:rPr>
              <a:t>4</a:t>
            </a:r>
          </a:p>
        </p:txBody>
      </p:sp>
      <p:pic>
        <p:nvPicPr>
          <p:cNvPr id="36" name="Picture 35">
            <a:extLst>
              <a:ext uri="{FF2B5EF4-FFF2-40B4-BE49-F238E27FC236}">
                <a16:creationId xmlns:a16="http://schemas.microsoft.com/office/drawing/2014/main" id="{CAF91243-FFF7-482D-919F-4FF76742163E}"/>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Tree>
    <p:extLst>
      <p:ext uri="{BB962C8B-B14F-4D97-AF65-F5344CB8AC3E}">
        <p14:creationId xmlns:p14="http://schemas.microsoft.com/office/powerpoint/2010/main" val="3228047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1" grpId="0"/>
      <p:bldP spid="33" grpId="0"/>
      <p:bldP spid="3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1709905-6257-4071-9778-73FB866FF7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a:extLst>
              <a:ext uri="{FF2B5EF4-FFF2-40B4-BE49-F238E27FC236}">
                <a16:creationId xmlns:a16="http://schemas.microsoft.com/office/drawing/2014/main" id="{0EEBF426-21E7-4A78-B7D7-5E20663F6F4D}"/>
              </a:ext>
            </a:extLst>
          </p:cNvPr>
          <p:cNvSpPr txBox="1"/>
          <p:nvPr/>
        </p:nvSpPr>
        <p:spPr>
          <a:xfrm>
            <a:off x="990132" y="1315442"/>
            <a:ext cx="5131267" cy="4551644"/>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endPar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sp>
        <p:nvSpPr>
          <p:cNvPr id="20" name="Title 1">
            <a:extLst>
              <a:ext uri="{FF2B5EF4-FFF2-40B4-BE49-F238E27FC236}">
                <a16:creationId xmlns:a16="http://schemas.microsoft.com/office/drawing/2014/main" id="{7011FDD3-1147-4B4B-92E5-BE5A2B8167B0}"/>
              </a:ext>
            </a:extLst>
          </p:cNvPr>
          <p:cNvSpPr txBox="1"/>
          <p:nvPr/>
        </p:nvSpPr>
        <p:spPr>
          <a:xfrm>
            <a:off x="169316" y="1412326"/>
            <a:ext cx="5131267" cy="4551644"/>
          </a:xfrm>
          <a:prstGeom prst="rect">
            <a:avLst/>
          </a:prstGeom>
          <a:ln w="12700">
            <a:miter lim="400000"/>
          </a:ln>
          <a:effectLst>
            <a:outerShdw blurRad="50800" dist="38100" dir="2700000" algn="tl"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A cloud environment containing the tools need to write &amp; execute Python programs.</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You’ll need is a google account to use, e.g. a Gmail Account and the </a:t>
            </a:r>
            <a:r>
              <a:rPr lang="en-GB" sz="2000" i="1"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Chrome</a:t>
            </a: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Web Browser.</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When you login to the Collaboratory, it creates a computer just for you.</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Inside you can create &amp; execute Python code.</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Before proceeding, please create a Google account if you don’t already have one.</a:t>
            </a:r>
          </a:p>
        </p:txBody>
      </p:sp>
      <p:grpSp>
        <p:nvGrpSpPr>
          <p:cNvPr id="51" name="Group 50">
            <a:extLst>
              <a:ext uri="{FF2B5EF4-FFF2-40B4-BE49-F238E27FC236}">
                <a16:creationId xmlns:a16="http://schemas.microsoft.com/office/drawing/2014/main" id="{8430CAB9-0777-6746-A7E2-CDE94DF5178F}"/>
              </a:ext>
            </a:extLst>
          </p:cNvPr>
          <p:cNvGrpSpPr/>
          <p:nvPr/>
        </p:nvGrpSpPr>
        <p:grpSpPr>
          <a:xfrm>
            <a:off x="9029656" y="1595838"/>
            <a:ext cx="2741926" cy="2822964"/>
            <a:chOff x="9295394" y="1168744"/>
            <a:chExt cx="2741926" cy="2822964"/>
          </a:xfrm>
        </p:grpSpPr>
        <p:sp>
          <p:nvSpPr>
            <p:cNvPr id="36" name="Rounded Rectangle 35">
              <a:extLst>
                <a:ext uri="{FF2B5EF4-FFF2-40B4-BE49-F238E27FC236}">
                  <a16:creationId xmlns:a16="http://schemas.microsoft.com/office/drawing/2014/main" id="{8924708E-53FA-B640-8DED-87AC4E1CD0DD}"/>
                </a:ext>
              </a:extLst>
            </p:cNvPr>
            <p:cNvSpPr/>
            <p:nvPr/>
          </p:nvSpPr>
          <p:spPr>
            <a:xfrm>
              <a:off x="9295394" y="1168744"/>
              <a:ext cx="2741926" cy="2822964"/>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000" b="1" dirty="0">
                <a:latin typeface="Calibri" panose="020F0502020204030204" pitchFamily="34" charset="0"/>
                <a:cs typeface="Calibri" panose="020F0502020204030204" pitchFamily="34" charset="0"/>
              </a:endParaRPr>
            </a:p>
          </p:txBody>
        </p:sp>
        <p:grpSp>
          <p:nvGrpSpPr>
            <p:cNvPr id="24" name="Group 23">
              <a:extLst>
                <a:ext uri="{FF2B5EF4-FFF2-40B4-BE49-F238E27FC236}">
                  <a16:creationId xmlns:a16="http://schemas.microsoft.com/office/drawing/2014/main" id="{504EE3BD-BC7A-2C41-9E23-3EAE39341EE5}"/>
                </a:ext>
              </a:extLst>
            </p:cNvPr>
            <p:cNvGrpSpPr/>
            <p:nvPr/>
          </p:nvGrpSpPr>
          <p:grpSpPr>
            <a:xfrm>
              <a:off x="9483354" y="1376379"/>
              <a:ext cx="2351523" cy="2329621"/>
              <a:chOff x="9483354" y="1376379"/>
              <a:chExt cx="2351523" cy="2329621"/>
            </a:xfrm>
          </p:grpSpPr>
          <p:sp>
            <p:nvSpPr>
              <p:cNvPr id="2" name="Rounded Rectangle 1">
                <a:extLst>
                  <a:ext uri="{FF2B5EF4-FFF2-40B4-BE49-F238E27FC236}">
                    <a16:creationId xmlns:a16="http://schemas.microsoft.com/office/drawing/2014/main" id="{DF973F1F-FBAA-AA42-8997-58E32103790D}"/>
                  </a:ext>
                </a:extLst>
              </p:cNvPr>
              <p:cNvSpPr/>
              <p:nvPr/>
            </p:nvSpPr>
            <p:spPr>
              <a:xfrm>
                <a:off x="9483357" y="1376379"/>
                <a:ext cx="2351520" cy="492021"/>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alibri" panose="020F0502020204030204" pitchFamily="34" charset="0"/>
                    <a:cs typeface="Calibri" panose="020F0502020204030204" pitchFamily="34" charset="0"/>
                  </a:rPr>
                  <a:t>Language Tools</a:t>
                </a:r>
              </a:p>
            </p:txBody>
          </p:sp>
          <p:sp>
            <p:nvSpPr>
              <p:cNvPr id="18" name="Rounded Rectangle 17">
                <a:extLst>
                  <a:ext uri="{FF2B5EF4-FFF2-40B4-BE49-F238E27FC236}">
                    <a16:creationId xmlns:a16="http://schemas.microsoft.com/office/drawing/2014/main" id="{6D76F691-206B-9740-8786-9CB0B1A7601A}"/>
                  </a:ext>
                </a:extLst>
              </p:cNvPr>
              <p:cNvSpPr/>
              <p:nvPr/>
            </p:nvSpPr>
            <p:spPr>
              <a:xfrm>
                <a:off x="9483354" y="2200853"/>
                <a:ext cx="2351520" cy="586347"/>
              </a:xfrm>
              <a:prstGeom prst="round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alibri" panose="020F0502020204030204" pitchFamily="34" charset="0"/>
                    <a:cs typeface="Calibri" panose="020F0502020204030204" pitchFamily="34" charset="0"/>
                  </a:rPr>
                  <a:t>External Libraries</a:t>
                </a:r>
              </a:p>
            </p:txBody>
          </p:sp>
          <p:sp>
            <p:nvSpPr>
              <p:cNvPr id="19" name="Rounded Rectangle 18">
                <a:extLst>
                  <a:ext uri="{FF2B5EF4-FFF2-40B4-BE49-F238E27FC236}">
                    <a16:creationId xmlns:a16="http://schemas.microsoft.com/office/drawing/2014/main" id="{D5FF3AF4-8D69-8D49-9DE0-00B3B47C2C2E}"/>
                  </a:ext>
                </a:extLst>
              </p:cNvPr>
              <p:cNvSpPr/>
              <p:nvPr/>
            </p:nvSpPr>
            <p:spPr>
              <a:xfrm>
                <a:off x="9483354" y="3119653"/>
                <a:ext cx="2351520" cy="586347"/>
              </a:xfrm>
              <a:prstGeom prst="round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alibri" panose="020F0502020204030204" pitchFamily="34" charset="0"/>
                    <a:cs typeface="Calibri" panose="020F0502020204030204" pitchFamily="34" charset="0"/>
                  </a:rPr>
                  <a:t>Tools (Code Editors etc.)</a:t>
                </a:r>
              </a:p>
            </p:txBody>
          </p:sp>
        </p:grpSp>
      </p:grpSp>
      <p:grpSp>
        <p:nvGrpSpPr>
          <p:cNvPr id="52" name="Group 51">
            <a:extLst>
              <a:ext uri="{FF2B5EF4-FFF2-40B4-BE49-F238E27FC236}">
                <a16:creationId xmlns:a16="http://schemas.microsoft.com/office/drawing/2014/main" id="{5111C5C9-40EE-EA42-929A-84912013881F}"/>
              </a:ext>
            </a:extLst>
          </p:cNvPr>
          <p:cNvGrpSpPr/>
          <p:nvPr/>
        </p:nvGrpSpPr>
        <p:grpSpPr>
          <a:xfrm>
            <a:off x="5393385" y="1710399"/>
            <a:ext cx="3636272" cy="3458098"/>
            <a:chOff x="5659123" y="1283305"/>
            <a:chExt cx="3636272" cy="3458098"/>
          </a:xfrm>
        </p:grpSpPr>
        <p:pic>
          <p:nvPicPr>
            <p:cNvPr id="8" name="Graphic 7" descr="Cloud">
              <a:extLst>
                <a:ext uri="{FF2B5EF4-FFF2-40B4-BE49-F238E27FC236}">
                  <a16:creationId xmlns:a16="http://schemas.microsoft.com/office/drawing/2014/main" id="{DC507BE0-9DBA-994B-B734-7C76860CBC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84522" y="1283305"/>
              <a:ext cx="3458098" cy="3458098"/>
            </a:xfrm>
            <a:prstGeom prst="rect">
              <a:avLst/>
            </a:prstGeom>
            <a:effectLst>
              <a:outerShdw blurRad="50800" dist="38100" dir="2700000" algn="tl" rotWithShape="0">
                <a:prstClr val="black">
                  <a:alpha val="40000"/>
                </a:prstClr>
              </a:outerShdw>
            </a:effectLst>
          </p:spPr>
        </p:pic>
        <p:pic>
          <p:nvPicPr>
            <p:cNvPr id="6" name="Graphic 5" descr="Server">
              <a:extLst>
                <a:ext uri="{FF2B5EF4-FFF2-40B4-BE49-F238E27FC236}">
                  <a16:creationId xmlns:a16="http://schemas.microsoft.com/office/drawing/2014/main" id="{E341C5CA-985B-8247-93B9-40E00A78116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88898" y="2601477"/>
              <a:ext cx="1104523" cy="1104523"/>
            </a:xfrm>
            <a:prstGeom prst="rect">
              <a:avLst/>
            </a:prstGeom>
            <a:effectLst>
              <a:outerShdw blurRad="50800" dist="38100" dir="2700000" algn="tl" rotWithShape="0">
                <a:prstClr val="black">
                  <a:alpha val="40000"/>
                </a:prstClr>
              </a:outerShdw>
            </a:effectLst>
          </p:spPr>
        </p:pic>
        <p:cxnSp>
          <p:nvCxnSpPr>
            <p:cNvPr id="10" name="Straight Connector 9">
              <a:extLst>
                <a:ext uri="{FF2B5EF4-FFF2-40B4-BE49-F238E27FC236}">
                  <a16:creationId xmlns:a16="http://schemas.microsoft.com/office/drawing/2014/main" id="{D9969B4E-0020-A44A-89A7-CD8EBE80B17C}"/>
                </a:ext>
              </a:extLst>
            </p:cNvPr>
            <p:cNvCxnSpPr>
              <a:cxnSpLocks/>
            </p:cNvCxnSpPr>
            <p:nvPr/>
          </p:nvCxnSpPr>
          <p:spPr>
            <a:xfrm>
              <a:off x="5659123" y="4341043"/>
              <a:ext cx="3257880" cy="0"/>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DF530EA8-335A-3C43-99A6-7DBC77275D66}"/>
                </a:ext>
              </a:extLst>
            </p:cNvPr>
            <p:cNvCxnSpPr>
              <a:cxnSpLocks/>
              <a:stCxn id="6" idx="0"/>
            </p:cNvCxnSpPr>
            <p:nvPr/>
          </p:nvCxnSpPr>
          <p:spPr>
            <a:xfrm rot="5400000" flipH="1" flipV="1">
              <a:off x="8092933" y="1399016"/>
              <a:ext cx="450689" cy="1954235"/>
            </a:xfrm>
            <a:prstGeom prst="curvedConnector2">
              <a:avLst/>
            </a:prstGeom>
            <a:ln w="41275">
              <a:headEnd type="stealth"/>
              <a:tailEnd type="non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E9BAA207-27AF-3B48-9103-DC79703F6561}"/>
              </a:ext>
            </a:extLst>
          </p:cNvPr>
          <p:cNvGrpSpPr/>
          <p:nvPr/>
        </p:nvGrpSpPr>
        <p:grpSpPr>
          <a:xfrm>
            <a:off x="6439677" y="4216433"/>
            <a:ext cx="1325318" cy="2203841"/>
            <a:chOff x="6705415" y="3789339"/>
            <a:chExt cx="1325318" cy="2203841"/>
          </a:xfrm>
        </p:grpSpPr>
        <p:pic>
          <p:nvPicPr>
            <p:cNvPr id="21" name="Graphic 20" descr="Laptop">
              <a:extLst>
                <a:ext uri="{FF2B5EF4-FFF2-40B4-BE49-F238E27FC236}">
                  <a16:creationId xmlns:a16="http://schemas.microsoft.com/office/drawing/2014/main" id="{FABFF9B7-94C5-734D-90EA-7DBC7C0D3A8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705415" y="4667862"/>
              <a:ext cx="1325318" cy="1325318"/>
            </a:xfrm>
            <a:prstGeom prst="rect">
              <a:avLst/>
            </a:prstGeom>
            <a:effectLst>
              <a:outerShdw blurRad="50800" dist="38100" dir="2700000" algn="tl" rotWithShape="0">
                <a:prstClr val="black">
                  <a:alpha val="40000"/>
                </a:prstClr>
              </a:outerShdw>
            </a:effectLst>
          </p:spPr>
        </p:pic>
        <p:cxnSp>
          <p:nvCxnSpPr>
            <p:cNvPr id="15" name="Straight Arrow Connector 14">
              <a:extLst>
                <a:ext uri="{FF2B5EF4-FFF2-40B4-BE49-F238E27FC236}">
                  <a16:creationId xmlns:a16="http://schemas.microsoft.com/office/drawing/2014/main" id="{056B4ACE-480C-8C47-BF1C-3B407149BECD}"/>
                </a:ext>
              </a:extLst>
            </p:cNvPr>
            <p:cNvCxnSpPr>
              <a:cxnSpLocks/>
            </p:cNvCxnSpPr>
            <p:nvPr/>
          </p:nvCxnSpPr>
          <p:spPr>
            <a:xfrm flipV="1">
              <a:off x="7341159" y="3789339"/>
              <a:ext cx="0" cy="1101920"/>
            </a:xfrm>
            <a:prstGeom prst="straightConnector1">
              <a:avLst/>
            </a:prstGeom>
            <a:ln w="88900">
              <a:headEnd type="stealth"/>
              <a:tailEnd type="stealth"/>
            </a:ln>
          </p:spPr>
          <p:style>
            <a:lnRef idx="1">
              <a:schemeClr val="accent1"/>
            </a:lnRef>
            <a:fillRef idx="0">
              <a:schemeClr val="accent1"/>
            </a:fillRef>
            <a:effectRef idx="0">
              <a:schemeClr val="accent1"/>
            </a:effectRef>
            <a:fontRef idx="minor">
              <a:schemeClr val="tx1"/>
            </a:fontRef>
          </p:style>
        </p:cxnSp>
      </p:grpSp>
      <p:pic>
        <p:nvPicPr>
          <p:cNvPr id="30" name="Picture 29">
            <a:extLst>
              <a:ext uri="{FF2B5EF4-FFF2-40B4-BE49-F238E27FC236}">
                <a16:creationId xmlns:a16="http://schemas.microsoft.com/office/drawing/2014/main" id="{B2583B3C-B129-4298-A50A-39AF15435B88}"/>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
        <p:nvSpPr>
          <p:cNvPr id="25" name="CustomShape 2">
            <a:extLst>
              <a:ext uri="{FF2B5EF4-FFF2-40B4-BE49-F238E27FC236}">
                <a16:creationId xmlns:a16="http://schemas.microsoft.com/office/drawing/2014/main" id="{836433BB-FD96-4870-8759-3998E3763655}"/>
              </a:ext>
            </a:extLst>
          </p:cNvPr>
          <p:cNvSpPr/>
          <p:nvPr/>
        </p:nvSpPr>
        <p:spPr>
          <a:xfrm>
            <a:off x="3219598" y="180518"/>
            <a:ext cx="57528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chemeClr val="bg1"/>
                </a:solidFill>
                <a:effectLst>
                  <a:outerShdw blurRad="50800" dist="38100" dir="2700000" algn="tl" rotWithShape="0">
                    <a:prstClr val="black">
                      <a:alpha val="40000"/>
                    </a:prstClr>
                  </a:outerShdw>
                </a:effectLst>
                <a:latin typeface="Calibri"/>
              </a:rPr>
              <a:t>Google </a:t>
            </a:r>
            <a:r>
              <a:rPr lang="en-GB" sz="3600" b="0" strike="noStrike" spc="-1" dirty="0" err="1">
                <a:solidFill>
                  <a:schemeClr val="bg1"/>
                </a:solidFill>
                <a:effectLst>
                  <a:outerShdw blurRad="50800" dist="38100" dir="2700000" algn="tl" rotWithShape="0">
                    <a:prstClr val="black">
                      <a:alpha val="40000"/>
                    </a:prstClr>
                  </a:outerShdw>
                </a:effectLst>
                <a:latin typeface="Calibri"/>
              </a:rPr>
              <a:t>Colab</a:t>
            </a:r>
            <a:endParaRPr lang="en-GB" sz="3600" b="0" strike="noStrike" spc="-1" dirty="0">
              <a:solidFill>
                <a:schemeClr val="bg1"/>
              </a:solidFill>
              <a:effectLst>
                <a:outerShdw blurRad="50800" dist="38100" dir="2700000" algn="tl" rotWithShape="0">
                  <a:prstClr val="black">
                    <a:alpha val="40000"/>
                  </a:prstClr>
                </a:outerShdw>
              </a:effectLst>
              <a:latin typeface="Arial"/>
            </a:endParaRPr>
          </a:p>
        </p:txBody>
      </p:sp>
    </p:spTree>
    <p:extLst>
      <p:ext uri="{BB962C8B-B14F-4D97-AF65-F5344CB8AC3E}">
        <p14:creationId xmlns:p14="http://schemas.microsoft.com/office/powerpoint/2010/main" val="4090228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2C65755-251B-436C-ABA4-9BF7D0ED8A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F7C2746D-52D0-2747-9F41-CBB73B69ED56}"/>
              </a:ext>
            </a:extLst>
          </p:cNvPr>
          <p:cNvSpPr txBox="1"/>
          <p:nvPr/>
        </p:nvSpPr>
        <p:spPr>
          <a:xfrm>
            <a:off x="-914400" y="1100667"/>
            <a:ext cx="184731" cy="369332"/>
          </a:xfrm>
          <a:prstGeom prst="rect">
            <a:avLst/>
          </a:prstGeom>
          <a:noFill/>
        </p:spPr>
        <p:txBody>
          <a:bodyPr wrap="none" rtlCol="0">
            <a:spAutoFit/>
          </a:bodyPr>
          <a:lstStyle/>
          <a:p>
            <a:endParaRPr lang="en-US" dirty="0"/>
          </a:p>
        </p:txBody>
      </p:sp>
      <p:pic>
        <p:nvPicPr>
          <p:cNvPr id="16" name="Picture 15">
            <a:extLst>
              <a:ext uri="{FF2B5EF4-FFF2-40B4-BE49-F238E27FC236}">
                <a16:creationId xmlns:a16="http://schemas.microsoft.com/office/drawing/2014/main" id="{8C0B7B19-68B6-4589-8A30-D1E4A00D5BE3}"/>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
        <p:nvSpPr>
          <p:cNvPr id="8" name="Title 1">
            <a:extLst>
              <a:ext uri="{FF2B5EF4-FFF2-40B4-BE49-F238E27FC236}">
                <a16:creationId xmlns:a16="http://schemas.microsoft.com/office/drawing/2014/main" id="{FF8AD2E0-65B6-F94E-AEE8-D3CFC0B2FE46}"/>
              </a:ext>
            </a:extLst>
          </p:cNvPr>
          <p:cNvSpPr txBox="1"/>
          <p:nvPr/>
        </p:nvSpPr>
        <p:spPr>
          <a:xfrm>
            <a:off x="209825" y="1260362"/>
            <a:ext cx="7549978" cy="4551644"/>
          </a:xfrm>
          <a:prstGeom prst="rect">
            <a:avLst/>
          </a:prstGeom>
          <a:ln w="12700">
            <a:miter lim="400000"/>
          </a:ln>
          <a:effectLst>
            <a:outerShdw blurRad="50800" dist="38100" dir="2700000" algn="tl"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p>
            <a:pPr marL="457200" indent="-457200">
              <a:buSzPct val="100000"/>
              <a:buFont typeface="+mj-lt"/>
              <a:buAutoNum type="arabicPeriod"/>
              <a:defRPr sz="2000"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Open Google Chrome.</a:t>
            </a:r>
          </a:p>
          <a:p>
            <a:pPr marL="457200" indent="-457200">
              <a:buSzPct val="100000"/>
              <a:buFont typeface="+mj-lt"/>
              <a:buAutoNum type="arabicPeriod"/>
              <a:defRPr sz="2000"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Navigate to: </a:t>
            </a:r>
            <a:r>
              <a:rPr lang="en-GB" sz="2000" b="1" dirty="0">
                <a:sym typeface="Arial"/>
                <a:hlinkClick r:id="rId5"/>
              </a:rPr>
              <a:t>https://github.com/scienceguyrob/AI4AstroMasterclass</a:t>
            </a:r>
            <a:endParaRPr lang="en-GB" sz="2000" b="1" dirty="0">
              <a:sym typeface="Arial"/>
            </a:endParaRPr>
          </a:p>
          <a:p>
            <a:pPr marL="457200" indent="-457200">
              <a:buSzPct val="100000"/>
              <a:buFont typeface="+mj-lt"/>
              <a:buAutoNum type="arabicPeriod"/>
              <a:defRPr sz="2000" b="1">
                <a:solidFill>
                  <a:srgbClr val="FFFFFF"/>
                </a:solidFill>
                <a:latin typeface="Arial"/>
                <a:ea typeface="Arial"/>
                <a:cs typeface="Arial"/>
                <a:sym typeface="Arial"/>
              </a:defRPr>
            </a:pPr>
            <a:r>
              <a:rPr lang="en-GB" sz="2000" b="1"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sym typeface="Arial"/>
              </a:rPr>
              <a:t>Click the file: “</a:t>
            </a:r>
            <a:r>
              <a:rPr lang="en-GB" sz="2000" b="1" dirty="0">
                <a:solidFill>
                  <a:schemeClr val="bg1"/>
                </a:solidFill>
                <a:effectLst>
                  <a:outerShdw blurRad="50800" dist="38100" dir="2700000" algn="tl" rotWithShape="0">
                    <a:prstClr val="black">
                      <a:alpha val="40000"/>
                    </a:prstClr>
                  </a:outerShdw>
                </a:effectLst>
                <a:latin typeface="Courier New" panose="02070309020205020404" pitchFamily="49" charset="0"/>
                <a:cs typeface="Courier New" panose="02070309020205020404" pitchFamily="49" charset="0"/>
                <a:sym typeface="Arial"/>
              </a:rPr>
              <a:t>A.I. for Astrophysics Masterclass - Classifying </a:t>
            </a:r>
            <a:r>
              <a:rPr lang="en-GB" sz="2000" b="1" dirty="0" err="1">
                <a:solidFill>
                  <a:schemeClr val="bg1"/>
                </a:solidFill>
                <a:effectLst>
                  <a:outerShdw blurRad="50800" dist="38100" dir="2700000" algn="tl" rotWithShape="0">
                    <a:prstClr val="black">
                      <a:alpha val="40000"/>
                    </a:prstClr>
                  </a:outerShdw>
                </a:effectLst>
                <a:latin typeface="Courier New" panose="02070309020205020404" pitchFamily="49" charset="0"/>
                <a:cs typeface="Courier New" panose="02070309020205020404" pitchFamily="49" charset="0"/>
                <a:sym typeface="Arial"/>
              </a:rPr>
              <a:t>Pulsars.ipynb</a:t>
            </a:r>
            <a:r>
              <a:rPr lang="en-GB" sz="2000" b="1"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sym typeface="Arial"/>
              </a:rPr>
              <a:t>”</a:t>
            </a:r>
          </a:p>
          <a:p>
            <a:pPr marL="457200" indent="-457200">
              <a:buSzPct val="100000"/>
              <a:buFont typeface="+mj-lt"/>
              <a:buAutoNum type="arabicPeriod"/>
              <a:defRPr sz="2000" b="1">
                <a:solidFill>
                  <a:srgbClr val="FFFFFF"/>
                </a:solidFill>
                <a:latin typeface="Arial"/>
                <a:ea typeface="Arial"/>
                <a:cs typeface="Arial"/>
                <a:sym typeface="Arial"/>
              </a:defRPr>
            </a:pPr>
            <a:r>
              <a:rPr lang="en-GB" sz="2000" b="1"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sym typeface="Arial"/>
              </a:rPr>
              <a:t>There is a button with the text “</a:t>
            </a:r>
            <a:r>
              <a:rPr lang="en-GB" sz="2000" b="1" dirty="0">
                <a:solidFill>
                  <a:schemeClr val="bg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sym typeface="Arial"/>
              </a:rPr>
              <a:t>Raw</a:t>
            </a:r>
            <a:r>
              <a:rPr lang="en-GB" sz="2000" b="1"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sym typeface="Arial"/>
              </a:rPr>
              <a:t>” on it – click it. This will load the resource into your browser.</a:t>
            </a:r>
          </a:p>
          <a:p>
            <a:pPr marL="457200" indent="-457200">
              <a:buSzPct val="100000"/>
              <a:buFont typeface="+mj-lt"/>
              <a:buAutoNum type="arabicPeriod"/>
              <a:defRPr sz="2000" b="1">
                <a:solidFill>
                  <a:srgbClr val="FFFFFF"/>
                </a:solidFill>
                <a:latin typeface="Arial"/>
                <a:ea typeface="Arial"/>
                <a:cs typeface="Arial"/>
                <a:sym typeface="Arial"/>
              </a:defRPr>
            </a:pPr>
            <a:r>
              <a:rPr lang="en-GB" sz="2000" b="1"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sym typeface="Arial"/>
              </a:rPr>
              <a:t>Save the content to your own machine – left click and choose the “</a:t>
            </a:r>
            <a:r>
              <a:rPr lang="en-GB" sz="2000" b="1" dirty="0">
                <a:solidFill>
                  <a:schemeClr val="bg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sym typeface="Arial"/>
              </a:rPr>
              <a:t>Save as</a:t>
            </a:r>
            <a:r>
              <a:rPr lang="en-GB" sz="2000" b="1"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sym typeface="Arial"/>
              </a:rPr>
              <a:t>” option that appears on the popup menu. Keep the </a:t>
            </a:r>
            <a:r>
              <a:rPr lang="en-GB" sz="2000" b="1" dirty="0">
                <a:solidFill>
                  <a:schemeClr val="bg1"/>
                </a:solidFill>
                <a:effectLst>
                  <a:outerShdw blurRad="50800" dist="38100" dir="2700000" algn="tl" rotWithShape="0">
                    <a:prstClr val="black">
                      <a:alpha val="40000"/>
                    </a:prstClr>
                  </a:outerShdw>
                </a:effectLst>
                <a:latin typeface="Courier New" panose="02070309020205020404" pitchFamily="49" charset="0"/>
                <a:cs typeface="Courier New" panose="02070309020205020404" pitchFamily="49" charset="0"/>
                <a:sym typeface="Arial"/>
              </a:rPr>
              <a:t>.</a:t>
            </a:r>
            <a:r>
              <a:rPr lang="en-GB" sz="2000" b="1" dirty="0" err="1">
                <a:solidFill>
                  <a:schemeClr val="bg1"/>
                </a:solidFill>
                <a:effectLst>
                  <a:outerShdw blurRad="50800" dist="38100" dir="2700000" algn="tl" rotWithShape="0">
                    <a:prstClr val="black">
                      <a:alpha val="40000"/>
                    </a:prstClr>
                  </a:outerShdw>
                </a:effectLst>
                <a:latin typeface="Courier New" panose="02070309020205020404" pitchFamily="49" charset="0"/>
                <a:cs typeface="Courier New" panose="02070309020205020404" pitchFamily="49" charset="0"/>
                <a:sym typeface="Arial"/>
              </a:rPr>
              <a:t>ipynb</a:t>
            </a:r>
            <a:r>
              <a:rPr lang="en-GB" sz="2000" b="1"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sym typeface="Arial"/>
              </a:rPr>
              <a:t> file extension.</a:t>
            </a:r>
          </a:p>
          <a:p>
            <a:pPr marL="457200" indent="-457200">
              <a:buSzPct val="100000"/>
              <a:buFont typeface="+mj-lt"/>
              <a:buAutoNum type="arabicPeriod"/>
              <a:defRPr sz="2000" b="1">
                <a:solidFill>
                  <a:srgbClr val="FFFFFF"/>
                </a:solidFill>
                <a:latin typeface="Arial"/>
                <a:ea typeface="Arial"/>
                <a:cs typeface="Arial"/>
                <a:sym typeface="Arial"/>
              </a:defRPr>
            </a:pPr>
            <a:r>
              <a:rPr lang="en-GB" sz="2000" b="1"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sym typeface="Arial"/>
              </a:rPr>
              <a:t>Open Google </a:t>
            </a:r>
            <a:r>
              <a:rPr lang="en-GB" sz="2000" b="1" dirty="0" err="1">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sym typeface="Arial"/>
              </a:rPr>
              <a:t>Colab</a:t>
            </a:r>
            <a:r>
              <a:rPr lang="en-GB" sz="2000" b="1"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sym typeface="Arial"/>
              </a:rPr>
              <a:t>: </a:t>
            </a:r>
            <a:r>
              <a:rPr lang="en-GB" sz="2000" b="1" dirty="0">
                <a:sym typeface="Arial"/>
                <a:hlinkClick r:id="rId6"/>
              </a:rPr>
              <a:t>https://colab.research.google.com/</a:t>
            </a: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a:t>
            </a:r>
          </a:p>
          <a:p>
            <a:pPr marL="457200" indent="-457200">
              <a:buSzPct val="100000"/>
              <a:buFont typeface="+mj-lt"/>
              <a:buAutoNum type="arabicPeriod"/>
              <a:defRPr sz="2000"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Click the </a:t>
            </a:r>
            <a:r>
              <a:rPr lang="en-GB" sz="2000" dirty="0">
                <a:solidFill>
                  <a:schemeClr val="bg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File</a:t>
            </a: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menu, click “</a:t>
            </a:r>
            <a:r>
              <a:rPr lang="en-GB" sz="2000" dirty="0">
                <a:solidFill>
                  <a:schemeClr val="bg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Upload Notebook</a:t>
            </a: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Choose the file you saved on your machine.</a:t>
            </a:r>
          </a:p>
        </p:txBody>
      </p:sp>
      <p:pic>
        <p:nvPicPr>
          <p:cNvPr id="5" name="Picture 4">
            <a:extLst>
              <a:ext uri="{FF2B5EF4-FFF2-40B4-BE49-F238E27FC236}">
                <a16:creationId xmlns:a16="http://schemas.microsoft.com/office/drawing/2014/main" id="{3C24D153-C157-F948-A586-17F17681FB79}"/>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7759803" y="1783059"/>
            <a:ext cx="4209880" cy="3291882"/>
          </a:xfrm>
          <a:prstGeom prst="rect">
            <a:avLst/>
          </a:prstGeom>
          <a:ln>
            <a:noFill/>
          </a:ln>
          <a:effectLst>
            <a:softEdge rad="112500"/>
          </a:effectLst>
        </p:spPr>
      </p:pic>
      <p:sp>
        <p:nvSpPr>
          <p:cNvPr id="9" name="CustomShape 2">
            <a:extLst>
              <a:ext uri="{FF2B5EF4-FFF2-40B4-BE49-F238E27FC236}">
                <a16:creationId xmlns:a16="http://schemas.microsoft.com/office/drawing/2014/main" id="{A9E59E6F-6EFA-426C-A175-EC8DC499BC88}"/>
              </a:ext>
            </a:extLst>
          </p:cNvPr>
          <p:cNvSpPr/>
          <p:nvPr/>
        </p:nvSpPr>
        <p:spPr>
          <a:xfrm>
            <a:off x="2444585" y="212552"/>
            <a:ext cx="7302830"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spc="-1" dirty="0">
                <a:solidFill>
                  <a:schemeClr val="bg1"/>
                </a:solidFill>
                <a:effectLst>
                  <a:outerShdw blurRad="50800" dist="38100" dir="2700000" algn="tl" rotWithShape="0">
                    <a:prstClr val="black">
                      <a:alpha val="40000"/>
                    </a:prstClr>
                  </a:outerShdw>
                </a:effectLst>
              </a:rPr>
              <a:t>Accessing the Masterclass Resource</a:t>
            </a:r>
            <a:endParaRPr lang="en-US" sz="3600" dirty="0">
              <a:solidFill>
                <a:schemeClr val="bg1"/>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1896497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1709905-6257-4071-9778-73FB866FF7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969210"/>
          </a:xfrm>
          <a:prstGeom prst="rect">
            <a:avLst/>
          </a:prstGeom>
        </p:spPr>
      </p:pic>
      <p:pic>
        <p:nvPicPr>
          <p:cNvPr id="30" name="Picture 29">
            <a:extLst>
              <a:ext uri="{FF2B5EF4-FFF2-40B4-BE49-F238E27FC236}">
                <a16:creationId xmlns:a16="http://schemas.microsoft.com/office/drawing/2014/main" id="{B2583B3C-B129-4298-A50A-39AF15435B8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
        <p:nvSpPr>
          <p:cNvPr id="22" name="CustomShape 2">
            <a:extLst>
              <a:ext uri="{FF2B5EF4-FFF2-40B4-BE49-F238E27FC236}">
                <a16:creationId xmlns:a16="http://schemas.microsoft.com/office/drawing/2014/main" id="{52BE55E6-C83B-644A-8F64-60C1A2741830}"/>
              </a:ext>
            </a:extLst>
          </p:cNvPr>
          <p:cNvSpPr/>
          <p:nvPr/>
        </p:nvSpPr>
        <p:spPr>
          <a:xfrm>
            <a:off x="2785533" y="3098714"/>
            <a:ext cx="6620933"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nchor="t"/>
          <a:lstStyle/>
          <a:p>
            <a:pPr algn="ctr">
              <a:lnSpc>
                <a:spcPct val="100000"/>
              </a:lnSpc>
            </a:pPr>
            <a:r>
              <a:rPr lang="en-GB" sz="3600" spc="-1" dirty="0">
                <a:solidFill>
                  <a:schemeClr val="bg1"/>
                </a:solidFill>
                <a:effectLst>
                  <a:outerShdw blurRad="50800" dist="38100" dir="2700000" algn="tl" rotWithShape="0">
                    <a:prstClr val="black">
                      <a:alpha val="40000"/>
                    </a:prstClr>
                  </a:outerShdw>
                </a:effectLst>
                <a:latin typeface="Calibri"/>
              </a:rPr>
              <a:t>Astrophysics Problem</a:t>
            </a:r>
            <a:endParaRPr lang="en-US" dirty="0">
              <a:solidFill>
                <a:schemeClr val="bg1"/>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214038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 name="crab_pulsar.jpg" descr="crab_pulsar.jpg"/>
          <p:cNvPicPr>
            <a:picLocks noChangeAspect="1"/>
          </p:cNvPicPr>
          <p:nvPr/>
        </p:nvPicPr>
        <p:blipFill>
          <a:blip r:embed="rId3"/>
          <a:srcRect r="13577"/>
          <a:stretch>
            <a:fillRect/>
          </a:stretch>
        </p:blipFill>
        <p:spPr>
          <a:xfrm>
            <a:off x="-111211" y="-34381"/>
            <a:ext cx="12406184" cy="6926674"/>
          </a:xfrm>
          <a:prstGeom prst="rect">
            <a:avLst/>
          </a:prstGeom>
          <a:ln w="12700">
            <a:miter lim="400000"/>
          </a:ln>
        </p:spPr>
      </p:pic>
      <p:pic>
        <p:nvPicPr>
          <p:cNvPr id="169" name="Pulsar6_mod.png" descr="Pulsar6_mod.png"/>
          <p:cNvPicPr>
            <a:picLocks noChangeAspect="1"/>
          </p:cNvPicPr>
          <p:nvPr/>
        </p:nvPicPr>
        <p:blipFill>
          <a:blip r:embed="rId4"/>
          <a:stretch>
            <a:fillRect/>
          </a:stretch>
        </p:blipFill>
        <p:spPr>
          <a:xfrm>
            <a:off x="5303142" y="273053"/>
            <a:ext cx="3774584" cy="5947270"/>
          </a:xfrm>
          <a:prstGeom prst="rect">
            <a:avLst/>
          </a:prstGeom>
          <a:ln w="12700">
            <a:miter lim="400000"/>
          </a:ln>
        </p:spPr>
      </p:pic>
      <p:sp>
        <p:nvSpPr>
          <p:cNvPr id="170" name="Title 1"/>
          <p:cNvSpPr txBox="1"/>
          <p:nvPr/>
        </p:nvSpPr>
        <p:spPr>
          <a:xfrm>
            <a:off x="9046376" y="1975893"/>
            <a:ext cx="1201241" cy="1143001"/>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pPr algn="ctr">
              <a:defRPr b="1">
                <a:solidFill>
                  <a:srgbClr val="FFFFFF"/>
                </a:solidFill>
                <a:latin typeface="Arial"/>
                <a:ea typeface="Arial"/>
                <a:cs typeface="Arial"/>
                <a:sym typeface="Arial"/>
              </a:defRPr>
            </a:pPr>
            <a:r>
              <a:t>Light</a:t>
            </a:r>
          </a:p>
          <a:p>
            <a:pPr algn="ctr">
              <a:defRPr b="1">
                <a:solidFill>
                  <a:srgbClr val="FFFFFF"/>
                </a:solidFill>
                <a:latin typeface="Arial"/>
                <a:ea typeface="Arial"/>
                <a:cs typeface="Arial"/>
                <a:sym typeface="Arial"/>
              </a:defRPr>
            </a:pPr>
            <a:r>
              <a:t>Cylinder</a:t>
            </a:r>
          </a:p>
        </p:txBody>
      </p:sp>
      <p:sp>
        <p:nvSpPr>
          <p:cNvPr id="171" name="Title 1"/>
          <p:cNvSpPr txBox="1"/>
          <p:nvPr/>
        </p:nvSpPr>
        <p:spPr>
          <a:xfrm>
            <a:off x="7737981" y="4421609"/>
            <a:ext cx="1201241" cy="1143001"/>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algn="ctr">
              <a:defRPr b="1">
                <a:solidFill>
                  <a:srgbClr val="FFFFFF"/>
                </a:solidFill>
                <a:latin typeface="Arial"/>
                <a:ea typeface="Arial"/>
                <a:cs typeface="Arial"/>
                <a:sym typeface="Arial"/>
              </a:defRPr>
            </a:lvl1pPr>
          </a:lstStyle>
          <a:p>
            <a:r>
              <a:t>Open field line</a:t>
            </a:r>
          </a:p>
        </p:txBody>
      </p:sp>
      <p:sp>
        <p:nvSpPr>
          <p:cNvPr id="172" name="Title 1"/>
          <p:cNvSpPr txBox="1"/>
          <p:nvPr/>
        </p:nvSpPr>
        <p:spPr>
          <a:xfrm>
            <a:off x="5303143" y="5063879"/>
            <a:ext cx="1317455" cy="1143001"/>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pPr algn="ctr">
              <a:defRPr b="1">
                <a:solidFill>
                  <a:srgbClr val="FFFFFF"/>
                </a:solidFill>
                <a:latin typeface="Arial"/>
                <a:ea typeface="Arial"/>
                <a:cs typeface="Arial"/>
                <a:sym typeface="Arial"/>
              </a:defRPr>
            </a:pPr>
            <a:r>
              <a:t>Radiation</a:t>
            </a:r>
          </a:p>
          <a:p>
            <a:pPr algn="ctr">
              <a:defRPr b="1">
                <a:solidFill>
                  <a:srgbClr val="FFFFFF"/>
                </a:solidFill>
                <a:latin typeface="Arial"/>
                <a:ea typeface="Arial"/>
                <a:cs typeface="Arial"/>
                <a:sym typeface="Arial"/>
              </a:defRPr>
            </a:pPr>
            <a:r>
              <a:t>Beam</a:t>
            </a:r>
          </a:p>
        </p:txBody>
      </p:sp>
      <p:sp>
        <p:nvSpPr>
          <p:cNvPr id="173" name="Title 1"/>
          <p:cNvSpPr txBox="1"/>
          <p:nvPr/>
        </p:nvSpPr>
        <p:spPr>
          <a:xfrm>
            <a:off x="7835044" y="242529"/>
            <a:ext cx="1317456" cy="1143001"/>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algn="ctr">
              <a:defRPr b="1">
                <a:solidFill>
                  <a:srgbClr val="FFFFFF"/>
                </a:solidFill>
                <a:latin typeface="Arial"/>
                <a:ea typeface="Arial"/>
                <a:cs typeface="Arial"/>
                <a:sym typeface="Arial"/>
              </a:defRPr>
            </a:lvl1pPr>
          </a:lstStyle>
          <a:p>
            <a:r>
              <a:t>Magnetic Axis</a:t>
            </a:r>
          </a:p>
        </p:txBody>
      </p:sp>
      <p:sp>
        <p:nvSpPr>
          <p:cNvPr id="174" name="Title 1"/>
          <p:cNvSpPr txBox="1"/>
          <p:nvPr/>
        </p:nvSpPr>
        <p:spPr>
          <a:xfrm>
            <a:off x="6531708" y="242529"/>
            <a:ext cx="1317455" cy="1143001"/>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pPr algn="ctr">
              <a:defRPr b="1">
                <a:solidFill>
                  <a:srgbClr val="FFFFFF"/>
                </a:solidFill>
                <a:latin typeface="Arial"/>
                <a:ea typeface="Arial"/>
                <a:cs typeface="Arial"/>
                <a:sym typeface="Arial"/>
              </a:defRPr>
            </a:pPr>
            <a:r>
              <a:t>Rotation</a:t>
            </a:r>
          </a:p>
          <a:p>
            <a:pPr algn="ctr">
              <a:defRPr b="1">
                <a:solidFill>
                  <a:srgbClr val="FFFFFF"/>
                </a:solidFill>
                <a:latin typeface="Arial"/>
                <a:ea typeface="Arial"/>
                <a:cs typeface="Arial"/>
                <a:sym typeface="Arial"/>
              </a:defRPr>
            </a:pPr>
            <a:r>
              <a:t>Axis</a:t>
            </a:r>
          </a:p>
        </p:txBody>
      </p:sp>
      <p:sp>
        <p:nvSpPr>
          <p:cNvPr id="175" name="Title 1"/>
          <p:cNvSpPr txBox="1"/>
          <p:nvPr/>
        </p:nvSpPr>
        <p:spPr>
          <a:xfrm>
            <a:off x="5460387" y="1126424"/>
            <a:ext cx="1317455" cy="1143001"/>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pPr algn="ctr">
              <a:defRPr b="1">
                <a:solidFill>
                  <a:srgbClr val="FFFFFF"/>
                </a:solidFill>
                <a:latin typeface="Arial"/>
                <a:ea typeface="Arial"/>
                <a:cs typeface="Arial"/>
                <a:sym typeface="Arial"/>
              </a:defRPr>
            </a:pPr>
            <a:r>
              <a:t>Closed</a:t>
            </a:r>
          </a:p>
          <a:p>
            <a:pPr algn="ctr">
              <a:defRPr b="1">
                <a:solidFill>
                  <a:srgbClr val="FFFFFF"/>
                </a:solidFill>
                <a:latin typeface="Arial"/>
                <a:ea typeface="Arial"/>
                <a:cs typeface="Arial"/>
                <a:sym typeface="Arial"/>
              </a:defRPr>
            </a:pPr>
            <a:r>
              <a:t>field lines </a:t>
            </a:r>
          </a:p>
        </p:txBody>
      </p:sp>
      <p:sp>
        <p:nvSpPr>
          <p:cNvPr id="177" name="Content Placeholder 2"/>
          <p:cNvSpPr txBox="1">
            <a:spLocks noGrp="1"/>
          </p:cNvSpPr>
          <p:nvPr>
            <p:ph type="body" sz="quarter" idx="1"/>
          </p:nvPr>
        </p:nvSpPr>
        <p:spPr>
          <a:xfrm>
            <a:off x="1981200" y="2229419"/>
            <a:ext cx="2836020" cy="3654897"/>
          </a:xfrm>
          <a:prstGeom prst="rect">
            <a:avLst/>
          </a:prstGeom>
          <a:effectLst/>
        </p:spPr>
        <p:txBody>
          <a:bodyPr/>
          <a:lstStyle/>
          <a:p>
            <a:pPr>
              <a:defRPr sz="2400" b="1">
                <a:solidFill>
                  <a:srgbClr val="FFFFFF"/>
                </a:solidFill>
              </a:defRPr>
            </a:pPr>
            <a:r>
              <a:rPr dirty="0">
                <a:effectLst>
                  <a:outerShdw blurRad="50800" dist="38100" dir="2700000" algn="tl" rotWithShape="0">
                    <a:prstClr val="black">
                      <a:alpha val="40000"/>
                    </a:prstClr>
                  </a:outerShdw>
                </a:effectLst>
              </a:rPr>
              <a:t>Stellar remnant</a:t>
            </a:r>
          </a:p>
          <a:p>
            <a:pPr>
              <a:defRPr sz="2400" b="1">
                <a:solidFill>
                  <a:srgbClr val="FFFFFF"/>
                </a:solidFill>
              </a:defRPr>
            </a:pPr>
            <a:r>
              <a:rPr dirty="0">
                <a:effectLst>
                  <a:outerShdw blurRad="50800" dist="38100" dir="2700000" algn="tl" rotWithShape="0">
                    <a:prstClr val="black">
                      <a:alpha val="40000"/>
                    </a:prstClr>
                  </a:outerShdw>
                </a:effectLst>
              </a:rPr>
              <a:t>Very dense</a:t>
            </a:r>
          </a:p>
          <a:p>
            <a:pPr>
              <a:defRPr sz="2400" b="1">
                <a:solidFill>
                  <a:srgbClr val="FFFFFF"/>
                </a:solidFill>
              </a:defRPr>
            </a:pPr>
            <a:r>
              <a:rPr dirty="0">
                <a:effectLst>
                  <a:outerShdw blurRad="50800" dist="38100" dir="2700000" algn="tl" rotWithShape="0">
                    <a:prstClr val="black">
                      <a:alpha val="40000"/>
                    </a:prstClr>
                  </a:outerShdw>
                </a:effectLst>
              </a:rPr>
              <a:t>~20 km diameter</a:t>
            </a:r>
          </a:p>
          <a:p>
            <a:pPr>
              <a:defRPr sz="2400" b="1">
                <a:solidFill>
                  <a:srgbClr val="FFFFFF"/>
                </a:solidFill>
              </a:defRPr>
            </a:pPr>
            <a:r>
              <a:rPr dirty="0">
                <a:effectLst>
                  <a:outerShdw blurRad="50800" dist="38100" dir="2700000" algn="tl" rotWithShape="0">
                    <a:prstClr val="black">
                      <a:alpha val="40000"/>
                    </a:prstClr>
                  </a:outerShdw>
                </a:effectLst>
              </a:rPr>
              <a:t>Produce radio emission</a:t>
            </a:r>
          </a:p>
          <a:p>
            <a:pPr>
              <a:defRPr sz="2400" b="1">
                <a:solidFill>
                  <a:srgbClr val="FFFFFF"/>
                </a:solidFill>
              </a:defRPr>
            </a:pPr>
            <a:r>
              <a:rPr dirty="0">
                <a:effectLst>
                  <a:outerShdw blurRad="50800" dist="38100" dir="2700000" algn="tl" rotWithShape="0">
                    <a:prstClr val="black">
                      <a:alpha val="40000"/>
                    </a:prstClr>
                  </a:outerShdw>
                </a:effectLst>
              </a:rPr>
              <a:t>Very useful for science   </a:t>
            </a:r>
          </a:p>
        </p:txBody>
      </p:sp>
      <p:pic>
        <p:nvPicPr>
          <p:cNvPr id="15" name="Picture 14">
            <a:extLst>
              <a:ext uri="{FF2B5EF4-FFF2-40B4-BE49-F238E27FC236}">
                <a16:creationId xmlns:a16="http://schemas.microsoft.com/office/drawing/2014/main" id="{A69FA6A8-EFBD-482E-A264-7FA0DF51BBEC}"/>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
        <p:nvSpPr>
          <p:cNvPr id="16" name="CustomShape 2">
            <a:extLst>
              <a:ext uri="{FF2B5EF4-FFF2-40B4-BE49-F238E27FC236}">
                <a16:creationId xmlns:a16="http://schemas.microsoft.com/office/drawing/2014/main" id="{5919BDEC-B7C9-E944-9EFD-6D1FA257BB1A}"/>
              </a:ext>
            </a:extLst>
          </p:cNvPr>
          <p:cNvSpPr/>
          <p:nvPr/>
        </p:nvSpPr>
        <p:spPr>
          <a:xfrm>
            <a:off x="1199083" y="1081547"/>
            <a:ext cx="3046857"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nchor="t"/>
          <a:lstStyle/>
          <a:p>
            <a:pPr algn="ctr">
              <a:lnSpc>
                <a:spcPct val="100000"/>
              </a:lnSpc>
            </a:pPr>
            <a:r>
              <a:rPr lang="en-GB" sz="3600" spc="-1" dirty="0">
                <a:solidFill>
                  <a:schemeClr val="bg1"/>
                </a:solidFill>
                <a:effectLst>
                  <a:outerShdw blurRad="50800" dist="38100" dir="2700000" algn="tl" rotWithShape="0">
                    <a:prstClr val="black">
                      <a:alpha val="40000"/>
                    </a:prstClr>
                  </a:outerShdw>
                </a:effectLst>
                <a:latin typeface="Calibri"/>
              </a:rPr>
              <a:t>Radio Pulsars</a:t>
            </a:r>
            <a:endParaRPr lang="en-US" dirty="0">
              <a:solidFill>
                <a:schemeClr val="bg1"/>
              </a:solidFill>
              <a:effectLst>
                <a:outerShdw blurRad="50800" dist="38100" dir="2700000" algn="tl" rotWithShape="0">
                  <a:prstClr val="black">
                    <a:alpha val="40000"/>
                  </a:prstClr>
                </a:outerShdw>
              </a:effectLst>
            </a:endParaRP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73"/>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174"/>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175"/>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170"/>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171"/>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iterate>
                                    <p:tmAbs val="0"/>
                                  </p:iterate>
                                  <p:childTnLst>
                                    <p:set>
                                      <p:cBhvr>
                                        <p:cTn id="24" fill="hold"/>
                                        <p:tgtEl>
                                          <p:spTgt spid="17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177">
                                            <p:bg/>
                                          </p:spTgt>
                                        </p:tgtEl>
                                        <p:attrNameLst>
                                          <p:attrName>style.visibility</p:attrName>
                                        </p:attrNameLst>
                                      </p:cBhvr>
                                      <p:to>
                                        <p:strVal val="visible"/>
                                      </p:to>
                                    </p:set>
                                  </p:childTnLst>
                                </p:cTn>
                              </p:par>
                              <p:par>
                                <p:cTn id="29" presetID="1" presetClass="entr" presetSubtype="0" fill="hold" grpId="0" nodeType="withEffect">
                                  <p:stCondLst>
                                    <p:cond delay="0"/>
                                  </p:stCondLst>
                                  <p:iterate>
                                    <p:tmAbs val="0"/>
                                  </p:iterate>
                                  <p:childTnLst>
                                    <p:set>
                                      <p:cBhvr>
                                        <p:cTn id="30" fill="hold"/>
                                        <p:tgtEl>
                                          <p:spTgt spid="177">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p:tmAbs val="0"/>
                                  </p:iterate>
                                  <p:childTnLst>
                                    <p:set>
                                      <p:cBhvr>
                                        <p:cTn id="34" fill="hold"/>
                                        <p:tgtEl>
                                          <p:spTgt spid="177">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177">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p:tmAbs val="0"/>
                                  </p:iterate>
                                  <p:childTnLst>
                                    <p:set>
                                      <p:cBhvr>
                                        <p:cTn id="42" fill="hold"/>
                                        <p:tgtEl>
                                          <p:spTgt spid="177">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iterate>
                                    <p:tmAbs val="0"/>
                                  </p:iterate>
                                  <p:childTnLst>
                                    <p:set>
                                      <p:cBhvr>
                                        <p:cTn id="46" fill="hold"/>
                                        <p:tgtEl>
                                          <p:spTgt spid="17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animBg="1" advAuto="0"/>
      <p:bldP spid="170" grpId="0" animBg="1" advAuto="0"/>
      <p:bldP spid="171" grpId="0" animBg="1" advAuto="0"/>
      <p:bldP spid="172" grpId="0" animBg="1" advAuto="0"/>
      <p:bldP spid="173" grpId="0" animBg="1" advAuto="0"/>
      <p:bldP spid="174" grpId="0" animBg="1" advAuto="0"/>
      <p:bldP spid="175" grpId="0" animBg="1" advAuto="0"/>
      <p:bldP spid="177" grpId="0" build="p" bldLvl="5"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7" name="Crab_Nebula.jpeg" descr="Crab_Nebula.jpeg"/>
          <p:cNvPicPr>
            <a:picLocks noChangeAspect="1"/>
          </p:cNvPicPr>
          <p:nvPr/>
        </p:nvPicPr>
        <p:blipFill rotWithShape="1">
          <a:blip r:embed="rId5"/>
          <a:srcRect l="1191" t="12656" r="926" b="12656"/>
          <a:stretch/>
        </p:blipFill>
        <p:spPr>
          <a:xfrm>
            <a:off x="0" y="0"/>
            <a:ext cx="12192000" cy="6857999"/>
          </a:xfrm>
          <a:prstGeom prst="rect">
            <a:avLst/>
          </a:prstGeom>
          <a:ln w="12700">
            <a:miter lim="400000"/>
          </a:ln>
        </p:spPr>
      </p:pic>
      <p:sp>
        <p:nvSpPr>
          <p:cNvPr id="350" name="Credit: John Rowe Animations"/>
          <p:cNvSpPr/>
          <p:nvPr/>
        </p:nvSpPr>
        <p:spPr>
          <a:xfrm>
            <a:off x="3881795" y="5345222"/>
            <a:ext cx="4428408" cy="406401"/>
          </a:xfrm>
          <a:prstGeom prst="rect">
            <a:avLst/>
          </a:prstGeom>
          <a:ln w="12700">
            <a:miter lim="400000"/>
          </a:ln>
          <a:effectLst>
            <a:outerShdw blurRad="38100" dist="23000" dir="54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ctr" defTabSz="584200">
              <a:defRPr sz="1200">
                <a:solidFill>
                  <a:srgbClr val="FFFFFF"/>
                </a:solidFill>
                <a:latin typeface="Arial"/>
                <a:ea typeface="Arial"/>
                <a:cs typeface="Arial"/>
                <a:sym typeface="Arial"/>
              </a:defRPr>
            </a:lvl1pPr>
          </a:lstStyle>
          <a:p>
            <a:r>
              <a:rPr dirty="0"/>
              <a:t>Credit: John Rowe Animations</a:t>
            </a:r>
          </a:p>
        </p:txBody>
      </p:sp>
      <p:pic>
        <p:nvPicPr>
          <p:cNvPr id="351" name="trim.eOsgeg.MOV" descr="trim.eOsgeg.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3924299" y="1957927"/>
            <a:ext cx="4343401" cy="3251201"/>
          </a:xfrm>
          <a:prstGeom prst="rect">
            <a:avLst/>
          </a:prstGeom>
          <a:effectLst>
            <a:outerShdw blurRad="38100" dist="23000" dir="5400000" rotWithShape="0">
              <a:srgbClr val="000000"/>
            </a:outerShdw>
          </a:effectLst>
        </p:spPr>
      </p:pic>
      <p:pic>
        <p:nvPicPr>
          <p:cNvPr id="10" name="Picture 9">
            <a:extLst>
              <a:ext uri="{FF2B5EF4-FFF2-40B4-BE49-F238E27FC236}">
                <a16:creationId xmlns:a16="http://schemas.microsoft.com/office/drawing/2014/main" id="{F7FC2D94-0D0E-674A-9954-5DDBFE414FEA}"/>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
        <p:nvSpPr>
          <p:cNvPr id="7" name="CustomShape 2">
            <a:extLst>
              <a:ext uri="{FF2B5EF4-FFF2-40B4-BE49-F238E27FC236}">
                <a16:creationId xmlns:a16="http://schemas.microsoft.com/office/drawing/2014/main" id="{6CA771DB-EAD3-4221-8011-52259705CF4E}"/>
              </a:ext>
            </a:extLst>
          </p:cNvPr>
          <p:cNvSpPr/>
          <p:nvPr/>
        </p:nvSpPr>
        <p:spPr>
          <a:xfrm>
            <a:off x="3219600" y="212552"/>
            <a:ext cx="5752800"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chemeClr val="bg1"/>
                </a:solidFill>
                <a:effectLst>
                  <a:outerShdw blurRad="50800" dist="38100" dir="2700000" algn="tl" rotWithShape="0">
                    <a:prstClr val="black">
                      <a:alpha val="40000"/>
                    </a:prstClr>
                  </a:outerShdw>
                </a:effectLst>
                <a:latin typeface="Calibri"/>
              </a:rPr>
              <a:t>Pulsar Birth</a:t>
            </a:r>
            <a:endParaRPr lang="en-GB" sz="3600" b="0" strike="noStrike" spc="-1" dirty="0">
              <a:solidFill>
                <a:schemeClr val="bg1"/>
              </a:solidFill>
              <a:effectLst>
                <a:outerShdw blurRad="50800" dist="38100" dir="2700000" algn="tl" rotWithShape="0">
                  <a:prstClr val="black">
                    <a:alpha val="40000"/>
                  </a:prstClr>
                </a:outerShdw>
              </a:effectLst>
              <a:latin typeface="Arial"/>
            </a:endParaRPr>
          </a:p>
        </p:txBody>
      </p:sp>
    </p:spTree>
    <p:extLst>
      <p:ext uri="{BB962C8B-B14F-4D97-AF65-F5344CB8AC3E}">
        <p14:creationId xmlns:p14="http://schemas.microsoft.com/office/powerpoint/2010/main" val="2599172897"/>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51"/>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27277" fill="hold"/>
                                        <p:tgtEl>
                                          <p:spTgt spid="351"/>
                                        </p:tgtEl>
                                      </p:cBhvr>
                                    </p:cmd>
                                  </p:childTnLst>
                                </p:cTn>
                              </p:par>
                              <p:par>
                                <p:cTn id="10" presetID="1" presetClass="entr" presetSubtype="0" fill="hold" grpId="0" nodeType="withEffect">
                                  <p:stCondLst>
                                    <p:cond delay="0"/>
                                  </p:stCondLst>
                                  <p:iterate>
                                    <p:tmAbs val="0"/>
                                  </p:iterate>
                                  <p:childTnLst>
                                    <p:set>
                                      <p:cBhvr>
                                        <p:cTn id="11" fill="hold"/>
                                        <p:tgtEl>
                                          <p:spTgt spid="3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2" fill="hold" display="0">
                  <p:stCondLst>
                    <p:cond delay="indefinite"/>
                  </p:stCondLst>
                </p:cTn>
                <p:tgtEl>
                  <p:spTgt spid="351"/>
                </p:tgtEl>
              </p:cMediaNode>
            </p:video>
          </p:childTnLst>
        </p:cTn>
      </p:par>
    </p:tnLst>
    <p:bldLst>
      <p:bldP spid="350" grpId="0" animBg="1" advAuto="0"/>
      <p:bldP spid="351"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rab_pulsar.jpg" descr="crab_pulsar.jpg">
            <a:extLst>
              <a:ext uri="{FF2B5EF4-FFF2-40B4-BE49-F238E27FC236}">
                <a16:creationId xmlns:a16="http://schemas.microsoft.com/office/drawing/2014/main" id="{75A25D50-C8CC-4639-B862-E207304C8999}"/>
              </a:ext>
            </a:extLst>
          </p:cNvPr>
          <p:cNvPicPr>
            <a:picLocks noChangeAspect="1"/>
          </p:cNvPicPr>
          <p:nvPr/>
        </p:nvPicPr>
        <p:blipFill>
          <a:blip r:embed="rId3"/>
          <a:srcRect r="13577"/>
          <a:stretch>
            <a:fillRect/>
          </a:stretch>
        </p:blipFill>
        <p:spPr>
          <a:xfrm>
            <a:off x="-107092" y="-68674"/>
            <a:ext cx="12406184" cy="6926674"/>
          </a:xfrm>
          <a:prstGeom prst="rect">
            <a:avLst/>
          </a:prstGeom>
          <a:ln w="12700">
            <a:miter lim="400000"/>
          </a:ln>
        </p:spPr>
      </p:pic>
      <p:pic>
        <p:nvPicPr>
          <p:cNvPr id="10" name="Picture 9">
            <a:extLst>
              <a:ext uri="{FF2B5EF4-FFF2-40B4-BE49-F238E27FC236}">
                <a16:creationId xmlns:a16="http://schemas.microsoft.com/office/drawing/2014/main" id="{F7FC2D94-0D0E-674A-9954-5DDBFE414FEA}"/>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pic>
        <p:nvPicPr>
          <p:cNvPr id="16" name="Picture 15">
            <a:extLst>
              <a:ext uri="{FF2B5EF4-FFF2-40B4-BE49-F238E27FC236}">
                <a16:creationId xmlns:a16="http://schemas.microsoft.com/office/drawing/2014/main" id="{68E8241D-882E-4BDD-B7B8-C0FCFDCC80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85532" y="2096508"/>
            <a:ext cx="7451857" cy="4262464"/>
          </a:xfrm>
          <a:prstGeom prst="rect">
            <a:avLst/>
          </a:prstGeom>
        </p:spPr>
      </p:pic>
      <p:sp>
        <p:nvSpPr>
          <p:cNvPr id="17" name="TextBox 16">
            <a:extLst>
              <a:ext uri="{FF2B5EF4-FFF2-40B4-BE49-F238E27FC236}">
                <a16:creationId xmlns:a16="http://schemas.microsoft.com/office/drawing/2014/main" id="{CA22C369-A830-43FE-ADA3-957CCDDA5CE5}"/>
              </a:ext>
            </a:extLst>
          </p:cNvPr>
          <p:cNvSpPr txBox="1"/>
          <p:nvPr/>
        </p:nvSpPr>
        <p:spPr>
          <a:xfrm>
            <a:off x="2859042" y="1657397"/>
            <a:ext cx="1410899" cy="369332"/>
          </a:xfrm>
          <a:prstGeom prst="rect">
            <a:avLst/>
          </a:prstGeom>
          <a:noFill/>
        </p:spPr>
        <p:txBody>
          <a:bodyPr wrap="none" rtlCol="0">
            <a:spAutoFit/>
          </a:bodyPr>
          <a:lstStyle/>
          <a:p>
            <a:r>
              <a:rPr lang="en-GB" dirty="0">
                <a:solidFill>
                  <a:schemeClr val="bg1"/>
                </a:solidFill>
                <a:effectLst>
                  <a:outerShdw blurRad="50800" dist="38100" dir="2700000" algn="tl" rotWithShape="0">
                    <a:prstClr val="black">
                      <a:alpha val="40000"/>
                    </a:prstClr>
                  </a:outerShdw>
                </a:effectLst>
              </a:rPr>
              <a:t>Rotation Axis</a:t>
            </a:r>
          </a:p>
        </p:txBody>
      </p:sp>
      <p:sp>
        <p:nvSpPr>
          <p:cNvPr id="21" name="TextBox 20">
            <a:extLst>
              <a:ext uri="{FF2B5EF4-FFF2-40B4-BE49-F238E27FC236}">
                <a16:creationId xmlns:a16="http://schemas.microsoft.com/office/drawing/2014/main" id="{A0A2650C-FA56-4E2C-8E0F-F08820C6A9F2}"/>
              </a:ext>
            </a:extLst>
          </p:cNvPr>
          <p:cNvSpPr txBox="1"/>
          <p:nvPr/>
        </p:nvSpPr>
        <p:spPr>
          <a:xfrm>
            <a:off x="1793942" y="2623130"/>
            <a:ext cx="1065100" cy="646331"/>
          </a:xfrm>
          <a:prstGeom prst="rect">
            <a:avLst/>
          </a:prstGeom>
          <a:noFill/>
        </p:spPr>
        <p:txBody>
          <a:bodyPr wrap="none" rtlCol="0">
            <a:spAutoFit/>
          </a:bodyPr>
          <a:lstStyle/>
          <a:p>
            <a:pPr algn="ctr"/>
            <a:r>
              <a:rPr lang="en-GB" dirty="0">
                <a:solidFill>
                  <a:schemeClr val="bg1"/>
                </a:solidFill>
                <a:effectLst>
                  <a:outerShdw blurRad="50800" dist="38100" dir="2700000" algn="tl" rotWithShape="0">
                    <a:prstClr val="black">
                      <a:alpha val="40000"/>
                    </a:prstClr>
                  </a:outerShdw>
                </a:effectLst>
              </a:rPr>
              <a:t>Magnetic</a:t>
            </a:r>
          </a:p>
          <a:p>
            <a:pPr algn="ctr"/>
            <a:r>
              <a:rPr lang="en-GB" dirty="0">
                <a:solidFill>
                  <a:schemeClr val="bg1"/>
                </a:solidFill>
                <a:effectLst>
                  <a:outerShdw blurRad="50800" dist="38100" dir="2700000" algn="tl" rotWithShape="0">
                    <a:prstClr val="black">
                      <a:alpha val="40000"/>
                    </a:prstClr>
                  </a:outerShdw>
                </a:effectLst>
              </a:rPr>
              <a:t>Axis</a:t>
            </a:r>
          </a:p>
        </p:txBody>
      </p:sp>
      <p:sp>
        <p:nvSpPr>
          <p:cNvPr id="22" name="TextBox 21">
            <a:extLst>
              <a:ext uri="{FF2B5EF4-FFF2-40B4-BE49-F238E27FC236}">
                <a16:creationId xmlns:a16="http://schemas.microsoft.com/office/drawing/2014/main" id="{D5582D3F-2E7B-4FC2-9D91-A05357B025C6}"/>
              </a:ext>
            </a:extLst>
          </p:cNvPr>
          <p:cNvSpPr txBox="1"/>
          <p:nvPr/>
        </p:nvSpPr>
        <p:spPr>
          <a:xfrm>
            <a:off x="1862775" y="4981968"/>
            <a:ext cx="1129925" cy="923330"/>
          </a:xfrm>
          <a:prstGeom prst="rect">
            <a:avLst/>
          </a:prstGeom>
          <a:noFill/>
        </p:spPr>
        <p:txBody>
          <a:bodyPr wrap="none" rtlCol="0">
            <a:spAutoFit/>
          </a:bodyPr>
          <a:lstStyle/>
          <a:p>
            <a:pPr algn="ctr"/>
            <a:r>
              <a:rPr lang="en-GB" dirty="0">
                <a:solidFill>
                  <a:schemeClr val="bg1"/>
                </a:solidFill>
                <a:effectLst>
                  <a:outerShdw blurRad="50800" dist="38100" dir="2700000" algn="tl" rotWithShape="0">
                    <a:prstClr val="black">
                      <a:alpha val="40000"/>
                    </a:prstClr>
                  </a:outerShdw>
                </a:effectLst>
              </a:rPr>
              <a:t>Sweep of</a:t>
            </a:r>
          </a:p>
          <a:p>
            <a:pPr algn="ctr"/>
            <a:r>
              <a:rPr lang="en-GB" dirty="0">
                <a:solidFill>
                  <a:schemeClr val="bg1"/>
                </a:solidFill>
                <a:effectLst>
                  <a:outerShdw blurRad="50800" dist="38100" dir="2700000" algn="tl" rotWithShape="0">
                    <a:prstClr val="black">
                      <a:alpha val="40000"/>
                    </a:prstClr>
                  </a:outerShdw>
                </a:effectLst>
              </a:rPr>
              <a:t>Radiation </a:t>
            </a:r>
          </a:p>
          <a:p>
            <a:pPr algn="ctr"/>
            <a:r>
              <a:rPr lang="en-GB" dirty="0">
                <a:solidFill>
                  <a:schemeClr val="bg1"/>
                </a:solidFill>
                <a:effectLst>
                  <a:outerShdw blurRad="50800" dist="38100" dir="2700000" algn="tl" rotWithShape="0">
                    <a:prstClr val="black">
                      <a:alpha val="40000"/>
                    </a:prstClr>
                  </a:outerShdw>
                </a:effectLst>
              </a:rPr>
              <a:t>beam</a:t>
            </a:r>
          </a:p>
        </p:txBody>
      </p:sp>
      <p:sp>
        <p:nvSpPr>
          <p:cNvPr id="23" name="TextBox 22">
            <a:extLst>
              <a:ext uri="{FF2B5EF4-FFF2-40B4-BE49-F238E27FC236}">
                <a16:creationId xmlns:a16="http://schemas.microsoft.com/office/drawing/2014/main" id="{F6B89AF9-09DE-49E9-B97B-E8A1A232C1E9}"/>
              </a:ext>
            </a:extLst>
          </p:cNvPr>
          <p:cNvSpPr txBox="1"/>
          <p:nvPr/>
        </p:nvSpPr>
        <p:spPr>
          <a:xfrm>
            <a:off x="7256032" y="5230273"/>
            <a:ext cx="1867370" cy="646331"/>
          </a:xfrm>
          <a:prstGeom prst="rect">
            <a:avLst/>
          </a:prstGeom>
          <a:noFill/>
        </p:spPr>
        <p:txBody>
          <a:bodyPr wrap="none" rtlCol="0">
            <a:spAutoFit/>
          </a:bodyPr>
          <a:lstStyle/>
          <a:p>
            <a:pPr algn="ctr"/>
            <a:r>
              <a:rPr lang="en-GB" dirty="0">
                <a:solidFill>
                  <a:schemeClr val="bg1"/>
                </a:solidFill>
                <a:effectLst>
                  <a:outerShdw blurRad="50800" dist="38100" dir="2700000" algn="tl" rotWithShape="0">
                    <a:prstClr val="black">
                      <a:alpha val="40000"/>
                    </a:prstClr>
                  </a:outerShdw>
                </a:effectLst>
              </a:rPr>
              <a:t>Periodic signal</a:t>
            </a:r>
          </a:p>
          <a:p>
            <a:pPr algn="ctr"/>
            <a:r>
              <a:rPr lang="en-GB" dirty="0">
                <a:solidFill>
                  <a:schemeClr val="bg1"/>
                </a:solidFill>
                <a:effectLst>
                  <a:outerShdw blurRad="50800" dist="38100" dir="2700000" algn="tl" rotWithShape="0">
                    <a:prstClr val="black">
                      <a:alpha val="40000"/>
                    </a:prstClr>
                  </a:outerShdw>
                </a:effectLst>
              </a:rPr>
              <a:t>detected on Earth</a:t>
            </a:r>
          </a:p>
        </p:txBody>
      </p:sp>
      <p:sp>
        <p:nvSpPr>
          <p:cNvPr id="24" name="CustomShape 2">
            <a:extLst>
              <a:ext uri="{FF2B5EF4-FFF2-40B4-BE49-F238E27FC236}">
                <a16:creationId xmlns:a16="http://schemas.microsoft.com/office/drawing/2014/main" id="{3E284034-C0EF-4833-83C2-D09A7E4AEC9F}"/>
              </a:ext>
            </a:extLst>
          </p:cNvPr>
          <p:cNvSpPr/>
          <p:nvPr/>
        </p:nvSpPr>
        <p:spPr>
          <a:xfrm>
            <a:off x="3219600" y="210126"/>
            <a:ext cx="5752800"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chemeClr val="bg1"/>
                </a:solidFill>
                <a:effectLst>
                  <a:outerShdw blurRad="50800" dist="38100" dir="2700000" algn="tl" rotWithShape="0">
                    <a:prstClr val="black">
                      <a:alpha val="40000"/>
                    </a:prstClr>
                  </a:outerShdw>
                </a:effectLst>
                <a:latin typeface="Calibri"/>
              </a:rPr>
              <a:t>Pulsar Signals</a:t>
            </a:r>
            <a:endParaRPr lang="en-GB" sz="3600" b="0" strike="noStrike" spc="-1" dirty="0">
              <a:solidFill>
                <a:schemeClr val="bg1"/>
              </a:solidFill>
              <a:effectLst>
                <a:outerShdw blurRad="50800" dist="38100" dir="2700000" algn="tl" rotWithShape="0">
                  <a:prstClr val="black">
                    <a:alpha val="40000"/>
                  </a:prstClr>
                </a:outerShdw>
              </a:effectLst>
              <a:latin typeface="Arial"/>
            </a:endParaRPr>
          </a:p>
        </p:txBody>
      </p:sp>
    </p:spTree>
    <p:extLst>
      <p:ext uri="{BB962C8B-B14F-4D97-AF65-F5344CB8AC3E}">
        <p14:creationId xmlns:p14="http://schemas.microsoft.com/office/powerpoint/2010/main" val="12580283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SLIDE_ID_2" val="{B6B02E50-CE71-4A05-ACB8-BA973042C4FB}"/>
  <p:tag name="GENSWF_ADVANCE_TIME" val="5.000"/>
  <p:tag name="TIMING" val="|0.001|0.001|0.001|0.001|0.001|0.001|0.001|0.001|0.001|0.001|0.001|0.001"/>
  <p:tag name="ISPRING_CUSTOM_TIMING_USED" val="1"/>
</p:tagLst>
</file>

<file path=ppt/tags/tag10.xml><?xml version="1.0" encoding="utf-8"?>
<p:tagLst xmlns:a="http://schemas.openxmlformats.org/drawingml/2006/main" xmlns:r="http://schemas.openxmlformats.org/officeDocument/2006/relationships" xmlns:p="http://schemas.openxmlformats.org/presentationml/2006/main">
  <p:tag name="ISPRING_SLIDE_ID_2" val="{161E3573-F3B1-428C-ADA0-38381C36C367}"/>
  <p:tag name="GENSWF_ADVANCE_TIME" val="5.000"/>
  <p:tag name="TIMING" val="|0.001|0.001|0.001"/>
  <p:tag name="ISPRING_CUSTOM_TIMING_USED" val="1"/>
</p:tagLst>
</file>

<file path=ppt/tags/tag11.xml><?xml version="1.0" encoding="utf-8"?>
<p:tagLst xmlns:a="http://schemas.openxmlformats.org/drawingml/2006/main" xmlns:r="http://schemas.openxmlformats.org/officeDocument/2006/relationships" xmlns:p="http://schemas.openxmlformats.org/presentationml/2006/main">
  <p:tag name="ISPRING_SLIDE_ID_2" val="{C9ACA5A3-AB8A-4C81-96C4-3056072C286D}"/>
  <p:tag name="GENSWF_ADVANCE_TIME" val="5.000"/>
  <p:tag name="TIMING" val="|0.001|0.001|0.001|0.001|0.001"/>
  <p:tag name="ISPRING_CUSTOM_TIMING_USED" val="1"/>
</p:tagLst>
</file>

<file path=ppt/tags/tag12.xml><?xml version="1.0" encoding="utf-8"?>
<p:tagLst xmlns:a="http://schemas.openxmlformats.org/drawingml/2006/main" xmlns:r="http://schemas.openxmlformats.org/officeDocument/2006/relationships" xmlns:p="http://schemas.openxmlformats.org/presentationml/2006/main">
  <p:tag name="ISPRING_SLIDE_ID_2" val="{C0DA4BD9-F5BA-4B9E-84FD-24248BAB6774}"/>
  <p:tag name="GENSWF_ADVANCE_TIME" val="5.000"/>
  <p:tag name="TIMING" val="|0.001|0.001|0.001|0.001|0.001|0.001"/>
  <p:tag name="ISPRING_CUSTOM_TIMING_USED" val="1"/>
</p:tagLst>
</file>

<file path=ppt/tags/tag13.xml><?xml version="1.0" encoding="utf-8"?>
<p:tagLst xmlns:a="http://schemas.openxmlformats.org/drawingml/2006/main" xmlns:r="http://schemas.openxmlformats.org/officeDocument/2006/relationships" xmlns:p="http://schemas.openxmlformats.org/presentationml/2006/main">
  <p:tag name="ISPRING_SLIDE_ID_2" val="{493B3616-A0C1-4CA6-AB48-48D375334EAC}"/>
  <p:tag name="GENSWF_ADVANCE_TIME" val="5.000"/>
  <p:tag name="TIMING" val="|0.001|0.001|0.001|0.001|0.001|0.001"/>
  <p:tag name="ISPRING_CUSTOM_TIMING_USED" val="1"/>
</p:tagLst>
</file>

<file path=ppt/tags/tag14.xml><?xml version="1.0" encoding="utf-8"?>
<p:tagLst xmlns:a="http://schemas.openxmlformats.org/drawingml/2006/main" xmlns:r="http://schemas.openxmlformats.org/officeDocument/2006/relationships" xmlns:p="http://schemas.openxmlformats.org/presentationml/2006/main">
  <p:tag name="ISPRING_SLIDE_ID_2" val="{0616B543-F61A-4767-AF87-214BC893B140}"/>
  <p:tag name="GENSWF_ADVANCE_TIME" val="5.000"/>
  <p:tag name="TIMING" val="|0.001"/>
  <p:tag name="ISPRING_CUSTOM_TIMING_USED" val="1"/>
</p:tagLst>
</file>

<file path=ppt/tags/tag15.xml><?xml version="1.0" encoding="utf-8"?>
<p:tagLst xmlns:a="http://schemas.openxmlformats.org/drawingml/2006/main" xmlns:r="http://schemas.openxmlformats.org/officeDocument/2006/relationships" xmlns:p="http://schemas.openxmlformats.org/presentationml/2006/main">
  <p:tag name="ISPRING_SLIDE_ID_2" val="{FDB92197-5031-452F-96B5-9F67BA3E8FA0}"/>
  <p:tag name="GENSWF_ADVANCE_TIME" val="5.000"/>
  <p:tag name="TIMING" val="|0.001|0.001|0.001|0.001|0.001|0.001|0.001|0.001"/>
  <p:tag name="ISPRING_CUSTOM_TIMING_USED" val="1"/>
</p:tagLst>
</file>

<file path=ppt/tags/tag2.xml><?xml version="1.0" encoding="utf-8"?>
<p:tagLst xmlns:a="http://schemas.openxmlformats.org/drawingml/2006/main" xmlns:r="http://schemas.openxmlformats.org/officeDocument/2006/relationships" xmlns:p="http://schemas.openxmlformats.org/presentationml/2006/main">
  <p:tag name="ISPRING_SLIDE_ID_2" val="{E78CF9AE-326F-422D-A113-5D4CC280BB0A}"/>
  <p:tag name="GENSWF_ADVANCE_TIME" val="5.000"/>
  <p:tag name="TIMING" val="|0.001|0.001|0.001|0.001"/>
  <p:tag name="ISPRING_CUSTOM_TIMING_USED" val="1"/>
</p:tagLst>
</file>

<file path=ppt/tags/tag3.xml><?xml version="1.0" encoding="utf-8"?>
<p:tagLst xmlns:a="http://schemas.openxmlformats.org/drawingml/2006/main" xmlns:r="http://schemas.openxmlformats.org/officeDocument/2006/relationships" xmlns:p="http://schemas.openxmlformats.org/presentationml/2006/main">
  <p:tag name="ISPRING_SLIDE_ID_2" val="{E7C870F9-2B51-411B-8EA0-9EC91FC8E5A5}"/>
  <p:tag name="GENSWF_ADVANCE_TIME" val="5.000"/>
  <p:tag name="TIMING" val="|0.001|0.001|0.001|0.001|0.001|0.001"/>
  <p:tag name="ISPRING_CUSTOM_TIMING_USED" val="1"/>
</p:tagLst>
</file>

<file path=ppt/tags/tag4.xml><?xml version="1.0" encoding="utf-8"?>
<p:tagLst xmlns:a="http://schemas.openxmlformats.org/drawingml/2006/main" xmlns:r="http://schemas.openxmlformats.org/officeDocument/2006/relationships" xmlns:p="http://schemas.openxmlformats.org/presentationml/2006/main">
  <p:tag name="ISPRING_SLIDE_ID_2" val="{09271D24-756D-499C-8B02-04262C82E667}"/>
  <p:tag name="GENSWF_ADVANCE_TIME" val="5.000"/>
  <p:tag name="TIMING" val="|0.001"/>
  <p:tag name="ISPRING_CUSTOM_TIMING_USED" val="1"/>
</p:tagLst>
</file>

<file path=ppt/tags/tag5.xml><?xml version="1.0" encoding="utf-8"?>
<p:tagLst xmlns:a="http://schemas.openxmlformats.org/drawingml/2006/main" xmlns:r="http://schemas.openxmlformats.org/officeDocument/2006/relationships" xmlns:p="http://schemas.openxmlformats.org/presentationml/2006/main">
  <p:tag name="ISPRING_SLIDE_ID_2" val="{2B661725-026B-4662-8F60-F6C9BDF8B395}"/>
  <p:tag name="GENSWF_ADVANCE_TIME" val="5.000"/>
  <p:tag name="TIMING" val="|0.001|0.001|0.001|0.001|0.001|0.001|0.001|0.001"/>
  <p:tag name="ISPRING_CUSTOM_TIMING_USED" val="1"/>
</p:tagLst>
</file>

<file path=ppt/tags/tag6.xml><?xml version="1.0" encoding="utf-8"?>
<p:tagLst xmlns:a="http://schemas.openxmlformats.org/drawingml/2006/main" xmlns:r="http://schemas.openxmlformats.org/officeDocument/2006/relationships" xmlns:p="http://schemas.openxmlformats.org/presentationml/2006/main">
  <p:tag name="ISPRING_SLIDE_ID_2" val="{BC12EAD0-28B3-431D-BDCB-4E244C734706}"/>
  <p:tag name="GENSWF_ADVANCE_TIME" val="5.000"/>
  <p:tag name="TIMING" val="|0.001|0.001|0.001|0.001|0.001|0.001|0.001"/>
  <p:tag name="ISPRING_CUSTOM_TIMING_USED" val="1"/>
</p:tagLst>
</file>

<file path=ppt/tags/tag7.xml><?xml version="1.0" encoding="utf-8"?>
<p:tagLst xmlns:a="http://schemas.openxmlformats.org/drawingml/2006/main" xmlns:r="http://schemas.openxmlformats.org/officeDocument/2006/relationships" xmlns:p="http://schemas.openxmlformats.org/presentationml/2006/main">
  <p:tag name="ISPRING_SLIDE_ID_2" val="{3565097A-6E1A-4345-9BAF-7A4461F6C6F0}"/>
  <p:tag name="GENSWF_ADVANCE_TIME" val="5.000"/>
  <p:tag name="TIMING" val="|0.001|0.001"/>
  <p:tag name="ISPRING_CUSTOM_TIMING_USED" val="1"/>
</p:tagLst>
</file>

<file path=ppt/tags/tag8.xml><?xml version="1.0" encoding="utf-8"?>
<p:tagLst xmlns:a="http://schemas.openxmlformats.org/drawingml/2006/main" xmlns:r="http://schemas.openxmlformats.org/officeDocument/2006/relationships" xmlns:p="http://schemas.openxmlformats.org/presentationml/2006/main">
  <p:tag name="ISPRING_SLIDE_ID_2" val="{4992AB62-AD32-432F-92CD-E550E4981D95}"/>
  <p:tag name="GENSWF_ADVANCE_TIME" val="5.000"/>
  <p:tag name="TIMING" val="|0.001|0.001|0.001|0.001|0.001|0.001|0.001|0.001|0.001"/>
  <p:tag name="ISPRING_CUSTOM_TIMING_USED" val="1"/>
</p:tagLst>
</file>

<file path=ppt/tags/tag9.xml><?xml version="1.0" encoding="utf-8"?>
<p:tagLst xmlns:a="http://schemas.openxmlformats.org/drawingml/2006/main" xmlns:r="http://schemas.openxmlformats.org/officeDocument/2006/relationships" xmlns:p="http://schemas.openxmlformats.org/presentationml/2006/main">
  <p:tag name="ISPRING_SLIDE_ID_2" val="{810E1B67-D931-40BE-9A04-B82F58115E8F}"/>
  <p:tag name="GENSWF_ADVANCE_TIME" val="5.000"/>
  <p:tag name="TIMING" val="|0.001|0.001|0.001|0.001|0.001|0.001|0.001"/>
  <p:tag name="ISPRING_CUSTOM_TIMING_USED" val="1"/>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464</TotalTime>
  <Words>6035</Words>
  <Application>Microsoft Macintosh PowerPoint</Application>
  <PresentationFormat>Widescreen</PresentationFormat>
  <Paragraphs>676</Paragraphs>
  <Slides>35</Slides>
  <Notes>30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Calibri</vt:lpstr>
      <vt:lpstr>Calibri Light</vt:lpstr>
      <vt:lpstr>Cambria Math</vt:lpstr>
      <vt:lpstr>Courier New</vt:lpstr>
      <vt:lpstr>Times New Roman</vt:lpstr>
      <vt:lpstr>Wingdings</vt:lpstr>
      <vt:lpstr>Office Theme</vt:lpstr>
      <vt:lpstr>A.I. for Astrophysics: Masterclass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Robert Lyon</dc:creator>
  <cp:lastModifiedBy>Robert Lyon</cp:lastModifiedBy>
  <cp:revision>45</cp:revision>
  <dcterms:created xsi:type="dcterms:W3CDTF">2019-11-04T10:28:05Z</dcterms:created>
  <dcterms:modified xsi:type="dcterms:W3CDTF">2019-11-05T12:04:33Z</dcterms:modified>
</cp:coreProperties>
</file>